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Slides/notesSlide7.xml" ContentType="application/vnd.openxmlformats-officedocument.presentationml.notesSlide+xml"/>
  <Override PartName="/ppt/notesSlides/_rels/notesSlide7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26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23.xml" ContentType="application/vnd.openxmlformats-officedocument.presentationml.slide+xml"/>
  <Override PartName="/ppt/slides/slide6.xml" ContentType="application/vnd.openxmlformats-officedocument.presentationml.slide+xml"/>
  <Override PartName="/ppt/slides/slide24.xml" ContentType="application/vnd.openxmlformats-officedocument.presentationml.slide+xml"/>
  <Override PartName="/ppt/slides/slide7.xml" ContentType="application/vnd.openxmlformats-officedocument.presentationml.slide+xml"/>
  <Override PartName="/ppt/slides/slide25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slides/_rels/slide24.xml.rels" ContentType="application/vnd.openxmlformats-package.relationships+xml"/>
  <Override PartName="/ppt/slides/_rels/slide25.xml.rels" ContentType="application/vnd.openxmlformats-package.relationships+xml"/>
  <Override PartName="/ppt/slides/_rels/slide26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media/image1.png" ContentType="image/png"/>
  <Override PartName="/ppt/media/image2.png" ContentType="image/png"/>
  <Override PartName="/ppt/media/image9.jpeg" ContentType="image/jpe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Click to move the slide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l-SI" sz="2000" spc="-1" strike="noStrike">
                <a:latin typeface="Arial"/>
              </a:rPr>
              <a:t>Click to edit the notes' format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l-SI" sz="1400" spc="-1" strike="noStrike">
                <a:latin typeface="Times New Roman"/>
              </a:rPr>
              <a:t>&lt;header&gt;</a:t>
            </a:r>
            <a:endParaRPr b="0" lang="sl-SI" sz="1400" spc="-1" strike="noStrike"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sl-SI" sz="1400" spc="-1" strike="noStrike">
                <a:latin typeface="Times New Roman"/>
              </a:rPr>
              <a:t>&lt;date/time&gt;</a:t>
            </a:r>
            <a:endParaRPr b="0" lang="sl-SI" sz="1400" spc="-1" strike="noStrike"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sl-SI" sz="1400" spc="-1" strike="noStrike">
                <a:latin typeface="Times New Roman"/>
              </a:rPr>
              <a:t>&lt;footer&gt;</a:t>
            </a:r>
            <a:endParaRPr b="0" lang="sl-SI" sz="1400" spc="-1" strike="noStrike">
              <a:latin typeface="Times New Roman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3FF75DA2-D16B-41C8-8505-B6B47947C1F7}" type="slidenum">
              <a:rPr b="0" lang="sl-SI" sz="1400" spc="-1" strike="noStrike">
                <a:latin typeface="Times New Roman"/>
              </a:rPr>
              <a:t>&lt;number&gt;</a:t>
            </a:fld>
            <a:endParaRPr b="0" lang="sl-SI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23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p>
            <a:endParaRPr b="0" lang="sl-SI" sz="2000" spc="-1" strike="noStrike">
              <a:latin typeface="Arial"/>
            </a:endParaRPr>
          </a:p>
        </p:txBody>
      </p:sp>
      <p:sp>
        <p:nvSpPr>
          <p:cNvPr id="232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7552CE8D-3BCA-4413-B73C-AC992DA1DD1B}" type="slidenum">
              <a:rPr b="0" lang="sl-SI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afec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4400" spc="-1" strike="noStrike">
                <a:solidFill>
                  <a:srgbClr val="000000"/>
                </a:solidFill>
                <a:latin typeface="Calibri"/>
              </a:rPr>
              <a:t>Kliknite, če želite urediti slog naslova matrice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Kliknite, če želite urediti sloge besedila matrice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Druga raven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Tretja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Četrta raven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Peta raven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03812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Kliknite, če želite urediti sloge besedila matrice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Druga raven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Tretja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Četrta raven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Peta raven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424DF569-533D-45A0-9956-0F5B979ACEE6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7F3D5FC-922F-42AE-B3A6-7839E5A666D1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afec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4400" spc="-1" strike="noStrike">
                <a:solidFill>
                  <a:srgbClr val="000000"/>
                </a:solidFill>
                <a:latin typeface="Calibri"/>
              </a:rPr>
              <a:t>Kliknite, če želite urediti slog naslova matrice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Kliknite, če želite urediti sloge besedila matrice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Druga raven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Tretja raven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Četrta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Peta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873E1CD6-7C87-4444-9D2F-3B2CEE9921FF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60C2CBEF-A756-46C2-ABE4-7C32746B97E8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slideLayout" Target="../slideLayouts/slideLayout4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image" Target="../media/image10.jpeg"/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5" Type="http://schemas.openxmlformats.org/officeDocument/2006/relationships/image" Target="../media/image13.jpeg"/><Relationship Id="rId6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image" Target="../media/image15.jpeg"/><Relationship Id="rId3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457200" y="116640"/>
            <a:ext cx="8229240" cy="1079640"/>
          </a:xfrm>
          <a:prstGeom prst="rect">
            <a:avLst/>
          </a:prstGeom>
          <a:solidFill>
            <a:srgbClr val="7598d9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ffffff"/>
                </a:solidFill>
                <a:latin typeface="Calibri"/>
              </a:rPr>
              <a:t>SAMOSTALNIK</a:t>
            </a:r>
            <a:br/>
            <a:r>
              <a:rPr b="1" lang="sl-SI" sz="3600" spc="-1" strike="noStrike">
                <a:solidFill>
                  <a:srgbClr val="ffffff"/>
                </a:solidFill>
                <a:latin typeface="Calibri"/>
              </a:rPr>
              <a:t>اسم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457200" y="1600200"/>
            <a:ext cx="28904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340"/>
              </a:spcBef>
            </a:pP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Poimenujmo slike.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نام گذاری تصاویر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TextShape 3"/>
          <p:cNvSpPr txBox="1"/>
          <p:nvPr/>
        </p:nvSpPr>
        <p:spPr>
          <a:xfrm>
            <a:off x="4428000" y="1268640"/>
            <a:ext cx="4464000" cy="5400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0000"/>
          </a:bodyPr>
          <a:p>
            <a:pPr marL="343080" indent="-342720">
              <a:lnSpc>
                <a:spcPct val="100000"/>
              </a:lnSpc>
              <a:spcBef>
                <a:spcPts val="340"/>
              </a:spcBef>
            </a:pP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Slike prikazujejo: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تصاویر نشان می دهند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700" spc="-1" strike="noStrike">
                <a:solidFill>
                  <a:srgbClr val="000000"/>
                </a:solidFill>
                <a:latin typeface="Calibri"/>
              </a:rPr>
              <a:t>OSEBE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(ženska, zdravnik),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افراد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700" spc="-1" strike="noStrike">
                <a:solidFill>
                  <a:srgbClr val="000000"/>
                </a:solidFill>
                <a:latin typeface="Calibri"/>
              </a:rPr>
              <a:t>ŽIVALI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(pes),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حیوانات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700" spc="-1" strike="noStrike">
                <a:solidFill>
                  <a:srgbClr val="000000"/>
                </a:solidFill>
                <a:latin typeface="Calibri"/>
              </a:rPr>
              <a:t>RASTLINE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(roža)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گیاهان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700" spc="-1" strike="noStrike">
                <a:solidFill>
                  <a:srgbClr val="000000"/>
                </a:solidFill>
                <a:latin typeface="Calibri"/>
              </a:rPr>
              <a:t>PREDMETE/STVARI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(dežnik, okno, sadje).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اشیاء/چیزها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00"/>
              </a:spcBef>
            </a:pPr>
            <a:r>
              <a:rPr b="0" lang="sl-SI" sz="1500" spc="-1" strike="noStrike">
                <a:solidFill>
                  <a:srgbClr val="000000"/>
                </a:solidFill>
                <a:latin typeface="Calibri"/>
              </a:rPr>
              <a:t>Besede, ki poimenujejo osebe, živali, rastline, predmete/stvari in pojme, so </a:t>
            </a:r>
            <a:r>
              <a:rPr b="1" lang="sl-SI" sz="1500" spc="-1" strike="noStrike">
                <a:solidFill>
                  <a:srgbClr val="000000"/>
                </a:solidFill>
                <a:latin typeface="Calibri"/>
              </a:rPr>
              <a:t>samostalniki</a:t>
            </a:r>
            <a:r>
              <a:rPr b="0" lang="sl-SI" sz="15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519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کلماتی که برای افراد حیوانات گیاهان اشیاء / چیزهاو مفاهیم نام گذاری می شوند را اسم گویند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2" name="Slika 5" descr=""/>
          <p:cNvPicPr/>
          <p:nvPr/>
        </p:nvPicPr>
        <p:blipFill>
          <a:blip r:embed="rId1"/>
          <a:stretch/>
        </p:blipFill>
        <p:spPr>
          <a:xfrm>
            <a:off x="0" y="3213000"/>
            <a:ext cx="846000" cy="774000"/>
          </a:xfrm>
          <a:prstGeom prst="rect">
            <a:avLst/>
          </a:prstGeom>
          <a:ln w="9360">
            <a:noFill/>
          </a:ln>
        </p:spPr>
      </p:pic>
      <p:pic>
        <p:nvPicPr>
          <p:cNvPr id="93" name="Slika 6" descr=""/>
          <p:cNvPicPr/>
          <p:nvPr/>
        </p:nvPicPr>
        <p:blipFill>
          <a:blip r:embed="rId2"/>
          <a:stretch/>
        </p:blipFill>
        <p:spPr>
          <a:xfrm>
            <a:off x="539640" y="2133000"/>
            <a:ext cx="721440" cy="641160"/>
          </a:xfrm>
          <a:prstGeom prst="rect">
            <a:avLst/>
          </a:prstGeom>
          <a:ln w="9360">
            <a:noFill/>
          </a:ln>
        </p:spPr>
      </p:pic>
      <p:pic>
        <p:nvPicPr>
          <p:cNvPr id="94" name="Slika 7" descr=""/>
          <p:cNvPicPr/>
          <p:nvPr/>
        </p:nvPicPr>
        <p:blipFill>
          <a:blip r:embed="rId3">
            <a:lum bright="34000"/>
          </a:blip>
          <a:stretch/>
        </p:blipFill>
        <p:spPr>
          <a:xfrm>
            <a:off x="2483640" y="2493000"/>
            <a:ext cx="1026360" cy="679680"/>
          </a:xfrm>
          <a:prstGeom prst="rect">
            <a:avLst/>
          </a:prstGeom>
          <a:ln w="9360">
            <a:noFill/>
          </a:ln>
        </p:spPr>
      </p:pic>
      <p:pic>
        <p:nvPicPr>
          <p:cNvPr id="95" name="Slika 8" descr=""/>
          <p:cNvPicPr/>
          <p:nvPr/>
        </p:nvPicPr>
        <p:blipFill>
          <a:blip r:embed="rId4">
            <a:lum contrast="42000"/>
          </a:blip>
          <a:stretch/>
        </p:blipFill>
        <p:spPr>
          <a:xfrm>
            <a:off x="1907640" y="4149000"/>
            <a:ext cx="937440" cy="810000"/>
          </a:xfrm>
          <a:prstGeom prst="rect">
            <a:avLst/>
          </a:prstGeom>
          <a:ln>
            <a:noFill/>
          </a:ln>
        </p:spPr>
      </p:pic>
      <p:pic>
        <p:nvPicPr>
          <p:cNvPr id="96" name="Slika 9" descr=""/>
          <p:cNvPicPr/>
          <p:nvPr/>
        </p:nvPicPr>
        <p:blipFill>
          <a:blip r:embed="rId5"/>
          <a:stretch/>
        </p:blipFill>
        <p:spPr>
          <a:xfrm>
            <a:off x="1907640" y="3285000"/>
            <a:ext cx="719640" cy="791640"/>
          </a:xfrm>
          <a:prstGeom prst="rect">
            <a:avLst/>
          </a:prstGeom>
          <a:ln w="9360">
            <a:noFill/>
          </a:ln>
        </p:spPr>
      </p:pic>
      <p:pic>
        <p:nvPicPr>
          <p:cNvPr id="97" name="Slika 10" descr=""/>
          <p:cNvPicPr/>
          <p:nvPr/>
        </p:nvPicPr>
        <p:blipFill>
          <a:blip r:embed="rId6">
            <a:lum bright="42000"/>
          </a:blip>
          <a:stretch/>
        </p:blipFill>
        <p:spPr>
          <a:xfrm>
            <a:off x="3348000" y="4365000"/>
            <a:ext cx="518760" cy="893520"/>
          </a:xfrm>
          <a:prstGeom prst="rect">
            <a:avLst/>
          </a:prstGeom>
          <a:ln w="9360">
            <a:noFill/>
          </a:ln>
        </p:spPr>
      </p:pic>
      <p:pic>
        <p:nvPicPr>
          <p:cNvPr id="98" name="Picture 2" descr=""/>
          <p:cNvPicPr/>
          <p:nvPr/>
        </p:nvPicPr>
        <p:blipFill>
          <a:blip r:embed="rId7"/>
          <a:stretch/>
        </p:blipFill>
        <p:spPr>
          <a:xfrm>
            <a:off x="827640" y="4293000"/>
            <a:ext cx="502920" cy="1005840"/>
          </a:xfrm>
          <a:prstGeom prst="rect">
            <a:avLst/>
          </a:prstGeom>
          <a:ln>
            <a:noFill/>
          </a:ln>
        </p:spPr>
      </p:pic>
      <p:pic>
        <p:nvPicPr>
          <p:cNvPr id="99" name="Picture 8" descr=""/>
          <p:cNvPicPr/>
          <p:nvPr/>
        </p:nvPicPr>
        <p:blipFill>
          <a:blip r:embed="rId8"/>
          <a:stretch/>
        </p:blipFill>
        <p:spPr>
          <a:xfrm>
            <a:off x="1331640" y="5373360"/>
            <a:ext cx="907920" cy="1291680"/>
          </a:xfrm>
          <a:prstGeom prst="rect">
            <a:avLst/>
          </a:prstGeom>
          <a:ln>
            <a:noFill/>
          </a:ln>
        </p:spPr>
      </p:pic>
      <p:sp>
        <p:nvSpPr>
          <p:cNvPr id="100" name="CustomShape 4"/>
          <p:cNvSpPr/>
          <p:nvPr/>
        </p:nvSpPr>
        <p:spPr>
          <a:xfrm>
            <a:off x="1187640" y="2277000"/>
            <a:ext cx="935640" cy="647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hiša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خانه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01" name="CustomShape 5"/>
          <p:cNvSpPr/>
          <p:nvPr/>
        </p:nvSpPr>
        <p:spPr>
          <a:xfrm>
            <a:off x="621720" y="3501000"/>
            <a:ext cx="935640" cy="575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dežnik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چتر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02" name="CustomShape 6"/>
          <p:cNvSpPr/>
          <p:nvPr/>
        </p:nvSpPr>
        <p:spPr>
          <a:xfrm>
            <a:off x="2962080" y="2277000"/>
            <a:ext cx="935640" cy="647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okno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پنجره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03" name="CustomShape 7"/>
          <p:cNvSpPr/>
          <p:nvPr/>
        </p:nvSpPr>
        <p:spPr>
          <a:xfrm>
            <a:off x="2123640" y="6021360"/>
            <a:ext cx="1115640" cy="6436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sadje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میوه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04" name="CustomShape 8"/>
          <p:cNvSpPr/>
          <p:nvPr/>
        </p:nvSpPr>
        <p:spPr>
          <a:xfrm>
            <a:off x="2771640" y="5157360"/>
            <a:ext cx="935640" cy="719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ženska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زن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05" name="CustomShape 9"/>
          <p:cNvSpPr/>
          <p:nvPr/>
        </p:nvSpPr>
        <p:spPr>
          <a:xfrm>
            <a:off x="1475640" y="4725000"/>
            <a:ext cx="935640" cy="467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pes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سگ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06" name="CustomShape 10"/>
          <p:cNvSpPr/>
          <p:nvPr/>
        </p:nvSpPr>
        <p:spPr>
          <a:xfrm>
            <a:off x="251640" y="5013000"/>
            <a:ext cx="935640" cy="647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roža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گل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07" name="CustomShape 11"/>
          <p:cNvSpPr/>
          <p:nvPr/>
        </p:nvSpPr>
        <p:spPr>
          <a:xfrm>
            <a:off x="2411640" y="3501000"/>
            <a:ext cx="1071360" cy="575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zdravnik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دکتر</a:t>
            </a: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611640" y="332640"/>
            <a:ext cx="8074800" cy="796680"/>
          </a:xfrm>
          <a:prstGeom prst="rect">
            <a:avLst/>
          </a:prstGeom>
          <a:solidFill>
            <a:srgbClr val="ffffff"/>
          </a:solidFill>
          <a:ln w="25560">
            <a:solidFill>
              <a:srgbClr val="7598d9"/>
            </a:solidFill>
            <a:round/>
          </a:ln>
        </p:spPr>
        <p:txBody>
          <a:bodyPr anchor="ctr">
            <a:noAutofit/>
          </a:bodyPr>
          <a:p>
            <a:pPr algn="ctr" rtl="1">
              <a:lnSpc>
                <a:spcPct val="100000"/>
              </a:lnSpc>
            </a:pPr>
            <a:r>
              <a:rPr b="0" lang="sl-SI" sz="1200" spc="-1" strike="noStrike">
                <a:solidFill>
                  <a:srgbClr val="7598d9"/>
                </a:solidFill>
                <a:latin typeface="Calibri"/>
              </a:rPr>
              <a:t>POSEBNOSTI SAMOSTALNIKOV MOŠKEGA SPOLA</a:t>
            </a:r>
            <a:br/>
            <a:r>
              <a:rPr b="0" lang="sl-SI" sz="2800" spc="-1" strike="noStrike">
                <a:solidFill>
                  <a:srgbClr val="7598d9"/>
                </a:solidFill>
                <a:latin typeface="Calibri"/>
              </a:rPr>
              <a:t>ویژگی های اسم ها با جنسیت مذکر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TextShape 2"/>
          <p:cNvSpPr txBox="1"/>
          <p:nvPr/>
        </p:nvSpPr>
        <p:spPr>
          <a:xfrm>
            <a:off x="467640" y="1340640"/>
            <a:ext cx="8496720" cy="5040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55000"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Nekaterim samostalnikom moškega spola se pri spreminjanju končnice (npr. ko besedo postavimo v dvojino ali množino) podaljša osnova: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در برخی از اسم ها با جنسیت مذکر همراه با تغییر پسوند به اصل واژه هم اضافه می شود.(به عنوان نمونه: زمانی که واژه به صورت دو نفره و جمع می آید.)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700" spc="-1" strike="noStrike">
                <a:solidFill>
                  <a:srgbClr val="000000"/>
                </a:solidFill>
                <a:latin typeface="Calibri"/>
              </a:rPr>
              <a:t>s črko -j- 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1700" spc="-1" strike="noStrike">
                <a:solidFill>
                  <a:srgbClr val="000000"/>
                </a:solidFill>
                <a:latin typeface="Calibri"/>
              </a:rPr>
              <a:t>en frizer, dva frizer</a:t>
            </a:r>
            <a:r>
              <a:rPr b="1" i="1" lang="sl-SI" sz="1700" spc="-1" strike="noStrike">
                <a:solidFill>
                  <a:srgbClr val="c00000"/>
                </a:solidFill>
                <a:latin typeface="Calibri"/>
              </a:rPr>
              <a:t>j</a:t>
            </a:r>
            <a:r>
              <a:rPr b="0" i="1" lang="sl-SI" sz="17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با حرف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j (en frizer,dva frizerja)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Enako velja tudi za besede </a:t>
            </a:r>
            <a:r>
              <a:rPr b="0" i="1" lang="sl-SI" sz="1700" spc="-1" strike="noStrike">
                <a:solidFill>
                  <a:srgbClr val="000000"/>
                </a:solidFill>
                <a:latin typeface="Calibri"/>
              </a:rPr>
              <a:t>taksi, kuli, kuhar, profesor 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…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همچنین برای واژه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taksi , kuli, kuhar, profesor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….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700" spc="-1" strike="noStrike">
                <a:solidFill>
                  <a:srgbClr val="000000"/>
                </a:solidFill>
                <a:latin typeface="Calibri"/>
              </a:rPr>
              <a:t>s črko -t-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 (</a:t>
            </a:r>
            <a:r>
              <a:rPr b="0" i="1" lang="sl-SI" sz="1700" spc="-1" strike="noStrike">
                <a:solidFill>
                  <a:srgbClr val="000000"/>
                </a:solidFill>
                <a:latin typeface="Calibri"/>
              </a:rPr>
              <a:t>en oče, dva oče</a:t>
            </a:r>
            <a:r>
              <a:rPr b="1" i="1" lang="sl-SI" sz="1700" spc="-1" strike="noStrike">
                <a:solidFill>
                  <a:srgbClr val="c00000"/>
                </a:solidFill>
                <a:latin typeface="Calibri"/>
              </a:rPr>
              <a:t>t</a:t>
            </a:r>
            <a:r>
              <a:rPr b="0" i="1" lang="sl-SI" sz="17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) 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با حرف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t (en oče , dva očeta)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Enako velja tudi za moška imena, ki se končajo na -e: </a:t>
            </a:r>
            <a:r>
              <a:rPr b="0" i="1" lang="sl-SI" sz="1700" spc="-1" strike="noStrike">
                <a:solidFill>
                  <a:srgbClr val="000000"/>
                </a:solidFill>
                <a:latin typeface="Calibri"/>
              </a:rPr>
              <a:t>France, Tone, Anže 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…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همچنین برای نام مردها که با پسوند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می آیند اعمال می شود:(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France,Tone,Anže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……)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Samostalniki moškega spola, ki imajo v zadnjem zlogu nenaglašeni e, pri spreminjanju končnice ta </a:t>
            </a:r>
            <a:r>
              <a:rPr b="1" lang="sl-SI" sz="1700" spc="-1" strike="noStrike">
                <a:solidFill>
                  <a:srgbClr val="000000"/>
                </a:solidFill>
                <a:latin typeface="Calibri"/>
              </a:rPr>
              <a:t>e izgubijo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اسم ها با جنسیت مذکر,که در آخرین هجا حرف بدون صدا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دارند,هنگام تغییر پسوند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از بین می رود.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1500" spc="-1" strike="noStrike">
                <a:solidFill>
                  <a:srgbClr val="000000"/>
                </a:solidFill>
                <a:latin typeface="Calibri"/>
              </a:rPr>
              <a:t>Primeri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:       en zvez</a:t>
            </a:r>
            <a:r>
              <a:rPr b="0" lang="sl-SI" sz="2400" spc="-1" strike="noStrike" u="sng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k, dva zvezka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         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en Pet</a:t>
            </a:r>
            <a:r>
              <a:rPr b="0" lang="sl-SI" sz="2400" spc="-1" strike="noStrike" u="sng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r, dva Petra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         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en met</a:t>
            </a:r>
            <a:r>
              <a:rPr b="0" lang="sl-SI" sz="2400" spc="-1" strike="noStrike" u="sng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r, dva metra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611640" y="332640"/>
            <a:ext cx="8074800" cy="796680"/>
          </a:xfrm>
          <a:prstGeom prst="rect">
            <a:avLst/>
          </a:prstGeom>
          <a:solidFill>
            <a:srgbClr val="ffffff"/>
          </a:solidFill>
          <a:ln w="25560">
            <a:solidFill>
              <a:srgbClr val="7598d9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7598d9"/>
                </a:solidFill>
                <a:latin typeface="Calibri"/>
              </a:rPr>
              <a:t>POSEBNOSTI SAMOSTALNIKOV SREDNJEGA SPOLA</a:t>
            </a:r>
            <a:br/>
            <a:r>
              <a:rPr b="0" lang="sl-SI" sz="2800" spc="-1" strike="noStrike">
                <a:solidFill>
                  <a:srgbClr val="7598d9"/>
                </a:solidFill>
                <a:latin typeface="Calibri"/>
              </a:rPr>
              <a:t>ویژگی های اسم ها با جنسیت خنثی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467640" y="1340640"/>
            <a:ext cx="8496720" cy="3744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61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Nekaterim samostalnikom srednjega spola se pri spreminjanju končnice (npr. ko besedo postavimo v dvojino ali množino) podaljša osnova: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در برخی ار اسم ها با جنسیت خنثی همراه با تغییر پسوند به اصل واژه هم اضافه می شود(  زمانی که واژه به صورت دو نفره و جمع می آید):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z -es-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eno kolo, dve kol</a:t>
            </a:r>
            <a:r>
              <a:rPr b="1" i="1" lang="sl-SI" sz="1200" spc="-1" strike="noStrike">
                <a:solidFill>
                  <a:srgbClr val="c00000"/>
                </a:solidFill>
                <a:latin typeface="Calibri"/>
              </a:rPr>
              <a:t>es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Enako velja tudi za besede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drevo, telo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…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همچنین برای واژه های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drevo , telo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….. از همین قانون استفاده می شود.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z -n-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eno ime, dve ime</a:t>
            </a:r>
            <a:r>
              <a:rPr b="1" i="1" lang="sl-SI" sz="1200" spc="-1" strike="noStrike">
                <a:solidFill>
                  <a:srgbClr val="c00000"/>
                </a:solidFill>
                <a:latin typeface="Calibri"/>
              </a:rPr>
              <a:t>n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Enako velja tudi za besedo vreme.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همچنین برای واژه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vreme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از همین قانون استفاده می شود.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539640" y="260640"/>
            <a:ext cx="8229240" cy="791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anchor="ctr">
            <a:normAutofit fontScale="71000"/>
          </a:bodyPr>
          <a:p>
            <a:pPr algn="ctr">
              <a:lnSpc>
                <a:spcPct val="100000"/>
              </a:lnSpc>
            </a:pPr>
            <a:r>
              <a:rPr b="1" lang="sl-SI" sz="1900" spc="-1" strike="noStrike">
                <a:solidFill>
                  <a:srgbClr val="0070c0"/>
                </a:solidFill>
                <a:latin typeface="Calibri"/>
              </a:rPr>
              <a:t>OSEBNI ZAIMKI</a:t>
            </a:r>
            <a:endParaRPr b="0" lang="sl-SI" sz="19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0070c0"/>
                </a:solidFill>
                <a:latin typeface="Calibri"/>
              </a:rPr>
              <a:t>ضمایر فاعلی(شخصی)</a:t>
            </a:r>
            <a:endParaRPr b="0" lang="sl-SI" sz="4400" spc="-1" strike="noStrike">
              <a:latin typeface="Arial"/>
            </a:endParaRPr>
          </a:p>
        </p:txBody>
      </p:sp>
      <p:graphicFrame>
        <p:nvGraphicFramePr>
          <p:cNvPr id="147" name="Table 2"/>
          <p:cNvGraphicFramePr/>
          <p:nvPr/>
        </p:nvGraphicFramePr>
        <p:xfrm>
          <a:off x="683640" y="1196640"/>
          <a:ext cx="7653240" cy="3168000"/>
        </p:xfrm>
        <a:graphic>
          <a:graphicData uri="http://schemas.openxmlformats.org/drawingml/2006/table">
            <a:tbl>
              <a:tblPr/>
              <a:tblGrid>
                <a:gridCol w="2376000"/>
                <a:gridCol w="2725920"/>
                <a:gridCol w="2551320"/>
              </a:tblGrid>
              <a:tr h="40320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گانه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DVOJINA*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MNOŽINA**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276480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او(مرد/زن)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+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+</a:t>
                      </a: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+</a:t>
                      </a: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(jaz +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(ti +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شما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ها</a:t>
                      </a: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  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sp>
        <p:nvSpPr>
          <p:cNvPr id="148" name="TextShape 3"/>
          <p:cNvSpPr txBox="1"/>
          <p:nvPr/>
        </p:nvSpPr>
        <p:spPr>
          <a:xfrm>
            <a:off x="251640" y="4509000"/>
            <a:ext cx="8640720" cy="1800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Ženske oblike v dvojini: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MIDVE/MEDVE, VIDVE/VEDVE, ONIDVE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جنس مونث در حالت دو نفره (دو گانه)به این شکل می باشد: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**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Ženske oblike v množini: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ME, VE, ONE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**  جنس مونث در حالت جمع به این شکل می باشد: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rgbClr val="92d050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1" lang="sl-SI" sz="1300" spc="-1" strike="noStrike">
                <a:solidFill>
                  <a:srgbClr val="ffffff"/>
                </a:solidFill>
                <a:latin typeface="Calibri"/>
              </a:rPr>
              <a:t>PRIDEVNIK</a:t>
            </a:r>
            <a:br/>
            <a:r>
              <a:rPr b="1" lang="sl-SI" sz="4800" spc="-1" strike="noStrike">
                <a:solidFill>
                  <a:srgbClr val="ffffff"/>
                </a:solidFill>
                <a:latin typeface="Calibri"/>
              </a:rPr>
              <a:t>صفت</a:t>
            </a:r>
            <a:endParaRPr b="0" lang="sl-SI" sz="4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TextShape 2"/>
          <p:cNvSpPr txBox="1"/>
          <p:nvPr/>
        </p:nvSpPr>
        <p:spPr>
          <a:xfrm>
            <a:off x="457200" y="1600200"/>
            <a:ext cx="8229240" cy="4852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Pridevnik je beseda, ki </a:t>
            </a:r>
            <a:r>
              <a:rPr b="1" lang="sl-SI" sz="1400" spc="-1" strike="noStrike">
                <a:solidFill>
                  <a:srgbClr val="000000"/>
                </a:solidFill>
                <a:latin typeface="Calibri"/>
              </a:rPr>
              <a:t>opisuje samostalnik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صفت واژه ایست که اسم را توصیف می کند.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Če z besedo opisujemo samostalnik moškega spola, pridevnik uporabimo v slovarski obliki (</a:t>
            </a:r>
            <a:r>
              <a:rPr b="0" i="1" lang="sl-SI" sz="1400" spc="-1" strike="noStrike">
                <a:solidFill>
                  <a:srgbClr val="00b050"/>
                </a:solidFill>
                <a:latin typeface="Calibri"/>
              </a:rPr>
              <a:t>velik blok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اگر یک واژه با جنسیت مذکر را توصیف کنیم,از صفت در واژه نامه استفاده می کنیم.(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velik blok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)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Če opisujemo samostalnik ženskega ali srednjega spola, pridevniku dodamo končnico za ženski ali srednji spol (</a:t>
            </a:r>
            <a:r>
              <a:rPr b="0" i="1" lang="sl-SI" sz="1400" spc="-1" strike="noStrike">
                <a:solidFill>
                  <a:srgbClr val="00b050"/>
                </a:solidFill>
                <a:latin typeface="Calibri"/>
              </a:rPr>
              <a:t>velik</a:t>
            </a:r>
            <a:r>
              <a:rPr b="1" i="1" lang="sl-SI" sz="1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i="1" lang="sl-SI" sz="1400" spc="-1" strike="noStrike">
                <a:solidFill>
                  <a:srgbClr val="00b050"/>
                </a:solidFill>
                <a:latin typeface="Calibri"/>
              </a:rPr>
              <a:t> hiš</a:t>
            </a:r>
            <a:r>
              <a:rPr b="1" i="1" lang="sl-SI" sz="1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i="1" lang="sl-SI" sz="1400" spc="-1" strike="noStrike">
                <a:solidFill>
                  <a:srgbClr val="00b050"/>
                </a:solidFill>
                <a:latin typeface="Calibri"/>
              </a:rPr>
              <a:t>, velik</a:t>
            </a:r>
            <a:r>
              <a:rPr b="1" i="1" lang="sl-SI" sz="1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1400" spc="-1" strike="noStrike">
                <a:solidFill>
                  <a:srgbClr val="00b050"/>
                </a:solidFill>
                <a:latin typeface="Calibri"/>
              </a:rPr>
              <a:t> mest</a:t>
            </a:r>
            <a:r>
              <a:rPr b="1" i="1" lang="sl-SI" sz="1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1400" spc="-1" strike="noStrike">
                <a:solidFill>
                  <a:srgbClr val="00b050"/>
                </a:solidFill>
                <a:latin typeface="Calibri"/>
              </a:rPr>
              <a:t>/velik</a:t>
            </a:r>
            <a:r>
              <a:rPr b="1" i="1" lang="sl-SI" sz="1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1400" spc="-1" strike="noStrike">
                <a:solidFill>
                  <a:srgbClr val="00b050"/>
                </a:solidFill>
                <a:latin typeface="Calibri"/>
              </a:rPr>
              <a:t> stanovanj</a:t>
            </a:r>
            <a:r>
              <a:rPr b="1" i="1" lang="sl-SI" sz="14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). 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اگر اسم با جنسیت مونث یا جنسیت خنثی را تو صیف کنیم,به انتهای صفت پسوند جنسیت مونث و جنسیت خنثی را اضافه می کنیم.(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velika hiša , veliko mesto/ veliko stanovanje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457200" y="404640"/>
            <a:ext cx="8229240" cy="5721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Končnico pridevnika spremenimo, tudi ko spremenimo število samostalnika.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حتی هنگام تغییر در تعداد اسم ها  , پسوند صفت هم تغییر می کند.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52" name="Table 2"/>
          <p:cNvGraphicFramePr/>
          <p:nvPr/>
        </p:nvGraphicFramePr>
        <p:xfrm>
          <a:off x="323640" y="1268640"/>
          <a:ext cx="8496720" cy="2719440"/>
        </p:xfrm>
        <a:graphic>
          <a:graphicData uri="http://schemas.openxmlformats.org/drawingml/2006/table">
            <a:tbl>
              <a:tblPr/>
              <a:tblGrid>
                <a:gridCol w="648000"/>
                <a:gridCol w="1944000"/>
                <a:gridCol w="1944000"/>
                <a:gridCol w="3960720"/>
              </a:tblGrid>
              <a:tr h="88416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مذکر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مونث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خنثی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8352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velik blok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2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3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2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3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/1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2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 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mest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/2 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3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/3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3" name="Table 3"/>
          <p:cNvGraphicFramePr/>
          <p:nvPr/>
        </p:nvGraphicFramePr>
        <p:xfrm>
          <a:off x="323640" y="4293000"/>
          <a:ext cx="8424720" cy="2088000"/>
        </p:xfrm>
        <a:graphic>
          <a:graphicData uri="http://schemas.openxmlformats.org/drawingml/2006/table">
            <a:tbl>
              <a:tblPr/>
              <a:tblGrid>
                <a:gridCol w="561240"/>
                <a:gridCol w="1824120"/>
                <a:gridCol w="1964520"/>
                <a:gridCol w="4074840"/>
              </a:tblGrid>
              <a:tr h="62964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مذکر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مونث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خنثی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</a:tr>
              <a:tr h="4863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velik blok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/1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4863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2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2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2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 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mest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/2 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4856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3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3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3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/3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457200" y="274680"/>
            <a:ext cx="8229240" cy="849600"/>
          </a:xfrm>
          <a:prstGeom prst="rect">
            <a:avLst/>
          </a:prstGeom>
          <a:solidFill>
            <a:srgbClr val="e9f5db"/>
          </a:solidFill>
          <a:ln w="25560">
            <a:solidFill>
              <a:srgbClr val="b5f418"/>
            </a:solidFill>
            <a:round/>
          </a:ln>
        </p:spPr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1" lang="sl-SI" sz="1300" spc="-1" strike="noStrike">
                <a:solidFill>
                  <a:srgbClr val="92d050"/>
                </a:solidFill>
                <a:latin typeface="Calibri"/>
              </a:rPr>
              <a:t>KAKŠEN, KATERI, ČIGAV</a:t>
            </a:r>
            <a:br/>
            <a:r>
              <a:rPr b="1" lang="sl-SI" sz="3100" spc="-1" strike="noStrike">
                <a:solidFill>
                  <a:srgbClr val="92d050"/>
                </a:solidFill>
                <a:latin typeface="Calibri"/>
              </a:rPr>
              <a:t>چطور, کدام یک , مال چه کسی</a:t>
            </a:r>
            <a:endParaRPr b="0" lang="sl-SI" sz="3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TextShape 2"/>
          <p:cNvSpPr txBox="1"/>
          <p:nvPr/>
        </p:nvSpPr>
        <p:spPr>
          <a:xfrm>
            <a:off x="467640" y="1340640"/>
            <a:ext cx="8229240" cy="50011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1000"/>
          </a:bodyPr>
          <a:p>
            <a:pPr marL="343080" indent="-342720">
              <a:lnSpc>
                <a:spcPct val="100000"/>
              </a:lnSpc>
              <a:spcBef>
                <a:spcPts val="300"/>
              </a:spcBef>
            </a:pPr>
            <a:r>
              <a:rPr b="0" lang="sl-SI" sz="1500" spc="-1" strike="noStrike">
                <a:solidFill>
                  <a:srgbClr val="000000"/>
                </a:solidFill>
                <a:latin typeface="Calibri"/>
              </a:rPr>
              <a:t>Po pridevniku se vprašamo: kakšen, kateri, čigav. </a:t>
            </a:r>
            <a:endParaRPr b="0" lang="sl-SI" sz="1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با توجه به صفت می پرسیم: چطور, کدام یک , مال چه کسی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Z vprašalnico </a:t>
            </a:r>
            <a:r>
              <a:rPr b="1" lang="sl-SI" sz="1400" spc="-1" strike="noStrike">
                <a:solidFill>
                  <a:srgbClr val="000000"/>
                </a:solidFill>
                <a:latin typeface="Calibri"/>
              </a:rPr>
              <a:t>KAKŠEN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se vprašamo po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pridevniku, ki opisuje lastnost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velik, lep, bel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با پرسیدن بوسیله واژه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kakšen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ویژگی های صفت را توصیف می کنیم.(بزرگ ,زیبا ,سفید)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Z vprašalnico </a:t>
            </a:r>
            <a:r>
              <a:rPr b="1" lang="sl-SI" sz="1400" spc="-1" strike="noStrike">
                <a:solidFill>
                  <a:srgbClr val="000000"/>
                </a:solidFill>
                <a:latin typeface="Calibri"/>
              </a:rPr>
              <a:t>KATERI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se vprašamo po pridevniku, 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ki govori o vrsti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slovenski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19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با پرسیدن بوسیله واژه 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kateri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 نوع و گونه صفت را توصیف می کنیم.(اسلوونییایی)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Z vprašalnico </a:t>
            </a:r>
            <a:r>
              <a:rPr b="1" lang="sl-SI" sz="1400" spc="-1" strike="noStrike">
                <a:solidFill>
                  <a:srgbClr val="000000"/>
                </a:solidFill>
                <a:latin typeface="Calibri"/>
              </a:rPr>
              <a:t>ČIGAV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se vprašamo po pridevniku, ki govori o svojini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moj, tvoj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21"/>
              </a:spcBef>
            </a:pPr>
            <a:r>
              <a:rPr b="0" lang="sl-SI" sz="3100" spc="-1" strike="noStrike">
                <a:solidFill>
                  <a:srgbClr val="000000"/>
                </a:solidFill>
                <a:latin typeface="Calibri"/>
              </a:rPr>
              <a:t>با پرسیدن بوسیله واژه  </a:t>
            </a:r>
            <a:r>
              <a:rPr b="0" lang="sl-SI" sz="3100" spc="-1" strike="noStrike">
                <a:solidFill>
                  <a:srgbClr val="000000"/>
                </a:solidFill>
                <a:latin typeface="Calibri"/>
              </a:rPr>
              <a:t>čigav</a:t>
            </a:r>
            <a:r>
              <a:rPr b="0" lang="sl-SI" sz="3100" spc="-1" strike="noStrike">
                <a:solidFill>
                  <a:srgbClr val="000000"/>
                </a:solidFill>
                <a:latin typeface="Calibri"/>
              </a:rPr>
              <a:t>  درباره مالکیت صفت می پرسیم و از مالکیت صحبت می کنیم.(مال من , مال تو)</a:t>
            </a:r>
            <a:endParaRPr b="0" lang="sl-SI" sz="31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1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179640" y="332640"/>
            <a:ext cx="8712720" cy="15116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Tako kot vsi pridevniki se tudi vprašalnice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kakšen, kateri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čigav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spreminjajo glede na samostalnik, na katerega se navezujejo.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درست همانند تمام صفت ها همینطور واژه های پرسشی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kakšen, kateri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و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čigav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با توجه به اسم تغییر می کند.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2555640" y="1845000"/>
            <a:ext cx="4824000" cy="1367640"/>
          </a:xfrm>
          <a:prstGeom prst="roundRect">
            <a:avLst>
              <a:gd name="adj" fmla="val 16667"/>
            </a:avLst>
          </a:prstGeom>
          <a:solidFill>
            <a:srgbClr val="e6fbb3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Kakšen blok?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Kakšn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hiš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Kakšn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mest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?/Kakšn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stanovanj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158" name="CustomShape 3"/>
          <p:cNvSpPr/>
          <p:nvPr/>
        </p:nvSpPr>
        <p:spPr>
          <a:xfrm>
            <a:off x="2627640" y="3429000"/>
            <a:ext cx="4824000" cy="1367640"/>
          </a:xfrm>
          <a:prstGeom prst="roundRect">
            <a:avLst>
              <a:gd name="adj" fmla="val 16667"/>
            </a:avLst>
          </a:prstGeom>
          <a:solidFill>
            <a:srgbClr val="e6fbb3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Kater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blok?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Kater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hiš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Kater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mest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?/Kater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stanovanj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159" name="CustomShape 4"/>
          <p:cNvSpPr/>
          <p:nvPr/>
        </p:nvSpPr>
        <p:spPr>
          <a:xfrm>
            <a:off x="2627640" y="5013000"/>
            <a:ext cx="4824000" cy="1367640"/>
          </a:xfrm>
          <a:prstGeom prst="roundRect">
            <a:avLst>
              <a:gd name="adj" fmla="val 16667"/>
            </a:avLst>
          </a:prstGeom>
          <a:solidFill>
            <a:srgbClr val="e6fbb3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Čigav blok?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Čigav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hiš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Čigav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mest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?/Čigav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stanovanj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79640" y="1110600"/>
            <a:ext cx="8648640" cy="14536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Svojino lahko izražamo: 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مالکیت را می توان بیان کرد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:   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•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 svojilnim zaimkom ali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با ضمایر ملکی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             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•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 svojilnim pridevnikom.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با ضمایر صفتی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          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61" name="Table 2"/>
          <p:cNvGraphicFramePr/>
          <p:nvPr/>
        </p:nvGraphicFramePr>
        <p:xfrm>
          <a:off x="251640" y="3213000"/>
          <a:ext cx="5400360" cy="3168000"/>
        </p:xfrm>
        <a:graphic>
          <a:graphicData uri="http://schemas.openxmlformats.org/drawingml/2006/table">
            <a:tbl>
              <a:tblPr/>
              <a:tblGrid>
                <a:gridCol w="1725120"/>
                <a:gridCol w="1950120"/>
                <a:gridCol w="1725120"/>
              </a:tblGrid>
              <a:tr h="62136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</a:tr>
              <a:tr h="5907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MOJ 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مال من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NAJIN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مال ما دو نفر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 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NAŠ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مال ما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</a:tr>
              <a:tr h="6130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TVOJ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مال تو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VAJIN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مال ما دو نفر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VAŠ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مال شما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</a:tr>
              <a:tr h="5907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NJEGOV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مال او(مذکر)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NJUN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مال آن دو نفر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NJIHOV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مال آنها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</a:tr>
              <a:tr h="7520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ona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NJEN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مال او (مؤنث)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</a:tr>
            </a:tbl>
          </a:graphicData>
        </a:graphic>
      </p:graphicFrame>
      <p:sp>
        <p:nvSpPr>
          <p:cNvPr id="162" name="CustomShape 3"/>
          <p:cNvSpPr/>
          <p:nvPr/>
        </p:nvSpPr>
        <p:spPr>
          <a:xfrm>
            <a:off x="393120" y="119160"/>
            <a:ext cx="6842880" cy="849600"/>
          </a:xfrm>
          <a:prstGeom prst="rect">
            <a:avLst/>
          </a:prstGeom>
          <a:solidFill>
            <a:schemeClr val="bg1"/>
          </a:solidFill>
          <a:ln>
            <a:solidFill>
              <a:srgbClr val="b5f418"/>
            </a:solidFill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92d050"/>
                </a:solidFill>
                <a:latin typeface="Calibri"/>
              </a:rPr>
              <a:t>IZRAŽANJE SVOJINE</a:t>
            </a:r>
            <a:endParaRPr b="0" lang="sl-SI" sz="1300" spc="-1" strike="noStrike">
              <a:latin typeface="Arial"/>
            </a:endParaRPr>
          </a:p>
          <a:p>
            <a:pPr algn="ctr" rtl="1">
              <a:lnSpc>
                <a:spcPct val="100000"/>
              </a:lnSpc>
            </a:pPr>
            <a:r>
              <a:rPr b="1" lang="sl-SI" sz="2800" spc="-1" strike="noStrike">
                <a:solidFill>
                  <a:srgbClr val="92d050"/>
                </a:solidFill>
                <a:latin typeface="Calibri"/>
              </a:rPr>
              <a:t>بیان مالکیت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63" name="CustomShape 4"/>
          <p:cNvSpPr/>
          <p:nvPr/>
        </p:nvSpPr>
        <p:spPr>
          <a:xfrm>
            <a:off x="385920" y="2382120"/>
            <a:ext cx="3168000" cy="647640"/>
          </a:xfrm>
          <a:prstGeom prst="rect">
            <a:avLst/>
          </a:prstGeom>
          <a:solidFill>
            <a:schemeClr val="bg1"/>
          </a:solidFill>
          <a:ln>
            <a:solidFill>
              <a:srgbClr val="b5f418"/>
            </a:solidFill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anchor="ctr">
            <a:normAutofit fontScale="78000"/>
          </a:bodyPr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92d050"/>
                </a:solidFill>
                <a:latin typeface="Calibri"/>
              </a:rPr>
              <a:t>SVOJILNI ZAIMEK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92d050"/>
                </a:solidFill>
                <a:latin typeface="Calibri"/>
              </a:rPr>
              <a:t>ضمایر ملکی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164" name="CustomShape 5"/>
          <p:cNvSpPr/>
          <p:nvPr/>
        </p:nvSpPr>
        <p:spPr>
          <a:xfrm>
            <a:off x="5652000" y="1268640"/>
            <a:ext cx="3384000" cy="5544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Primeri: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مثال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:           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59"/>
              </a:spcBef>
            </a:pP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To je 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moj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brat.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این برادر من است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   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000000"/>
                </a:solidFill>
                <a:latin typeface="Calibri"/>
              </a:rPr>
              <a:t>Moja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 hiša je majhna.</a:t>
            </a:r>
            <a:endParaRPr b="0" lang="sl-SI" sz="20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خانۀ من کوچک است.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000000"/>
                </a:solidFill>
                <a:latin typeface="Calibri"/>
              </a:rPr>
              <a:t>Moje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 kolo je staro.</a:t>
            </a:r>
            <a:endParaRPr b="0" lang="sl-SI" sz="20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دوچرخۀ من قدیمی است.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Peter je </a:t>
            </a:r>
            <a:r>
              <a:rPr b="1" i="1" lang="sl-SI" sz="2000" spc="-1" strike="noStrike">
                <a:solidFill>
                  <a:srgbClr val="000000"/>
                </a:solidFill>
                <a:latin typeface="Calibri"/>
              </a:rPr>
              <a:t>tvoj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 sosed.</a:t>
            </a:r>
            <a:endParaRPr b="0" lang="sl-SI" sz="20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پیتر همسایۀ تو است.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A je to </a:t>
            </a:r>
            <a:r>
              <a:rPr b="1" i="1" lang="sl-SI" sz="2000" spc="-1" strike="noStrike">
                <a:solidFill>
                  <a:srgbClr val="000000"/>
                </a:solidFill>
                <a:latin typeface="Calibri"/>
              </a:rPr>
              <a:t>vaš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 telefon?</a:t>
            </a:r>
            <a:endParaRPr b="0" lang="sl-SI" sz="20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آیا این تلفن مال تو است؟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000000"/>
                </a:solidFill>
                <a:latin typeface="Calibri"/>
              </a:rPr>
              <a:t>Njegova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 sestra je prijazna.</a:t>
            </a:r>
            <a:endParaRPr b="0" lang="sl-SI" sz="20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خواهر او مهربان است.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000000"/>
                </a:solidFill>
                <a:latin typeface="Calibri"/>
              </a:rPr>
              <a:t>Njeno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 stanovanje je novo.</a:t>
            </a:r>
            <a:endParaRPr b="0" lang="sl-SI" sz="20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آپارتمان او جدید است.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65" name="CustomShape 6"/>
          <p:cNvSpPr/>
          <p:nvPr/>
        </p:nvSpPr>
        <p:spPr>
          <a:xfrm>
            <a:off x="7524360" y="185040"/>
            <a:ext cx="1439640" cy="81756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ČIGAV?</a:t>
            </a:r>
            <a:endParaRPr b="0" lang="sl-SI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مال چه کسی؟</a:t>
            </a: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153000" y="116640"/>
            <a:ext cx="6938640" cy="575640"/>
          </a:xfrm>
          <a:prstGeom prst="rect">
            <a:avLst/>
          </a:prstGeom>
          <a:solidFill>
            <a:schemeClr val="bg1"/>
          </a:solidFill>
          <a:ln>
            <a:solidFill>
              <a:srgbClr val="b5f418"/>
            </a:solidFill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92d050"/>
                </a:solidFill>
                <a:latin typeface="Calibri"/>
              </a:rPr>
              <a:t>SVOJILNI PRIDEVNIK </a:t>
            </a:r>
            <a:r>
              <a:rPr b="1" lang="sl-SI" sz="2400" spc="-1" strike="noStrike">
                <a:solidFill>
                  <a:srgbClr val="92d050"/>
                </a:solidFill>
                <a:latin typeface="Calibri"/>
              </a:rPr>
              <a:t>صفت ملکی</a:t>
            </a:r>
            <a:r>
              <a:rPr b="1" lang="sl-SI" sz="2400" spc="-1" strike="noStrike">
                <a:solidFill>
                  <a:srgbClr val="92d050"/>
                </a:solidFill>
                <a:latin typeface="Calibri"/>
              </a:rPr>
              <a:t>                           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167" name="CustomShape 2"/>
          <p:cNvSpPr/>
          <p:nvPr/>
        </p:nvSpPr>
        <p:spPr>
          <a:xfrm>
            <a:off x="7286040" y="116640"/>
            <a:ext cx="1656000" cy="791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ČIGAV?</a:t>
            </a:r>
            <a:endParaRPr b="0" lang="sl-SI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مال چه کسی؟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68" name="CustomShape 3"/>
          <p:cNvSpPr/>
          <p:nvPr/>
        </p:nvSpPr>
        <p:spPr>
          <a:xfrm>
            <a:off x="226080" y="1571400"/>
            <a:ext cx="4320000" cy="2721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•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Samostalniku, ki označuje </a:t>
            </a:r>
            <a:r>
              <a:rPr b="1" lang="sl-SI" sz="1800" spc="-1" strike="noStrike" u="sng">
                <a:solidFill>
                  <a:srgbClr val="000000"/>
                </a:solidFill>
                <a:uFillTx/>
                <a:latin typeface="Calibri"/>
              </a:rPr>
              <a:t>moškega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, dodamo 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-OV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به اسم هایی که از جنس مذکر هستند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OV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اضافه می کنیم.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brat </a:t>
            </a:r>
            <a:r>
              <a:rPr b="0" lang="sl-SI" sz="1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brat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ov 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برادر                 مال برادر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     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sosed </a:t>
            </a:r>
            <a:r>
              <a:rPr b="0" lang="sl-SI" sz="1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sosed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ov 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همسایه           مال همسایه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Janez </a:t>
            </a:r>
            <a:r>
              <a:rPr b="0" lang="sl-SI" sz="1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Janez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ov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یانز              مال یانز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  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Rok </a:t>
            </a:r>
            <a:r>
              <a:rPr b="0" lang="sl-SI" sz="1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Rok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ov 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رک              مال رک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            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1800" spc="-1" strike="noStrike">
              <a:latin typeface="Arial"/>
            </a:endParaRPr>
          </a:p>
        </p:txBody>
      </p:sp>
      <p:sp>
        <p:nvSpPr>
          <p:cNvPr id="169" name="CustomShape 4"/>
          <p:cNvSpPr/>
          <p:nvPr/>
        </p:nvSpPr>
        <p:spPr>
          <a:xfrm>
            <a:off x="4716000" y="1486080"/>
            <a:ext cx="4248000" cy="331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•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Samostalniku, ki označuje </a:t>
            </a:r>
            <a:r>
              <a:rPr b="1" lang="sl-SI" sz="1800" spc="-1" strike="noStrike" u="sng">
                <a:solidFill>
                  <a:srgbClr val="000000"/>
                </a:solidFill>
                <a:uFillTx/>
                <a:latin typeface="Calibri"/>
              </a:rPr>
              <a:t>žensko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, dodamo 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-IN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به اسم هایی که از جنس مؤنث هستند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اضافه می کنیم.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sestra </a:t>
            </a:r>
            <a:r>
              <a:rPr b="0" lang="sl-SI" sz="1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sestr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in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خواهر        مال خواهر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       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soseda </a:t>
            </a:r>
            <a:r>
              <a:rPr b="0" lang="sl-SI" sz="1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sosed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in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همسایه       مال همسایه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   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Ana </a:t>
            </a:r>
            <a:r>
              <a:rPr b="0" lang="sl-SI" sz="1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An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in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آنا               مال آنا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                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Vesna </a:t>
            </a:r>
            <a:r>
              <a:rPr b="0" lang="sl-SI" sz="1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Vesn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in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وسنا           مال وسنا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        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1800" spc="-1" strike="noStrike">
              <a:latin typeface="Arial"/>
            </a:endParaRPr>
          </a:p>
        </p:txBody>
      </p:sp>
      <p:sp>
        <p:nvSpPr>
          <p:cNvPr id="170" name="CustomShape 5"/>
          <p:cNvSpPr/>
          <p:nvPr/>
        </p:nvSpPr>
        <p:spPr>
          <a:xfrm>
            <a:off x="395640" y="777960"/>
            <a:ext cx="6890040" cy="700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Svojilni pridevnik tvorimo s končnico 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-OV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ali 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-IN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صفت ملکی را می توانیم با پسوند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OV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یا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 درست کنیم .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71" name="CustomShape 6"/>
          <p:cNvSpPr/>
          <p:nvPr/>
        </p:nvSpPr>
        <p:spPr>
          <a:xfrm>
            <a:off x="395640" y="4221000"/>
            <a:ext cx="3960000" cy="240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59"/>
              </a:spcBef>
            </a:pPr>
            <a:r>
              <a:rPr b="0" lang="sl-SI" sz="2300" spc="-1" strike="noStrike">
                <a:solidFill>
                  <a:srgbClr val="000000"/>
                </a:solidFill>
                <a:latin typeface="Calibri"/>
              </a:rPr>
              <a:t>Primeri:</a:t>
            </a:r>
            <a:r>
              <a:rPr b="0" lang="sl-SI" sz="2300" spc="-1" strike="noStrike">
                <a:solidFill>
                  <a:srgbClr val="000000"/>
                </a:solidFill>
                <a:latin typeface="Calibri"/>
              </a:rPr>
              <a:t>مثال</a:t>
            </a:r>
            <a:r>
              <a:rPr b="0" lang="sl-SI" sz="2300" spc="-1" strike="noStrike">
                <a:solidFill>
                  <a:srgbClr val="000000"/>
                </a:solidFill>
                <a:latin typeface="Calibri"/>
              </a:rPr>
              <a:t>:                          </a:t>
            </a:r>
            <a:endParaRPr b="0" lang="sl-SI" sz="2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To je brat</a:t>
            </a:r>
            <a:r>
              <a:rPr b="1" i="1" lang="sl-SI" sz="1800" spc="-1" strike="noStrike">
                <a:solidFill>
                  <a:srgbClr val="000000"/>
                </a:solidFill>
                <a:latin typeface="Calibri"/>
              </a:rPr>
              <a:t>ov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 telefon.</a:t>
            </a:r>
            <a:endParaRPr b="0" lang="sl-SI" sz="1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این تلفن مال برادر است.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Brat</a:t>
            </a:r>
            <a:r>
              <a:rPr b="1" i="1" lang="sl-SI" sz="1800" spc="-1" strike="noStrike">
                <a:solidFill>
                  <a:srgbClr val="000000"/>
                </a:solidFill>
                <a:latin typeface="Calibri"/>
              </a:rPr>
              <a:t>ova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 hiš</a:t>
            </a:r>
            <a:r>
              <a:rPr b="1" i="1" lang="sl-SI" sz="18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 je nova.</a:t>
            </a:r>
            <a:endParaRPr b="0" lang="sl-SI" sz="1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خانۀ برادر جدید است.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To je brat</a:t>
            </a:r>
            <a:r>
              <a:rPr b="1" i="1" lang="sl-SI" sz="1800" spc="-1" strike="noStrike">
                <a:solidFill>
                  <a:srgbClr val="000000"/>
                </a:solidFill>
                <a:latin typeface="Calibri"/>
              </a:rPr>
              <a:t>ovo 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kol</a:t>
            </a:r>
            <a:r>
              <a:rPr b="1" i="1" lang="sl-SI" sz="18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این دوچرخه مال برادر است.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1800" spc="-1" strike="noStrike">
              <a:latin typeface="Arial"/>
            </a:endParaRPr>
          </a:p>
        </p:txBody>
      </p:sp>
      <p:sp>
        <p:nvSpPr>
          <p:cNvPr id="172" name="CustomShape 7"/>
          <p:cNvSpPr/>
          <p:nvPr/>
        </p:nvSpPr>
        <p:spPr>
          <a:xfrm>
            <a:off x="4968000" y="4604760"/>
            <a:ext cx="3744000" cy="1971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 fontScale="78000"/>
          </a:bodyPr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Sestr</a:t>
            </a:r>
            <a:r>
              <a:rPr b="1" i="1" lang="sl-SI" sz="18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 sin je star 5 let.</a:t>
            </a:r>
            <a:endParaRPr b="0" lang="sl-SI" sz="1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پسر خواهر 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5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ساله است.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To je sestr</a:t>
            </a:r>
            <a:r>
              <a:rPr b="1" i="1" lang="sl-SI" sz="1800" spc="-1" strike="noStrike">
                <a:solidFill>
                  <a:srgbClr val="000000"/>
                </a:solidFill>
                <a:latin typeface="Calibri"/>
              </a:rPr>
              <a:t>ina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 jakn</a:t>
            </a:r>
            <a:r>
              <a:rPr b="1" i="1" lang="sl-SI" sz="18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این کاپشن مال خواهر است.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Sestr</a:t>
            </a:r>
            <a:r>
              <a:rPr b="1" i="1" lang="sl-SI" sz="1800" spc="-1" strike="noStrike">
                <a:solidFill>
                  <a:srgbClr val="000000"/>
                </a:solidFill>
                <a:latin typeface="Calibri"/>
              </a:rPr>
              <a:t>ino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 stanovanj</a:t>
            </a:r>
            <a:r>
              <a:rPr b="1" i="1" lang="sl-SI" sz="1800" spc="-1" strike="noStrike">
                <a:solidFill>
                  <a:srgbClr val="000000"/>
                </a:solidFill>
                <a:latin typeface="Calibri"/>
              </a:rPr>
              <a:t>e 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ni novo. </a:t>
            </a:r>
            <a:endParaRPr b="0" lang="sl-SI" sz="1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آپارتمان خواهر جدید نیست.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1800" spc="-1" strike="noStrike">
              <a:latin typeface="Arial"/>
            </a:endParaRPr>
          </a:p>
        </p:txBody>
      </p:sp>
      <p:sp>
        <p:nvSpPr>
          <p:cNvPr id="173" name="CustomShape 8"/>
          <p:cNvSpPr/>
          <p:nvPr/>
        </p:nvSpPr>
        <p:spPr>
          <a:xfrm rot="10800000">
            <a:off x="3348360" y="3285360"/>
            <a:ext cx="431640" cy="716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4" name="CustomShape 9"/>
          <p:cNvSpPr/>
          <p:nvPr/>
        </p:nvSpPr>
        <p:spPr>
          <a:xfrm rot="10800000">
            <a:off x="3348360" y="3645360"/>
            <a:ext cx="431640" cy="716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5" name="CustomShape 10"/>
          <p:cNvSpPr/>
          <p:nvPr/>
        </p:nvSpPr>
        <p:spPr>
          <a:xfrm rot="10800000">
            <a:off x="3276360" y="3933360"/>
            <a:ext cx="503640" cy="716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6" name="CustomShape 11"/>
          <p:cNvSpPr/>
          <p:nvPr/>
        </p:nvSpPr>
        <p:spPr>
          <a:xfrm rot="10800000">
            <a:off x="3276360" y="2925360"/>
            <a:ext cx="503640" cy="7812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7" name="CustomShape 12"/>
          <p:cNvSpPr/>
          <p:nvPr/>
        </p:nvSpPr>
        <p:spPr>
          <a:xfrm rot="10800000">
            <a:off x="7884720" y="2853360"/>
            <a:ext cx="359640" cy="716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8" name="CustomShape 13"/>
          <p:cNvSpPr/>
          <p:nvPr/>
        </p:nvSpPr>
        <p:spPr>
          <a:xfrm rot="10800000">
            <a:off x="7884720" y="3226320"/>
            <a:ext cx="359640" cy="4536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9" name="CustomShape 14"/>
          <p:cNvSpPr/>
          <p:nvPr/>
        </p:nvSpPr>
        <p:spPr>
          <a:xfrm rot="10800000">
            <a:off x="7884720" y="3502440"/>
            <a:ext cx="503640" cy="716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0" name="CustomShape 15"/>
          <p:cNvSpPr/>
          <p:nvPr/>
        </p:nvSpPr>
        <p:spPr>
          <a:xfrm flipV="1" rot="10800000">
            <a:off x="8244360" y="3933000"/>
            <a:ext cx="431640" cy="8352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1" name="Line 16"/>
          <p:cNvSpPr/>
          <p:nvPr/>
        </p:nvSpPr>
        <p:spPr>
          <a:xfrm>
            <a:off x="4716000" y="2060640"/>
            <a:ext cx="0" cy="4320360"/>
          </a:xfrm>
          <a:prstGeom prst="line">
            <a:avLst/>
          </a:prstGeom>
          <a:ln>
            <a:solidFill>
              <a:srgbClr val="fd823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467640" y="260640"/>
            <a:ext cx="5338440" cy="647640"/>
          </a:xfrm>
          <a:prstGeom prst="rect">
            <a:avLst/>
          </a:prstGeom>
          <a:solidFill>
            <a:srgbClr val="ffffff"/>
          </a:solidFill>
          <a:ln w="25560">
            <a:solidFill>
              <a:srgbClr val="00b050"/>
            </a:solidFill>
            <a:round/>
          </a:ln>
        </p:spPr>
        <p:txBody>
          <a:bodyPr anchor="ctr">
            <a:normAutofit fontScale="69000"/>
          </a:bodyPr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b050"/>
                </a:solidFill>
                <a:latin typeface="Calibri"/>
              </a:rPr>
              <a:t>PRAVILO -o </a:t>
            </a:r>
            <a:r>
              <a:rPr b="0" lang="sl-SI" sz="2400" spc="-1" strike="noStrike">
                <a:solidFill>
                  <a:srgbClr val="00b050"/>
                </a:solidFill>
                <a:latin typeface="Wingdings"/>
              </a:rPr>
              <a:t></a:t>
            </a:r>
            <a:r>
              <a:rPr b="0" lang="sl-SI" sz="2400" spc="-1" strike="noStrike">
                <a:solidFill>
                  <a:srgbClr val="00b050"/>
                </a:solidFill>
                <a:latin typeface="Calibri"/>
              </a:rPr>
              <a:t> -e</a:t>
            </a:r>
            <a:br/>
            <a:r>
              <a:rPr b="0" lang="sl-SI" sz="2400" spc="-1" strike="noStrike">
                <a:solidFill>
                  <a:srgbClr val="00b050"/>
                </a:solidFill>
                <a:latin typeface="Calibri"/>
              </a:rPr>
              <a:t>-o </a:t>
            </a:r>
            <a:r>
              <a:rPr b="0" lang="sl-SI" sz="2400" spc="-1" strike="noStrike">
                <a:solidFill>
                  <a:srgbClr val="00b050"/>
                </a:solidFill>
                <a:latin typeface="Wingdings"/>
              </a:rPr>
              <a:t></a:t>
            </a:r>
            <a:r>
              <a:rPr b="0" lang="sl-SI" sz="2400" spc="-1" strike="noStrike">
                <a:solidFill>
                  <a:srgbClr val="00b050"/>
                </a:solidFill>
                <a:latin typeface="Calibri"/>
              </a:rPr>
              <a:t> -e</a:t>
            </a:r>
            <a:r>
              <a:rPr b="0" lang="sl-SI" sz="2400" spc="-1" strike="noStrike">
                <a:solidFill>
                  <a:srgbClr val="00b050"/>
                </a:solidFill>
                <a:latin typeface="Calibri"/>
              </a:rPr>
              <a:t>قانون</a:t>
            </a:r>
            <a:r>
              <a:rPr b="0" lang="sl-SI" sz="2400" spc="-1" strike="noStrike">
                <a:solidFill>
                  <a:srgbClr val="00b050"/>
                </a:solidFill>
                <a:latin typeface="Calibri"/>
              </a:rPr>
              <a:t>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3" name="TextShape 2"/>
          <p:cNvSpPr txBox="1"/>
          <p:nvPr/>
        </p:nvSpPr>
        <p:spPr>
          <a:xfrm>
            <a:off x="251640" y="1124640"/>
            <a:ext cx="8640720" cy="5400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7000"/>
          </a:bodyPr>
          <a:p>
            <a:pPr marL="343080" indent="-342720" algn="ctr">
              <a:lnSpc>
                <a:spcPct val="100000"/>
              </a:lnSpc>
              <a:spcBef>
                <a:spcPts val="261"/>
              </a:spcBef>
            </a:pPr>
            <a:r>
              <a:rPr b="1" lang="sl-SI" sz="1300" spc="-1" strike="noStrike">
                <a:solidFill>
                  <a:srgbClr val="00b050"/>
                </a:solidFill>
                <a:latin typeface="Calibri"/>
              </a:rPr>
              <a:t>Za črkami C, Č, Ž, Š, J se končnica -O spremeni v -E.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1" lang="sl-SI" sz="2400" spc="-1" strike="noStrike">
                <a:solidFill>
                  <a:srgbClr val="00b050"/>
                </a:solidFill>
                <a:latin typeface="Calibri"/>
              </a:rPr>
              <a:t>برای حروف </a:t>
            </a:r>
            <a:r>
              <a:rPr b="1" lang="sl-SI" sz="2400" spc="-1" strike="noStrike">
                <a:solidFill>
                  <a:srgbClr val="00b050"/>
                </a:solidFill>
                <a:latin typeface="Calibri"/>
              </a:rPr>
              <a:t>C, Č, Ž, Š</a:t>
            </a:r>
            <a:r>
              <a:rPr b="1" lang="sl-SI" sz="2400" spc="-1" strike="noStrike">
                <a:solidFill>
                  <a:srgbClr val="00b050"/>
                </a:solidFill>
                <a:latin typeface="Calibri"/>
              </a:rPr>
              <a:t>,  پسوند –</a:t>
            </a:r>
            <a:r>
              <a:rPr b="1" lang="sl-SI" sz="2400" spc="-1" strike="noStrike">
                <a:solidFill>
                  <a:srgbClr val="00b050"/>
                </a:solidFill>
                <a:latin typeface="Calibri"/>
              </a:rPr>
              <a:t>O</a:t>
            </a:r>
            <a:r>
              <a:rPr b="1" lang="sl-SI" sz="2400" spc="-1" strike="noStrike">
                <a:solidFill>
                  <a:srgbClr val="00b050"/>
                </a:solidFill>
                <a:latin typeface="Calibri"/>
              </a:rPr>
              <a:t> به </a:t>
            </a:r>
            <a:r>
              <a:rPr b="1" lang="sl-SI" sz="2400" spc="-1" strike="noStrike">
                <a:solidFill>
                  <a:srgbClr val="00b050"/>
                </a:solidFill>
                <a:latin typeface="Calibri"/>
              </a:rPr>
              <a:t>v –E</a:t>
            </a:r>
            <a:r>
              <a:rPr b="1" lang="sl-SI" sz="2400" spc="-1" strike="noStrike">
                <a:solidFill>
                  <a:srgbClr val="00b050"/>
                </a:solidFill>
                <a:latin typeface="Calibri"/>
              </a:rPr>
              <a:t> تغییر می کند.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Primer: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MO</a:t>
            </a:r>
            <a:r>
              <a:rPr b="1" i="1" lang="sl-SI" sz="2800" spc="-1" strike="noStrike">
                <a:solidFill>
                  <a:srgbClr val="00b050"/>
                </a:solidFill>
                <a:latin typeface="Calibri"/>
              </a:rPr>
              <a:t>J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KOLO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مثال: دوچرخه من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                                     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159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Samostalnik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 kolo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 je srednjega spola, zato moramo zaimku MOJ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dodati končnico -o. Ker pa se zaimek MOJ konča s črko j, se končnica -o spremeni v -e.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Enako tudi pri: TVO</a:t>
            </a:r>
            <a:r>
              <a:rPr b="1" lang="sl-SI" sz="1300" spc="-1" strike="noStrike">
                <a:solidFill>
                  <a:srgbClr val="000000"/>
                </a:solidFill>
                <a:latin typeface="Calibri"/>
              </a:rPr>
              <a:t>J 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tvo</a:t>
            </a:r>
            <a:r>
              <a:rPr b="0" i="1" lang="sl-SI" sz="1300" spc="-1" strike="noStrike">
                <a:solidFill>
                  <a:srgbClr val="c00000"/>
                </a:solidFill>
                <a:latin typeface="Calibri"/>
              </a:rPr>
              <a:t>je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 kolo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), NA</a:t>
            </a:r>
            <a:r>
              <a:rPr b="1" lang="sl-SI" sz="1300" spc="-1" strike="noStrike">
                <a:solidFill>
                  <a:srgbClr val="000000"/>
                </a:solidFill>
                <a:latin typeface="Calibri"/>
              </a:rPr>
              <a:t>Š 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na</a:t>
            </a:r>
            <a:r>
              <a:rPr b="0" i="1" lang="sl-SI" sz="1300" spc="-1" strike="noStrike">
                <a:solidFill>
                  <a:srgbClr val="c00000"/>
                </a:solidFill>
                <a:latin typeface="Calibri"/>
              </a:rPr>
              <a:t>še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 kolo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), VA</a:t>
            </a:r>
            <a:r>
              <a:rPr b="1" lang="sl-SI" sz="1300" spc="-1" strike="noStrike">
                <a:solidFill>
                  <a:srgbClr val="000000"/>
                </a:solidFill>
                <a:latin typeface="Calibri"/>
              </a:rPr>
              <a:t>Š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 (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va</a:t>
            </a:r>
            <a:r>
              <a:rPr b="0" i="1" lang="sl-SI" sz="1300" spc="-1" strike="noStrike">
                <a:solidFill>
                  <a:srgbClr val="c00000"/>
                </a:solidFill>
                <a:latin typeface="Calibri"/>
              </a:rPr>
              <a:t>še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 kolo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واژه دوچرخه جنس خنثی می باشد ,به خاطر همین باید به ضمیر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MOJ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پسوند –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را اضافه کنیم. به خاطر اینکه ضمیر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MOJ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حرف آخرش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j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است پس پسوند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به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v -e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تغییر پیدا می کند.همچنین برای :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TVOJ (tvoje kolo), NAŠ (naše kolo), VAŠ (vaše kolo)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Isto pravilo velja, ko tvorimo svojilni pridevnik s končnico -OV 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bratov, Rokov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). Če se samostalnik konča na C, Č, Ž, Š ali J, namesto -OV pripnemo -EV.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</a:pP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Primer: 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Andrej </a:t>
            </a:r>
            <a:r>
              <a:rPr b="0" i="1" lang="sl-SI" sz="22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 Andrej</a:t>
            </a:r>
            <a:r>
              <a:rPr b="0" i="1" lang="sl-SI" sz="2200" spc="-1" strike="noStrike">
                <a:solidFill>
                  <a:srgbClr val="c00000"/>
                </a:solidFill>
                <a:latin typeface="Calibri"/>
              </a:rPr>
              <a:t>ev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, mož </a:t>
            </a:r>
            <a:r>
              <a:rPr b="0" i="1" lang="sl-SI" sz="22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 mož</a:t>
            </a:r>
            <a:r>
              <a:rPr b="0" i="1" lang="sl-SI" sz="2200" spc="-1" strike="noStrike">
                <a:solidFill>
                  <a:srgbClr val="c00000"/>
                </a:solidFill>
                <a:latin typeface="Calibri"/>
              </a:rPr>
              <a:t>ev</a:t>
            </a: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39"/>
              </a:spcBef>
            </a:pPr>
            <a:r>
              <a:rPr b="0" i="1" lang="sl-SI" sz="2200" spc="-1" strike="noStrike">
                <a:solidFill>
                  <a:srgbClr val="c00000"/>
                </a:solidFill>
                <a:latin typeface="Calibri"/>
              </a:rPr>
              <a:t>زمانی که صفت ملکی با پسوند -</a:t>
            </a:r>
            <a:r>
              <a:rPr b="0" i="1" lang="sl-SI" sz="2200" spc="-1" strike="noStrike">
                <a:solidFill>
                  <a:srgbClr val="c00000"/>
                </a:solidFill>
                <a:latin typeface="Calibri"/>
              </a:rPr>
              <a:t>OV</a:t>
            </a:r>
            <a:r>
              <a:rPr b="0" i="1" lang="sl-SI" sz="2200" spc="-1" strike="noStrike">
                <a:solidFill>
                  <a:srgbClr val="c00000"/>
                </a:solidFill>
                <a:latin typeface="Calibri"/>
              </a:rPr>
              <a:t>  می آید همین قانون اعمال می شود.اگر اسم با حروف </a:t>
            </a:r>
            <a:r>
              <a:rPr b="0" i="1" lang="sl-SI" sz="2200" spc="-1" strike="noStrike">
                <a:solidFill>
                  <a:srgbClr val="c00000"/>
                </a:solidFill>
                <a:latin typeface="Calibri"/>
              </a:rPr>
              <a:t>C, Č, Ž, Š</a:t>
            </a:r>
            <a:r>
              <a:rPr b="0" i="1" lang="sl-SI" sz="2200" spc="-1" strike="noStrike">
                <a:solidFill>
                  <a:srgbClr val="c00000"/>
                </a:solidFill>
                <a:latin typeface="Calibri"/>
              </a:rPr>
              <a:t>  یا </a:t>
            </a:r>
            <a:r>
              <a:rPr b="0" i="1" lang="sl-SI" sz="2200" spc="-1" strike="noStrike">
                <a:solidFill>
                  <a:srgbClr val="c00000"/>
                </a:solidFill>
                <a:latin typeface="Calibri"/>
              </a:rPr>
              <a:t>J</a:t>
            </a:r>
            <a:r>
              <a:rPr b="0" i="1" lang="sl-SI" sz="2200" spc="-1" strike="noStrike">
                <a:solidFill>
                  <a:srgbClr val="c00000"/>
                </a:solidFill>
                <a:latin typeface="Calibri"/>
              </a:rPr>
              <a:t> در آخر واژه بیاید به جای –</a:t>
            </a:r>
            <a:r>
              <a:rPr b="0" i="1" lang="sl-SI" sz="2200" spc="-1" strike="noStrike">
                <a:solidFill>
                  <a:srgbClr val="c00000"/>
                </a:solidFill>
                <a:latin typeface="Calibri"/>
              </a:rPr>
              <a:t>OV EV</a:t>
            </a:r>
            <a:r>
              <a:rPr b="0" i="1" lang="sl-SI" sz="2200" spc="-1" strike="noStrike">
                <a:solidFill>
                  <a:srgbClr val="c00000"/>
                </a:solidFill>
                <a:latin typeface="Calibri"/>
              </a:rPr>
              <a:t> می کیرد.</a:t>
            </a: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601200" y="260640"/>
            <a:ext cx="8229240" cy="993600"/>
          </a:xfrm>
          <a:prstGeom prst="rect">
            <a:avLst/>
          </a:prstGeom>
          <a:solidFill>
            <a:srgbClr val="e3eaf7"/>
          </a:solidFill>
          <a:ln w="25560">
            <a:solidFill>
              <a:srgbClr val="7598d9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0070c0"/>
                </a:solidFill>
                <a:latin typeface="Calibri"/>
              </a:rPr>
              <a:t>KONČNICA</a:t>
            </a:r>
            <a:br/>
            <a:r>
              <a:rPr b="1" lang="sl-SI" sz="3200" spc="-1" strike="noStrike">
                <a:solidFill>
                  <a:srgbClr val="0070c0"/>
                </a:solidFill>
                <a:latin typeface="Calibri"/>
              </a:rPr>
              <a:t>پسوند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251640" y="1412640"/>
            <a:ext cx="8640720" cy="5256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7000"/>
          </a:bodyPr>
          <a:p>
            <a:pPr marL="343080" indent="-342720">
              <a:lnSpc>
                <a:spcPct val="100000"/>
              </a:lnSpc>
              <a:spcBef>
                <a:spcPts val="300"/>
              </a:spcBef>
            </a:pPr>
            <a:r>
              <a:rPr b="0" lang="sl-SI" sz="1500" spc="-1" strike="noStrike">
                <a:solidFill>
                  <a:srgbClr val="000000"/>
                </a:solidFill>
                <a:latin typeface="Calibri"/>
              </a:rPr>
              <a:t>Samostalniki imajo osnovo in končnico. Osnova nosi predmetni pomen, končnica pa kaže na spol, število in sklon.</a:t>
            </a:r>
            <a:endParaRPr b="0" lang="sl-SI" sz="1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اسم ها پایه و پسوند دارند.پایه موضوع را نشان می دهدوپسوند جنسیت تعدادوکیس یا حالت را می گوید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                            </a:t>
            </a:r>
            <a:r>
              <a:rPr b="1" lang="sl-SI" sz="3200" spc="-1" strike="noStrike" u="sng">
                <a:solidFill>
                  <a:srgbClr val="00b050"/>
                </a:solidFill>
                <a:uFillTx/>
                <a:latin typeface="Calibri"/>
              </a:rPr>
              <a:t>H  I  Š</a:t>
            </a:r>
            <a:r>
              <a:rPr b="1" lang="sl-SI" sz="3200" spc="-1" strike="noStrike">
                <a:solidFill>
                  <a:srgbClr val="00b050"/>
                </a:solidFill>
                <a:latin typeface="Calibri"/>
              </a:rPr>
              <a:t>  </a:t>
            </a:r>
            <a:r>
              <a:rPr b="1" lang="sl-SI" sz="3200" spc="-1" strike="noStrike" u="sng">
                <a:solidFill>
                  <a:srgbClr val="c00000"/>
                </a:solidFill>
                <a:uFillTx/>
                <a:latin typeface="Calibri"/>
              </a:rPr>
              <a:t>A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Primerjajmo končnice samostalnikov: </a:t>
            </a:r>
            <a:r>
              <a:rPr b="0" i="1" lang="sl-SI" sz="1400" spc="-1" strike="noStrike">
                <a:solidFill>
                  <a:srgbClr val="000000"/>
                </a:solidFill>
                <a:latin typeface="Calibri"/>
              </a:rPr>
              <a:t>hiša, dežnik, okno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i="1" lang="sl-SI" sz="1400" spc="-1" strike="noStrike">
                <a:solidFill>
                  <a:srgbClr val="000000"/>
                </a:solidFill>
                <a:latin typeface="Calibri"/>
              </a:rPr>
              <a:t> sadje.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مقایسه پسوندهای اسم ها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: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28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777c84"/>
                </a:solidFill>
                <a:latin typeface="Calibri"/>
              </a:rPr>
              <a:t>HIŠ-</a:t>
            </a:r>
            <a:r>
              <a:rPr b="1" lang="sl-SI" sz="32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</a:t>
            </a:r>
            <a:r>
              <a:rPr b="0" lang="sl-SI" sz="3200" spc="-1" strike="noStrike">
                <a:solidFill>
                  <a:srgbClr val="777c84"/>
                </a:solidFill>
                <a:latin typeface="Calibri"/>
              </a:rPr>
              <a:t>OKN-</a:t>
            </a:r>
            <a:r>
              <a:rPr b="1" lang="sl-SI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   </a:t>
            </a:r>
            <a:r>
              <a:rPr b="0" lang="sl-SI" sz="3200" spc="-1" strike="noStrike">
                <a:solidFill>
                  <a:srgbClr val="777c84"/>
                </a:solidFill>
                <a:latin typeface="Calibri"/>
              </a:rPr>
              <a:t>SADJ-</a:t>
            </a:r>
            <a:r>
              <a:rPr b="1" lang="sl-SI" sz="32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</a:t>
            </a:r>
            <a:r>
              <a:rPr b="0" lang="sl-SI" sz="3200" spc="-1" strike="noStrike">
                <a:solidFill>
                  <a:srgbClr val="777c84"/>
                </a:solidFill>
                <a:latin typeface="Calibri"/>
              </a:rPr>
              <a:t>DEŽNIK-</a:t>
            </a:r>
            <a:r>
              <a:rPr b="1" lang="sl-SI" sz="3200" spc="-1" strike="noStrike">
                <a:solidFill>
                  <a:srgbClr val="c00000"/>
                </a:solidFill>
                <a:latin typeface="Calibri"/>
              </a:rPr>
              <a:t>/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Ugotovimo lahko, da se samostalniki končajo z različnimi končnicami. 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متوجه می شویم که اسم ها می توانند با پسوندهای مختلفی بیایند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20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CustomShape 3"/>
          <p:cNvSpPr/>
          <p:nvPr/>
        </p:nvSpPr>
        <p:spPr>
          <a:xfrm>
            <a:off x="4284000" y="3069000"/>
            <a:ext cx="431640" cy="215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round/>
            <a:tailEnd len="med" type="triangle" w="med"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111" name="CustomShape 4"/>
          <p:cNvSpPr/>
          <p:nvPr/>
        </p:nvSpPr>
        <p:spPr>
          <a:xfrm>
            <a:off x="4860000" y="3069000"/>
            <a:ext cx="1439640" cy="57564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c00000"/>
                </a:solidFill>
                <a:latin typeface="Calibri"/>
              </a:rPr>
              <a:t>KONČNICA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1800" spc="-1" strike="noStrike">
                <a:solidFill>
                  <a:srgbClr val="c00000"/>
                </a:solidFill>
                <a:latin typeface="Calibri"/>
              </a:rPr>
              <a:t>پسوند</a:t>
            </a:r>
            <a:endParaRPr b="0" lang="sl-SI" sz="1800" spc="-1" strike="noStrike">
              <a:latin typeface="Arial"/>
            </a:endParaRPr>
          </a:p>
        </p:txBody>
      </p:sp>
      <p:sp>
        <p:nvSpPr>
          <p:cNvPr id="112" name="CustomShape 5"/>
          <p:cNvSpPr/>
          <p:nvPr/>
        </p:nvSpPr>
        <p:spPr>
          <a:xfrm flipH="1">
            <a:off x="3131280" y="3069000"/>
            <a:ext cx="503640" cy="215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b050"/>
            </a:solidFill>
            <a:round/>
            <a:tailEnd len="med" type="triangle" w="med"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113" name="CustomShape 6"/>
          <p:cNvSpPr/>
          <p:nvPr/>
        </p:nvSpPr>
        <p:spPr>
          <a:xfrm>
            <a:off x="1691640" y="3141000"/>
            <a:ext cx="1295640" cy="50364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b050"/>
                </a:solidFill>
                <a:latin typeface="Calibri"/>
              </a:rPr>
              <a:t>OSNO</a:t>
            </a:r>
            <a:r>
              <a:rPr b="1" lang="sl-SI" sz="1200" spc="-1" strike="noStrike">
                <a:solidFill>
                  <a:srgbClr val="00b050"/>
                </a:solidFill>
                <a:latin typeface="Calibri"/>
              </a:rPr>
              <a:t>VA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1800" spc="-1" strike="noStrike">
                <a:solidFill>
                  <a:srgbClr val="00b050"/>
                </a:solidFill>
                <a:latin typeface="Calibri"/>
              </a:rPr>
              <a:t>پایه</a:t>
            </a:r>
            <a:endParaRPr b="0" lang="sl-SI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Shape 1"/>
          <p:cNvSpPr txBox="1"/>
          <p:nvPr/>
        </p:nvSpPr>
        <p:spPr>
          <a:xfrm>
            <a:off x="467640" y="129240"/>
            <a:ext cx="8229240" cy="635400"/>
          </a:xfrm>
          <a:prstGeom prst="rect">
            <a:avLst/>
          </a:prstGeom>
          <a:solidFill>
            <a:srgbClr val="ffc000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ffffff"/>
                </a:solidFill>
                <a:latin typeface="Calibri"/>
              </a:rPr>
              <a:t>GLAGOL</a:t>
            </a:r>
            <a:r>
              <a:rPr b="1" lang="sl-SI" sz="2800" spc="-1" strike="noStrike">
                <a:solidFill>
                  <a:srgbClr val="ffffff"/>
                </a:solidFill>
                <a:latin typeface="Calibri"/>
              </a:rPr>
              <a:t> </a:t>
            </a:r>
            <a:r>
              <a:rPr b="1" lang="sl-SI" sz="2800" spc="-1" strike="noStrike">
                <a:solidFill>
                  <a:srgbClr val="ffffff"/>
                </a:solidFill>
                <a:latin typeface="Calibri"/>
              </a:rPr>
              <a:t>فعل</a:t>
            </a:r>
            <a:r>
              <a:rPr b="1" lang="sl-SI" sz="2800" spc="-1" strike="noStrike">
                <a:solidFill>
                  <a:srgbClr val="ffffff"/>
                </a:solidFill>
                <a:latin typeface="Calibri"/>
              </a:rPr>
              <a:t>                                      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5" name="TextShape 2"/>
          <p:cNvSpPr txBox="1"/>
          <p:nvPr/>
        </p:nvSpPr>
        <p:spPr>
          <a:xfrm>
            <a:off x="179640" y="908640"/>
            <a:ext cx="8506800" cy="576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 algn="ctr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Glagol je beseda, s katero povemo,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241"/>
              </a:spcBef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kaj se dogaja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kaj kdo dela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 rtl="1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فعل یک کلمه است که با آن می گوییم ,چه اتفاقی می افتد و چه کسی چه کاری را انجام می دهد.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40"/>
              </a:spcBef>
            </a:pPr>
            <a:r>
              <a:rPr b="0" lang="sl-SI" sz="1700" spc="-1" strike="noStrike">
                <a:solidFill>
                  <a:srgbClr val="808080"/>
                </a:solidFill>
                <a:latin typeface="Calibri"/>
              </a:rPr>
              <a:t>     </a:t>
            </a:r>
            <a:r>
              <a:rPr b="0" lang="sl-SI" sz="1700" spc="-1" strike="noStrike">
                <a:solidFill>
                  <a:srgbClr val="808080"/>
                </a:solidFill>
                <a:latin typeface="Calibri"/>
              </a:rPr>
              <a:t>JESTI                      BRATI                  POSLUŠATI                GLEDATI                          TEČI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40"/>
              </a:spcBef>
            </a:pP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دویدن                       نگاه کردن                 گوش دادن                  خواندن                    خوردن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    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Osnovna oblika glagola (nedoločnik ali infinitiv) se konča na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-TI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ali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-ČI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 Ta oblika je zapisana v slovarju.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شکل اولیۀ فعل (مصدر) که پایان آنها با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TI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یا -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ČI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می باشد. به این شکل در واژه نامه نوشته شده است.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Na primer: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biti, jesti, brati, poslušati, gledati, teči …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به عنوان مثال: بودن، خوردن، خواندن، گوش کردن، تماشا کردن، دویدن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86" name="Picture 7" descr=""/>
          <p:cNvPicPr/>
          <p:nvPr/>
        </p:nvPicPr>
        <p:blipFill>
          <a:blip r:embed="rId1"/>
          <a:stretch/>
        </p:blipFill>
        <p:spPr>
          <a:xfrm>
            <a:off x="5307480" y="2211120"/>
            <a:ext cx="1328400" cy="1204560"/>
          </a:xfrm>
          <a:prstGeom prst="rect">
            <a:avLst/>
          </a:prstGeom>
          <a:ln>
            <a:noFill/>
          </a:ln>
        </p:spPr>
      </p:pic>
      <p:pic>
        <p:nvPicPr>
          <p:cNvPr id="187" name="Picture 4" descr=""/>
          <p:cNvPicPr/>
          <p:nvPr/>
        </p:nvPicPr>
        <p:blipFill>
          <a:blip r:embed="rId2"/>
          <a:stretch/>
        </p:blipFill>
        <p:spPr>
          <a:xfrm>
            <a:off x="320400" y="2156400"/>
            <a:ext cx="1248480" cy="1248480"/>
          </a:xfrm>
          <a:prstGeom prst="rect">
            <a:avLst/>
          </a:prstGeom>
          <a:ln>
            <a:noFill/>
          </a:ln>
        </p:spPr>
      </p:pic>
      <p:pic>
        <p:nvPicPr>
          <p:cNvPr id="188" name="Picture 6" descr=""/>
          <p:cNvPicPr/>
          <p:nvPr/>
        </p:nvPicPr>
        <p:blipFill>
          <a:blip r:embed="rId3"/>
          <a:stretch/>
        </p:blipFill>
        <p:spPr>
          <a:xfrm>
            <a:off x="3612960" y="2211120"/>
            <a:ext cx="1247040" cy="1136520"/>
          </a:xfrm>
          <a:prstGeom prst="rect">
            <a:avLst/>
          </a:prstGeom>
          <a:ln>
            <a:noFill/>
          </a:ln>
        </p:spPr>
      </p:pic>
      <p:pic>
        <p:nvPicPr>
          <p:cNvPr id="189" name="Picture 3" descr=""/>
          <p:cNvPicPr/>
          <p:nvPr/>
        </p:nvPicPr>
        <p:blipFill>
          <a:blip r:embed="rId4"/>
          <a:stretch/>
        </p:blipFill>
        <p:spPr>
          <a:xfrm>
            <a:off x="1987560" y="2168640"/>
            <a:ext cx="1218240" cy="1236240"/>
          </a:xfrm>
          <a:prstGeom prst="rect">
            <a:avLst/>
          </a:prstGeom>
          <a:ln>
            <a:noFill/>
          </a:ln>
        </p:spPr>
      </p:pic>
      <p:pic>
        <p:nvPicPr>
          <p:cNvPr id="190" name="Picture 4" descr=""/>
          <p:cNvPicPr/>
          <p:nvPr/>
        </p:nvPicPr>
        <p:blipFill>
          <a:blip r:embed="rId5"/>
          <a:stretch/>
        </p:blipFill>
        <p:spPr>
          <a:xfrm>
            <a:off x="7380360" y="2290680"/>
            <a:ext cx="1128240" cy="1115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457200" y="274680"/>
            <a:ext cx="8229240" cy="113760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1" lang="sl-SI" sz="1300" spc="-1" strike="noStrike">
                <a:solidFill>
                  <a:srgbClr val="ffc000"/>
                </a:solidFill>
                <a:latin typeface="Calibri"/>
              </a:rPr>
              <a:t>GLAGOL BITI</a:t>
            </a:r>
            <a:br/>
            <a:r>
              <a:rPr b="1" lang="sl-SI" sz="4800" spc="-1" strike="noStrike">
                <a:solidFill>
                  <a:srgbClr val="ffc000"/>
                </a:solidFill>
                <a:latin typeface="Calibri"/>
              </a:rPr>
              <a:t>فعل بودن</a:t>
            </a:r>
            <a:endParaRPr b="0" lang="sl-SI" sz="4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Z glagolom </a:t>
            </a:r>
            <a:r>
              <a:rPr b="1" i="1" lang="sl-SI" sz="1300" spc="-1" strike="noStrike">
                <a:solidFill>
                  <a:srgbClr val="000000"/>
                </a:solidFill>
                <a:latin typeface="Calibri"/>
              </a:rPr>
              <a:t>biti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 izražamo: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با فعل بودن می گوییم: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obstajanje (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Jaz sem Ana.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), 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موجودیت ( من آنا هستم)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stanje 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Bolan sem.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 ali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شرایط ( مریض هستم)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nahajanje 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Sem v centru.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محل سکونت ( در مرکز شهر هستم)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457200" y="116640"/>
            <a:ext cx="8229240" cy="79164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txBody>
          <a:bodyPr anchor="ctr">
            <a:noAutofit/>
          </a:bodyPr>
          <a:p>
            <a:pPr algn="ctr" rtl="1">
              <a:lnSpc>
                <a:spcPct val="100000"/>
              </a:lnSpc>
            </a:pPr>
            <a:r>
              <a:rPr b="1" lang="sl-SI" sz="1200" spc="-1" strike="noStrike">
                <a:solidFill>
                  <a:srgbClr val="ffc000"/>
                </a:solidFill>
                <a:latin typeface="Calibri"/>
              </a:rPr>
              <a:t>SPREGANJE GLAGOLA BITI</a:t>
            </a:r>
            <a:br/>
            <a:r>
              <a:rPr b="1" lang="sl-SI" sz="2400" spc="-1" strike="noStrike">
                <a:solidFill>
                  <a:srgbClr val="ffc000"/>
                </a:solidFill>
                <a:latin typeface="Calibri"/>
              </a:rPr>
              <a:t>حالت های فعل بودن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94" name="Table 2"/>
          <p:cNvGraphicFramePr/>
          <p:nvPr/>
        </p:nvGraphicFramePr>
        <p:xfrm>
          <a:off x="336240" y="1691280"/>
          <a:ext cx="8229240" cy="838800"/>
        </p:xfrm>
        <a:graphic>
          <a:graphicData uri="http://schemas.openxmlformats.org/drawingml/2006/table">
            <a:tbl>
              <a:tblPr/>
              <a:tblGrid>
                <a:gridCol w="2743200"/>
                <a:gridCol w="2801160"/>
                <a:gridCol w="2684880"/>
              </a:tblGrid>
              <a:tr h="3859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نفر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8806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 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SEM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هستم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    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Si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هستی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JE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هست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SVA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نفرهستیم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 هستید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 هستند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SMO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ما هستیم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STE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شما هستید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SO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آنها هستند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5" name="Table 3"/>
          <p:cNvGraphicFramePr/>
          <p:nvPr/>
        </p:nvGraphicFramePr>
        <p:xfrm>
          <a:off x="323640" y="4437000"/>
          <a:ext cx="8229240" cy="5202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3859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نفر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23954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NISEM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 نیستم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 نیستی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او(مرد/زن)نیست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نفرنیستیم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 نیستید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 نیستند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NISMO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نیستیم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NISTE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شما نیستید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آنها نیستند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sp>
        <p:nvSpPr>
          <p:cNvPr id="196" name="CustomShape 4"/>
          <p:cNvSpPr/>
          <p:nvPr/>
        </p:nvSpPr>
        <p:spPr>
          <a:xfrm>
            <a:off x="395640" y="1052640"/>
            <a:ext cx="2880000" cy="359640"/>
          </a:xfrm>
          <a:prstGeom prst="rect">
            <a:avLst/>
          </a:prstGeom>
          <a:solidFill>
            <a:srgbClr val="fee448"/>
          </a:solidFill>
          <a:ln>
            <a:solidFill>
              <a:srgbClr val="fee448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POZITIVNA OBLIKA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حالت مثبت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1800" spc="-1" strike="noStrike">
              <a:latin typeface="Arial"/>
            </a:endParaRPr>
          </a:p>
        </p:txBody>
      </p:sp>
      <p:sp>
        <p:nvSpPr>
          <p:cNvPr id="197" name="CustomShape 5"/>
          <p:cNvSpPr/>
          <p:nvPr/>
        </p:nvSpPr>
        <p:spPr>
          <a:xfrm>
            <a:off x="323640" y="3933000"/>
            <a:ext cx="2880000" cy="359640"/>
          </a:xfrm>
          <a:prstGeom prst="rect">
            <a:avLst/>
          </a:prstGeom>
          <a:solidFill>
            <a:srgbClr val="fee448"/>
          </a:solidFill>
          <a:ln>
            <a:solidFill>
              <a:srgbClr val="fee448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NEGATIVNA  OBLIKA 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حالت منفی</a:t>
            </a:r>
            <a:endParaRPr b="0" lang="sl-SI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Shape 1"/>
          <p:cNvSpPr txBox="1"/>
          <p:nvPr/>
        </p:nvSpPr>
        <p:spPr>
          <a:xfrm>
            <a:off x="467640" y="188640"/>
            <a:ext cx="8229240" cy="93564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ffc000"/>
                </a:solidFill>
                <a:latin typeface="Calibri"/>
              </a:rPr>
              <a:t>SPREGANJE DRUGIH GLAGOLOV</a:t>
            </a:r>
            <a:br/>
            <a:r>
              <a:rPr b="1" lang="sl-SI" sz="3200" spc="-1" strike="noStrike">
                <a:solidFill>
                  <a:srgbClr val="ffc000"/>
                </a:solidFill>
                <a:latin typeface="Calibri"/>
              </a:rPr>
              <a:t>حالت های دیگر افعال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9" name="TextShape 2"/>
          <p:cNvSpPr txBox="1"/>
          <p:nvPr/>
        </p:nvSpPr>
        <p:spPr>
          <a:xfrm>
            <a:off x="539640" y="1529280"/>
            <a:ext cx="8229240" cy="51397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20000"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</a:pP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V sedanjiku pripenjamo glagolu različne končnice, in sicer glede na osebo (jaz, ti, on …). </a:t>
            </a:r>
            <a:endParaRPr b="0" lang="sl-SI" sz="3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901"/>
              </a:spcBef>
            </a:pPr>
            <a:r>
              <a:rPr b="0" lang="sl-SI" sz="4500" spc="-1" strike="noStrike">
                <a:solidFill>
                  <a:srgbClr val="000000"/>
                </a:solidFill>
                <a:latin typeface="Calibri"/>
              </a:rPr>
              <a:t>در زمان حال حاضر فعل را با توجه به شخص ( من , تو, او……)به پسوندهای مختلفی ضمیمه می کنیم.</a:t>
            </a:r>
            <a:br/>
            <a:br/>
            <a:br/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879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879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879"/>
              </a:spcBef>
            </a:pP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Jaz gleda</a:t>
            </a:r>
            <a:r>
              <a:rPr b="0" i="1" lang="sl-SI" sz="4400" spc="-1" strike="noStrike">
                <a:solidFill>
                  <a:srgbClr val="c00000"/>
                </a:solidFill>
                <a:latin typeface="Calibri"/>
              </a:rPr>
              <a:t>m</a:t>
            </a: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.                                                Jaz bere</a:t>
            </a:r>
            <a:r>
              <a:rPr b="0" i="1" lang="sl-SI" sz="4400" spc="-1" strike="noStrike">
                <a:solidFill>
                  <a:srgbClr val="c00000"/>
                </a:solidFill>
                <a:latin typeface="Calibri"/>
              </a:rPr>
              <a:t>m</a:t>
            </a: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.                                     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879"/>
              </a:spcBef>
            </a:pP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Ti gleda</a:t>
            </a:r>
            <a:r>
              <a:rPr b="0" i="1" lang="sl-SI" sz="4400" spc="-1" strike="noStrike">
                <a:solidFill>
                  <a:srgbClr val="c00000"/>
                </a:solidFill>
                <a:latin typeface="Calibri"/>
              </a:rPr>
              <a:t>š</a:t>
            </a: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.                                                    Ti bere</a:t>
            </a:r>
            <a:r>
              <a:rPr b="0" i="1" lang="sl-SI" sz="4400" spc="-1" strike="noStrike">
                <a:solidFill>
                  <a:srgbClr val="c00000"/>
                </a:solidFill>
                <a:latin typeface="Calibri"/>
              </a:rPr>
              <a:t>š</a:t>
            </a: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879"/>
              </a:spcBef>
            </a:pP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On/ona gleda.                                           On/ona bere. </a:t>
            </a:r>
            <a:br/>
            <a:br/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200" name="Table 3"/>
          <p:cNvGraphicFramePr/>
          <p:nvPr/>
        </p:nvGraphicFramePr>
        <p:xfrm>
          <a:off x="539640" y="2421000"/>
          <a:ext cx="8229240" cy="24480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41256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نفر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 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20354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b="0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-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M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   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-Š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-/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-Mo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 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-Te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شما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   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-Jo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ها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pic>
        <p:nvPicPr>
          <p:cNvPr id="201" name="Picture 2" descr=""/>
          <p:cNvPicPr/>
          <p:nvPr/>
        </p:nvPicPr>
        <p:blipFill>
          <a:blip r:embed="rId1"/>
          <a:stretch/>
        </p:blipFill>
        <p:spPr>
          <a:xfrm>
            <a:off x="6515280" y="5085360"/>
            <a:ext cx="1287000" cy="1306080"/>
          </a:xfrm>
          <a:prstGeom prst="rect">
            <a:avLst/>
          </a:prstGeom>
          <a:ln>
            <a:noFill/>
          </a:ln>
        </p:spPr>
      </p:pic>
      <p:pic>
        <p:nvPicPr>
          <p:cNvPr id="202" name="Picture 7" descr=""/>
          <p:cNvPicPr/>
          <p:nvPr/>
        </p:nvPicPr>
        <p:blipFill>
          <a:blip r:embed="rId2"/>
          <a:stretch/>
        </p:blipFill>
        <p:spPr>
          <a:xfrm>
            <a:off x="2483640" y="5085360"/>
            <a:ext cx="1328400" cy="12045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457200" y="44640"/>
            <a:ext cx="8229240" cy="57564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ffc000"/>
                </a:solidFill>
                <a:latin typeface="Calibri"/>
              </a:rPr>
              <a:t>PRAVILNI IN NEPRAVILNI GLAGOLI</a:t>
            </a:r>
            <a:r>
              <a:rPr b="1" lang="sl-SI" sz="2400" spc="-1" strike="noStrike">
                <a:solidFill>
                  <a:srgbClr val="ffc000"/>
                </a:solidFill>
                <a:latin typeface="Calibri"/>
              </a:rPr>
              <a:t>افعال با قاعده و بی قاعده</a:t>
            </a:r>
            <a:r>
              <a:rPr b="1" lang="sl-SI" sz="2400" spc="-1" strike="noStrike">
                <a:solidFill>
                  <a:srgbClr val="ffc000"/>
                </a:solidFill>
                <a:latin typeface="Calibri"/>
              </a:rPr>
              <a:t>             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4" name="TextShape 2"/>
          <p:cNvSpPr txBox="1"/>
          <p:nvPr/>
        </p:nvSpPr>
        <p:spPr>
          <a:xfrm>
            <a:off x="251640" y="764640"/>
            <a:ext cx="8640720" cy="5832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Glagoli so pravilni in nepravilni.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فعل ها با قاعده و بی قاعده هستند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.                                             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Če je glagol </a:t>
            </a:r>
            <a:r>
              <a:rPr b="1" lang="sl-SI" sz="1200" spc="-1" strike="noStrike">
                <a:solidFill>
                  <a:srgbClr val="00b050"/>
                </a:solidFill>
                <a:latin typeface="Calibri"/>
              </a:rPr>
              <a:t>pravilen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, osnovni obliki odvzamemo -TI (-ČI) in pripnemo ustrezno končnico.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اگر فعل با قاعده است ,شکل پایه از -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TI (-ČI)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گرفته شده است و به پسوند به صورت مناسب متصل می شود.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sl-SI" sz="1800" spc="-1" strike="noStrike">
                <a:solidFill>
                  <a:srgbClr val="808080"/>
                </a:solidFill>
                <a:latin typeface="Calibri"/>
              </a:rPr>
              <a:t>Primer: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DELA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TI </a:t>
            </a:r>
            <a:r>
              <a:rPr b="0" i="1" lang="sl-SI" sz="1800" spc="-1" strike="noStrike">
                <a:solidFill>
                  <a:srgbClr val="808080"/>
                </a:solidFill>
                <a:latin typeface="Wingdings"/>
              </a:rPr>
              <a:t>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  jaz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DELA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M, ti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DELA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Š, on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DELA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مثال: 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Če je glagol </a:t>
            </a:r>
            <a:r>
              <a:rPr b="1" lang="sl-SI" sz="1200" spc="-1" strike="noStrike">
                <a:solidFill>
                  <a:srgbClr val="00b050"/>
                </a:solidFill>
                <a:latin typeface="Calibri"/>
              </a:rPr>
              <a:t>nepravilen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, osnovni obliki odvzamemo -TI (-ČI) in pripnemo ustrezno končnico, vendar se osnova spremeni.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اگر فعل بی قاعده است ,شکل پایه از (-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ČI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)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Ti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گرفته شده است و به پسوند (آخر) به صورت مناسب متصل می شود اما تغییر می کند.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sl-SI" sz="1800" spc="-1" strike="noStrike">
                <a:solidFill>
                  <a:srgbClr val="808080"/>
                </a:solidFill>
                <a:latin typeface="Calibri"/>
              </a:rPr>
              <a:t>Primer: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BRA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TI </a:t>
            </a:r>
            <a:r>
              <a:rPr b="0" i="1" lang="sl-SI" sz="1800" spc="-1" strike="noStrike">
                <a:solidFill>
                  <a:srgbClr val="808080"/>
                </a:solidFill>
                <a:latin typeface="Wingdings"/>
              </a:rPr>
              <a:t>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 jaz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BERE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M, ti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BERE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Š, on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BERE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مثال: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Smiselno se je učiti nedoločniško obliko in obliko za jaz hkrati, saj drugače ne moremo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vedeti, ali je glagol pravilen ali ne. Nedoločniško obliko moramo znati za tvorbo preteklika,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prihodnjika, pogojnika, uporabljamo pa ga tudi ob naklonskih glagolih 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Moram delati.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); glej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str.  39.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معقول است که شکل نامعین را هم زمان یاد بگیرید، چون در غیر این صورت نمی توانیم بدانیم، که آیا فعل با قاعده است یا خیر. ما باید شکل ها و فعل های نامعین را بشناسیم و بدانیم که برای گذشته، آینده، شرایط، و از آن برای جهت دادن به فعل استفاده کنیم( 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Moram delati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) نگاه کنید به صفحۀ 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39</a:t>
            </a:r>
            <a:endParaRPr b="0" lang="sl-SI" sz="16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" name="Table 1"/>
          <p:cNvGraphicFramePr/>
          <p:nvPr/>
        </p:nvGraphicFramePr>
        <p:xfrm>
          <a:off x="179640" y="1845000"/>
          <a:ext cx="8856720" cy="4896360"/>
        </p:xfrm>
        <a:graphic>
          <a:graphicData uri="http://schemas.openxmlformats.org/drawingml/2006/table">
            <a:tbl>
              <a:tblPr/>
              <a:tblGrid>
                <a:gridCol w="4539960"/>
                <a:gridCol w="4316760"/>
              </a:tblGrid>
              <a:tr h="847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PRAVILNI GLAGOLI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افعال با قاعده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f39d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NEPRAVILNI GLAGOLI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افعال بی قاعده 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f39d"/>
                    </a:solidFill>
                  </a:tcPr>
                </a:tc>
              </a:tr>
              <a:tr h="40485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DELA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 – dela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کار می کنم - کار کردن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GLEDA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gleda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تماشا می کنم- تماشا کردن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POSLUŠA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posluša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0" lang="sl-SI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گوش می کنم- گوش کردن</a:t>
                      </a:r>
                      <a:r>
                        <a:rPr b="0" lang="sl-SI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KUHA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kuha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میپزم- پختن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VOZI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vozi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رانندگی می کنم- رانندگی کردن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ČAKA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čaka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صبر می کنم- صبر کردن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RAZUME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razume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فهمم- فهمیدن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BRA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bere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خوانم- خواندن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PI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pije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نوشم- نوشیدن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JES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je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خورم- خوردن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PISA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piše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نویسم- نوشتن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VIDE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vidi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بینم- دیدن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gre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روم- رفتن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ČI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teče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دوم- دویدن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06" name="TextShape 2"/>
          <p:cNvSpPr txBox="1"/>
          <p:nvPr/>
        </p:nvSpPr>
        <p:spPr>
          <a:xfrm>
            <a:off x="467640" y="476640"/>
            <a:ext cx="8229240" cy="849600"/>
          </a:xfrm>
          <a:prstGeom prst="rect">
            <a:avLst/>
          </a:prstGeom>
          <a:solidFill>
            <a:srgbClr val="fff8c1"/>
          </a:solidFill>
          <a:ln w="25560">
            <a:solidFill>
              <a:srgbClr val="bfbfbf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777c84"/>
                </a:solidFill>
                <a:latin typeface="Calibri"/>
              </a:rPr>
              <a:t>NEKAJ PRAVILNIH IN NEPRAVILNIH GLAGOLOV</a:t>
            </a:r>
            <a:br/>
            <a:r>
              <a:rPr b="1" lang="sl-SI" sz="2800" spc="-1" strike="noStrike">
                <a:solidFill>
                  <a:srgbClr val="777c84"/>
                </a:solidFill>
                <a:latin typeface="Calibri"/>
              </a:rPr>
              <a:t>برخی از افعال بی قاعده و با قاعده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TextShape 1"/>
          <p:cNvSpPr txBox="1"/>
          <p:nvPr/>
        </p:nvSpPr>
        <p:spPr>
          <a:xfrm>
            <a:off x="395640" y="332640"/>
            <a:ext cx="7344360" cy="39600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14000"/>
          </a:bodyPr>
          <a:p>
            <a:pPr marL="343080" indent="-342720">
              <a:lnSpc>
                <a:spcPct val="100000"/>
              </a:lnSpc>
              <a:spcBef>
                <a:spcPts val="740"/>
              </a:spcBef>
            </a:pPr>
            <a:r>
              <a:rPr b="0" lang="sl-SI" sz="3700" spc="-1" strike="noStrike">
                <a:solidFill>
                  <a:srgbClr val="000000"/>
                </a:solidFill>
                <a:latin typeface="Calibri"/>
              </a:rPr>
              <a:t>Nekateri glagoli imajo končnico za vi -STE (za vidva in onadva pa -STA).</a:t>
            </a:r>
            <a:endParaRPr b="0" lang="sl-SI" sz="3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1020"/>
              </a:spcBef>
            </a:pPr>
            <a:r>
              <a:rPr b="0" lang="sl-SI" sz="5100" spc="-1" strike="noStrike">
                <a:solidFill>
                  <a:srgbClr val="000000"/>
                </a:solidFill>
                <a:latin typeface="Calibri"/>
              </a:rPr>
              <a:t>برخی از فعل ها پسوند نهایی دارند برای شما – هستید استفاده می شود.</a:t>
            </a:r>
            <a:endParaRPr b="0" lang="sl-SI" sz="51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1020"/>
              </a:spcBef>
            </a:pPr>
            <a:r>
              <a:rPr b="0" lang="sl-SI" sz="5100" spc="-1" strike="noStrike">
                <a:solidFill>
                  <a:srgbClr val="000000"/>
                </a:solidFill>
                <a:latin typeface="Calibri"/>
              </a:rPr>
              <a:t>(برای شما دو نفر و آن دو نفر از هستند استفاده می شوند)</a:t>
            </a:r>
            <a:endParaRPr b="0" lang="sl-SI" sz="51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51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40"/>
              </a:spcBef>
            </a:pPr>
            <a:r>
              <a:rPr b="0" lang="sl-SI" sz="3700" spc="-1" strike="noStrike">
                <a:solidFill>
                  <a:srgbClr val="000000"/>
                </a:solidFill>
                <a:latin typeface="Calibri"/>
              </a:rPr>
              <a:t>Nekateri od teh glagolov so:</a:t>
            </a:r>
            <a:endParaRPr b="0" lang="sl-SI" sz="3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901"/>
              </a:spcBef>
            </a:pPr>
            <a:r>
              <a:rPr b="0" lang="sl-SI" sz="4500" spc="-1" strike="noStrike">
                <a:solidFill>
                  <a:srgbClr val="000000"/>
                </a:solidFill>
                <a:latin typeface="Calibri"/>
              </a:rPr>
              <a:t>برخی از این افعال هستند:</a:t>
            </a: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901"/>
              </a:spcBef>
            </a:pPr>
            <a:r>
              <a:rPr b="0" lang="sl-SI" sz="4500" spc="-1" strike="noStrike">
                <a:solidFill>
                  <a:srgbClr val="000000"/>
                </a:solidFill>
                <a:latin typeface="Calibri"/>
              </a:rPr>
              <a:t>خوردن – شما می خورید.</a:t>
            </a: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901"/>
              </a:spcBef>
            </a:pPr>
            <a:r>
              <a:rPr b="0" lang="sl-SI" sz="4500" spc="-1" strike="noStrike">
                <a:solidFill>
                  <a:srgbClr val="000000"/>
                </a:solidFill>
                <a:latin typeface="Calibri"/>
              </a:rPr>
              <a:t>رفتن – شما می روید.</a:t>
            </a: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901"/>
              </a:spcBef>
            </a:pPr>
            <a:r>
              <a:rPr b="0" lang="sl-SI" sz="4500" spc="-1" strike="noStrike">
                <a:solidFill>
                  <a:srgbClr val="000000"/>
                </a:solidFill>
                <a:latin typeface="Calibri"/>
              </a:rPr>
              <a:t>دانستن – شما می دانید.</a:t>
            </a: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60"/>
              </a:spcBef>
            </a:pP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JESTI </a:t>
            </a:r>
            <a:r>
              <a:rPr b="0" i="1" lang="sl-SI" sz="3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 vi je</a:t>
            </a:r>
            <a:r>
              <a:rPr b="1" i="1" lang="sl-SI" sz="3800" spc="-1" strike="noStrike">
                <a:solidFill>
                  <a:srgbClr val="000000"/>
                </a:solidFill>
                <a:latin typeface="Calibri"/>
              </a:rPr>
              <a:t>ste</a:t>
            </a: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60"/>
              </a:spcBef>
            </a:pP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ITI </a:t>
            </a:r>
            <a:r>
              <a:rPr b="0" i="1" lang="sl-SI" sz="3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 vi gre</a:t>
            </a:r>
            <a:r>
              <a:rPr b="1" i="1" lang="sl-SI" sz="3800" spc="-1" strike="noStrike">
                <a:solidFill>
                  <a:srgbClr val="000000"/>
                </a:solidFill>
                <a:latin typeface="Calibri"/>
              </a:rPr>
              <a:t>ste</a:t>
            </a: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60"/>
              </a:spcBef>
            </a:pP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VEDETI </a:t>
            </a:r>
            <a:r>
              <a:rPr b="0" i="1" lang="sl-SI" sz="3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 vi ve</a:t>
            </a:r>
            <a:r>
              <a:rPr b="1" i="1" lang="sl-SI" sz="3800" spc="-1" strike="noStrike">
                <a:solidFill>
                  <a:srgbClr val="000000"/>
                </a:solidFill>
                <a:latin typeface="Calibri"/>
              </a:rPr>
              <a:t>ste</a:t>
            </a: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</a:pP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60"/>
              </a:spcBef>
            </a:pPr>
            <a:r>
              <a:rPr b="0" lang="sl-SI" sz="3800" spc="-1" strike="noStrike">
                <a:solidFill>
                  <a:srgbClr val="000000"/>
                </a:solidFill>
                <a:latin typeface="Calibri"/>
              </a:rPr>
              <a:t>Poglejmo na primeru glagola ITI:</a:t>
            </a: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760"/>
              </a:spcBef>
            </a:pP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به مثال نگاه می کنیم به فعل رفتن:</a:t>
            </a: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208" name="Table 2"/>
          <p:cNvGraphicFramePr/>
          <p:nvPr/>
        </p:nvGraphicFramePr>
        <p:xfrm>
          <a:off x="395640" y="3861000"/>
          <a:ext cx="8229240" cy="27360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4183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نفر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 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23176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GREM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روم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GREŠ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روی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GRE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رود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GREVA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 می رویم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GRESTA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 می روید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GRESTA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 می روند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  GREMO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می رویم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GRE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S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شما می روید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GREJO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ها می روند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1"/>
          <p:cNvSpPr txBox="1"/>
          <p:nvPr/>
        </p:nvSpPr>
        <p:spPr>
          <a:xfrm>
            <a:off x="457200" y="260640"/>
            <a:ext cx="8229240" cy="77760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ffc000"/>
                </a:solidFill>
                <a:latin typeface="Calibri"/>
              </a:rPr>
              <a:t>ZANIKANJE </a:t>
            </a:r>
            <a:br/>
            <a:r>
              <a:rPr b="1" lang="sl-SI" sz="2800" spc="-1" strike="noStrike">
                <a:solidFill>
                  <a:srgbClr val="ffc000"/>
                </a:solidFill>
                <a:latin typeface="Calibri"/>
              </a:rPr>
              <a:t>منفی کردن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0" name="TextShape 2"/>
          <p:cNvSpPr txBox="1"/>
          <p:nvPr/>
        </p:nvSpPr>
        <p:spPr>
          <a:xfrm>
            <a:off x="457200" y="1600200"/>
            <a:ext cx="8229240" cy="4564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000"/>
          </a:bodyPr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Glagol zanikamo z besedo NE: 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ne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delam, 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ne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govorim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برای منفی کردن فعل از واژه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NE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استفاده میکنیم: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Slovenščina ima 3 glagole, ki imajo nepravilno negativno obliko: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زبان اسلوونییایی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3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فعل دارد ,که به صورت بی قاعده منفی می شوند: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حالت منفی: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BITI (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sem – </a:t>
            </a:r>
            <a:r>
              <a:rPr b="0" i="1" lang="sl-SI" sz="2800" spc="-1" strike="noStrike">
                <a:solidFill>
                  <a:srgbClr val="c00000"/>
                </a:solidFill>
                <a:latin typeface="Calibri"/>
              </a:rPr>
              <a:t>nisem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بودن( هستم – نیستم 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IMETI (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imam – </a:t>
            </a:r>
            <a:r>
              <a:rPr b="0" i="1" lang="sl-SI" sz="2800" spc="-1" strike="noStrike">
                <a:solidFill>
                  <a:srgbClr val="c00000"/>
                </a:solidFill>
                <a:latin typeface="Calibri"/>
              </a:rPr>
              <a:t>nimam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داشتن(دارم – ندارم 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HOTETI (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hočem – </a:t>
            </a:r>
            <a:r>
              <a:rPr b="0" i="1" lang="sl-SI" sz="2800" spc="-1" strike="noStrike">
                <a:solidFill>
                  <a:srgbClr val="c00000"/>
                </a:solidFill>
                <a:latin typeface="Calibri"/>
              </a:rPr>
              <a:t>nočem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خواستن( می خواهم – نمی خواهم 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1" name="Table 1"/>
          <p:cNvGraphicFramePr/>
          <p:nvPr/>
        </p:nvGraphicFramePr>
        <p:xfrm>
          <a:off x="179640" y="116640"/>
          <a:ext cx="8424720" cy="1945440"/>
        </p:xfrm>
        <a:graphic>
          <a:graphicData uri="http://schemas.openxmlformats.org/drawingml/2006/table">
            <a:tbl>
              <a:tblPr/>
              <a:tblGrid>
                <a:gridCol w="2653560"/>
                <a:gridCol w="2962800"/>
                <a:gridCol w="2808360"/>
              </a:tblGrid>
              <a:tr h="3859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نفر</a:t>
                      </a: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 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8104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NISEM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نیستم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NISI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نیستی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نیست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NISVA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نفرنیستیم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NISTA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نفرنیستید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NISTA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 نیستند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 (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jaz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NISMO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ما نیستیم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NISTE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شما نیستید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NISO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ها نیستند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2" name="Table 2"/>
          <p:cNvGraphicFramePr/>
          <p:nvPr/>
        </p:nvGraphicFramePr>
        <p:xfrm>
          <a:off x="323640" y="2133000"/>
          <a:ext cx="8352720" cy="1054800"/>
        </p:xfrm>
        <a:graphic>
          <a:graphicData uri="http://schemas.openxmlformats.org/drawingml/2006/table">
            <a:tbl>
              <a:tblPr/>
              <a:tblGrid>
                <a:gridCol w="2557800"/>
                <a:gridCol w="3010320"/>
                <a:gridCol w="2784600"/>
              </a:tblGrid>
              <a:tr h="3859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نفر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 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4050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NIMAM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ندارم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NIMAŠ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نداری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ندارد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NIMAVA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نفرنداریم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NIMATA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نفرندارید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NIMATA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 ندارند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NIMAMO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نداریم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NIMATE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شما ندارید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NIMAJO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ها ندارند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3" name="Table 3"/>
          <p:cNvGraphicFramePr/>
          <p:nvPr/>
        </p:nvGraphicFramePr>
        <p:xfrm>
          <a:off x="323640" y="4474800"/>
          <a:ext cx="8229240" cy="1769400"/>
        </p:xfrm>
        <a:graphic>
          <a:graphicData uri="http://schemas.openxmlformats.org/drawingml/2006/table">
            <a:tbl>
              <a:tblPr/>
              <a:tblGrid>
                <a:gridCol w="2448000"/>
                <a:gridCol w="3038040"/>
                <a:gridCol w="2743200"/>
              </a:tblGrid>
              <a:tr h="3859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نفر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 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6077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NOČEM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 نمی خواهم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NOČEŠ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 نمی خواهی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NOČE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 نمی خواهد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NOČEVA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نفرنمی خواهیم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NOČETA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نفرنمی خواهید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NOČETA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 نمی خواهند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NOČEMO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نمی خواهیم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NOČETE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شما نمی خواهید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NOČEJO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ها نمی خواهند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extShape 1"/>
          <p:cNvSpPr txBox="1"/>
          <p:nvPr/>
        </p:nvSpPr>
        <p:spPr>
          <a:xfrm>
            <a:off x="457200" y="274680"/>
            <a:ext cx="8229240" cy="77760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ffc000"/>
                </a:solidFill>
                <a:latin typeface="Calibri"/>
              </a:rPr>
              <a:t>BESEDNI RED</a:t>
            </a:r>
            <a:br/>
            <a:r>
              <a:rPr b="1" lang="sl-SI" sz="2800" spc="-1" strike="noStrike">
                <a:solidFill>
                  <a:srgbClr val="ffc000"/>
                </a:solidFill>
                <a:latin typeface="Calibri"/>
              </a:rPr>
              <a:t>ترتیب واژه ها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5" name="TextShape 2"/>
          <p:cNvSpPr txBox="1"/>
          <p:nvPr/>
        </p:nvSpPr>
        <p:spPr>
          <a:xfrm>
            <a:off x="251640" y="1340640"/>
            <a:ext cx="8640720" cy="5184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 slovenščini velja pravilo, katere besede stojijo na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2. mestu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 stavku. Med temi besedami je tudi beseda SE, na primer pri glagolih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učiti se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pogovarjati se.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در زبان اسلوونییایی قانونی هست , که در آن واژه ها در جایگاه دوم در جمله قرار می گیرند. به طور مثال در افعال یاد گرفتن و صحبت کردن.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Poglejmo, kako lahko spreminjamo besedni red, pri čemer beseda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SE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ostane na 2. mestu v stavku.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39"/>
              </a:spcBef>
            </a:pP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نگاه کنیم ,چطور ترتیب واژه ها می تواند تغییرکند و در کجا واژه 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SE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 در جایگاه دوم جمله قرار می گیرد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V določenih frazah je to pravilo prekršeno, npr: 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Se vidimo!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Se slišimo!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در برخی ار عبارات خاص این قانون نقض می شود, مانند : 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Se vidimo! in Se slišimo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!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39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216" name="Table 3"/>
          <p:cNvGraphicFramePr/>
          <p:nvPr/>
        </p:nvGraphicFramePr>
        <p:xfrm>
          <a:off x="467640" y="3861000"/>
          <a:ext cx="6095520" cy="1439640"/>
        </p:xfrm>
        <a:graphic>
          <a:graphicData uri="http://schemas.openxmlformats.org/drawingml/2006/table">
            <a:tbl>
              <a:tblPr/>
              <a:tblGrid>
                <a:gridCol w="2031840"/>
                <a:gridCol w="2031840"/>
                <a:gridCol w="2031840"/>
              </a:tblGrid>
              <a:tr h="3967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1. MESTO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39d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2. MESTO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e63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39d"/>
                    </a:solidFill>
                  </a:tcPr>
                </a:tc>
              </a:tr>
              <a:tr h="12420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Učim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Vsak dan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Učim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Ne učim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39d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 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e63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učim.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učim.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vsak dan.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vsak dan.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39d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457200" y="274680"/>
            <a:ext cx="8229240" cy="993600"/>
          </a:xfrm>
          <a:prstGeom prst="rect">
            <a:avLst/>
          </a:prstGeom>
          <a:solidFill>
            <a:srgbClr val="e3eaf7"/>
          </a:solidFill>
          <a:ln w="25560">
            <a:solidFill>
              <a:srgbClr val="7598d9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0070c0"/>
                </a:solidFill>
                <a:latin typeface="Calibri"/>
              </a:rPr>
              <a:t>SPOL</a:t>
            </a:r>
            <a:br/>
            <a:r>
              <a:rPr b="1" lang="sl-SI" sz="3200" spc="-1" strike="noStrike">
                <a:solidFill>
                  <a:srgbClr val="0070c0"/>
                </a:solidFill>
                <a:latin typeface="Calibri"/>
              </a:rPr>
              <a:t>جنسیت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457200" y="1412640"/>
            <a:ext cx="8229240" cy="4713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Iz končnice lahko načeloma ugotovimo spol samostalnika.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از پسوندها می توانیم در اکثر اوقات جنسیت را اسم پیدا کنیم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HIŠ</a:t>
            </a:r>
            <a:r>
              <a:rPr b="0" lang="sl-SI" sz="32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    OKN</a:t>
            </a:r>
            <a:r>
              <a:rPr b="0" lang="sl-SI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, SADJ</a:t>
            </a:r>
            <a:r>
              <a:rPr b="0" lang="sl-SI" sz="32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       DEŽNIK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CustomShape 3"/>
          <p:cNvSpPr/>
          <p:nvPr/>
        </p:nvSpPr>
        <p:spPr>
          <a:xfrm>
            <a:off x="297000" y="4005000"/>
            <a:ext cx="2304000" cy="2232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Večina  samostalnikov, ki se (v slovarski obliki) konča na -A, je ženskega spola.</a:t>
            </a:r>
            <a:endParaRPr b="0" lang="sl-SI" sz="1200" spc="-1" strike="noStrike">
              <a:latin typeface="Arial"/>
            </a:endParaRPr>
          </a:p>
          <a:p>
            <a:pPr algn="just" rtl="1">
              <a:lnSpc>
                <a:spcPct val="100000"/>
              </a:lnSpc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بیشتر اسم ها (در واژه نامه)که با حرف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در آخر کلمه می آیند را جنس مونث می گویند.</a:t>
            </a:r>
            <a:endParaRPr b="0" lang="sl-SI" sz="1400" spc="-1" strike="noStrike">
              <a:latin typeface="Arial"/>
            </a:endParaRPr>
          </a:p>
        </p:txBody>
      </p:sp>
      <p:sp>
        <p:nvSpPr>
          <p:cNvPr id="117" name="CustomShape 4"/>
          <p:cNvSpPr/>
          <p:nvPr/>
        </p:nvSpPr>
        <p:spPr>
          <a:xfrm>
            <a:off x="3276000" y="4005000"/>
            <a:ext cx="2304000" cy="2232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Večina  samostalnikov, ki se (v slovarski obliki) konča na -O ali -E, je srednjega spola.</a:t>
            </a:r>
            <a:endParaRPr b="0" lang="sl-SI" sz="1200" spc="-1" strike="noStrike">
              <a:latin typeface="Arial"/>
            </a:endParaRPr>
          </a:p>
          <a:p>
            <a:pPr algn="just" rtl="1">
              <a:lnSpc>
                <a:spcPct val="100000"/>
              </a:lnSpc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بیشتر اسم ها (در واژه نامه)که با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یا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در آخر کلمه می آیند را جنس خنثی می گویند.</a:t>
            </a:r>
            <a:endParaRPr b="0" lang="sl-SI" sz="1400" spc="-1" strike="noStrike">
              <a:latin typeface="Arial"/>
            </a:endParaRPr>
          </a:p>
        </p:txBody>
      </p:sp>
      <p:sp>
        <p:nvSpPr>
          <p:cNvPr id="118" name="CustomShape 5"/>
          <p:cNvSpPr/>
          <p:nvPr/>
        </p:nvSpPr>
        <p:spPr>
          <a:xfrm>
            <a:off x="6228360" y="4005000"/>
            <a:ext cx="2304000" cy="165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Večina  samostalnikov, ki se (v slovarski obliki) ne konča na -A, -O ali -E, je moškega spola.</a:t>
            </a:r>
            <a:endParaRPr b="0" lang="sl-SI" sz="1200" spc="-1" strike="noStrike">
              <a:latin typeface="Arial"/>
            </a:endParaRPr>
          </a:p>
          <a:p>
            <a:pPr algn="just" rtl="1">
              <a:lnSpc>
                <a:spcPct val="100000"/>
              </a:lnSpc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بیشتر اسم ها (در واژه نامه)که با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یا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و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در آخر کلمه نمی آیند را جنس مذکر می گویند.</a:t>
            </a:r>
            <a:endParaRPr b="0" lang="sl-SI" sz="1400" spc="-1" strike="noStrike">
              <a:latin typeface="Arial"/>
            </a:endParaRPr>
          </a:p>
        </p:txBody>
      </p:sp>
      <p:sp>
        <p:nvSpPr>
          <p:cNvPr id="119" name="CustomShape 6"/>
          <p:cNvSpPr/>
          <p:nvPr/>
        </p:nvSpPr>
        <p:spPr>
          <a:xfrm>
            <a:off x="5436000" y="6021360"/>
            <a:ext cx="3528000" cy="836280"/>
          </a:xfrm>
          <a:prstGeom prst="roundRect">
            <a:avLst>
              <a:gd name="adj" fmla="val 16667"/>
            </a:avLst>
          </a:prstGeom>
          <a:solidFill>
            <a:srgbClr val="fafec6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 slovničnih preglednicah se končnica pri moškem spolu zapisuje z -Ø ali -/.</a:t>
            </a:r>
            <a:endParaRPr b="0" lang="sl-SI" sz="1200" spc="-1" strike="noStrike">
              <a:latin typeface="Arial"/>
            </a:endParaRPr>
          </a:p>
          <a:p>
            <a:pPr algn="ctr" rtl="1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در زبان اسلوونییایی پسوند در جنس مذکر به این صورت -/ یا -/ نوشته می شوند.</a:t>
            </a:r>
            <a:endParaRPr b="0" lang="sl-SI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Shape 1"/>
          <p:cNvSpPr txBox="1"/>
          <p:nvPr/>
        </p:nvSpPr>
        <p:spPr>
          <a:xfrm>
            <a:off x="395640" y="188640"/>
            <a:ext cx="8208720" cy="115164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1" lang="sl-SI" sz="1200" spc="-1" strike="noStrike">
                <a:solidFill>
                  <a:srgbClr val="ffc000"/>
                </a:solidFill>
                <a:latin typeface="Calibri"/>
              </a:rPr>
              <a:t>RABA NEDOLOČNIKA (-TI/-ČI)</a:t>
            </a:r>
            <a:br/>
            <a:r>
              <a:rPr b="1" lang="sl-SI" sz="3100" spc="-1" strike="noStrike">
                <a:solidFill>
                  <a:srgbClr val="ffc000"/>
                </a:solidFill>
                <a:latin typeface="Calibri"/>
              </a:rPr>
              <a:t>استفاده از مصدر(-</a:t>
            </a:r>
            <a:r>
              <a:rPr b="1" lang="sl-SI" sz="3100" spc="-1" strike="noStrike">
                <a:solidFill>
                  <a:srgbClr val="ffc000"/>
                </a:solidFill>
                <a:latin typeface="Calibri"/>
              </a:rPr>
              <a:t>TI/-ČI</a:t>
            </a:r>
            <a:r>
              <a:rPr b="1" lang="sl-SI" sz="3100" spc="-1" strike="noStrike">
                <a:solidFill>
                  <a:srgbClr val="ffc000"/>
                </a:solidFill>
                <a:latin typeface="Calibri"/>
              </a:rPr>
              <a:t>)</a:t>
            </a:r>
            <a:endParaRPr b="0" lang="sl-SI" sz="3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8" name="TextShape 2"/>
          <p:cNvSpPr txBox="1"/>
          <p:nvPr/>
        </p:nvSpPr>
        <p:spPr>
          <a:xfrm>
            <a:off x="251640" y="1600200"/>
            <a:ext cx="8434800" cy="4924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45000"/>
          </a:bodyPr>
          <a:p>
            <a:pPr marL="343080" indent="-342720">
              <a:lnSpc>
                <a:spcPct val="100000"/>
              </a:lnSpc>
              <a:spcBef>
                <a:spcPts val="380"/>
              </a:spcBef>
            </a:pPr>
            <a:r>
              <a:rPr b="0" lang="sl-SI" sz="1900" spc="-1" strike="noStrike">
                <a:solidFill>
                  <a:srgbClr val="000000"/>
                </a:solidFill>
                <a:latin typeface="Calibri"/>
              </a:rPr>
              <a:t>Ob modalnih glagolih, kot sta </a:t>
            </a:r>
            <a:r>
              <a:rPr b="0" i="1" lang="sl-SI" sz="1900" spc="-1" strike="noStrike">
                <a:solidFill>
                  <a:srgbClr val="000000"/>
                </a:solidFill>
                <a:latin typeface="Calibri"/>
              </a:rPr>
              <a:t>MORATI</a:t>
            </a:r>
            <a:r>
              <a:rPr b="0" lang="sl-SI" sz="1900" spc="-1" strike="noStrike">
                <a:solidFill>
                  <a:srgbClr val="000000"/>
                </a:solidFill>
                <a:latin typeface="Calibri"/>
              </a:rPr>
              <a:t> in </a:t>
            </a:r>
            <a:r>
              <a:rPr b="0" i="1" lang="sl-SI" sz="1900" spc="-1" strike="noStrike">
                <a:solidFill>
                  <a:srgbClr val="000000"/>
                </a:solidFill>
                <a:latin typeface="Calibri"/>
              </a:rPr>
              <a:t>ŽELETI</a:t>
            </a:r>
            <a:r>
              <a:rPr b="0" lang="sl-SI" sz="1900" spc="-1" strike="noStrike">
                <a:solidFill>
                  <a:srgbClr val="000000"/>
                </a:solidFill>
                <a:latin typeface="Calibri"/>
              </a:rPr>
              <a:t>, uporabljamo nedoločnik (obliko glagola, ki je zapisana v slovarju).</a:t>
            </a:r>
            <a:endParaRPr b="0" lang="sl-SI" sz="19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ازاین حالت از فعل های خواستن و باید هستند که از مصدر استفاده می کنیم.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(شکل فعل ها که در واژه نامه نوشته شده است)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Primeri: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مثال: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Moram kupiti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telefon.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باید تلفن بخرم.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moraš iti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na pošto?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آیا باید به پست بروی؟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On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mora jesti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zdravo hrano.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او باید خوراک سالم بخورد.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Želim iti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na koncert.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می خواهم به کنسرت بروم.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Želite kupiti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ta pulover?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می خواهید آن ژاکت را بخرید.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Ana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želi govoriti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slovensko.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آنا می خواهد اسلوونییایی صحبت کند.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rgbClr val="e63636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ffffff"/>
                </a:solidFill>
                <a:latin typeface="Calibri"/>
              </a:rPr>
              <a:t>SKLONI</a:t>
            </a:r>
            <a:br/>
            <a:r>
              <a:rPr b="1" lang="sl-SI" sz="3200" spc="-1" strike="noStrike">
                <a:solidFill>
                  <a:srgbClr val="ffffff"/>
                </a:solidFill>
                <a:latin typeface="Calibri"/>
              </a:rPr>
              <a:t>کیس ها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539640" y="1845000"/>
            <a:ext cx="3995640" cy="4320000"/>
          </a:xfrm>
          <a:prstGeom prst="roundRect">
            <a:avLst>
              <a:gd name="adj" fmla="val 16667"/>
            </a:avLst>
          </a:prstGeom>
          <a:ln>
            <a:solidFill>
              <a:srgbClr val="f4cb27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Slovenščina ima 6 sklonov:</a:t>
            </a:r>
            <a:endParaRPr b="0" lang="sl-SI" sz="1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زبان اسلوونییایی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6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کیس دارد: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1.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(imenovalnik/nominativ)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2.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(rodilnik/genitiv)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3.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(dajalnik/dativ)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4.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(tožilnik/akuzativ)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5.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(mestnik/lokativ)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6.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(orodnik/instrumental) 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4716000" y="1628640"/>
            <a:ext cx="3960000" cy="4536000"/>
          </a:xfrm>
          <a:prstGeom prst="roundRect">
            <a:avLst>
              <a:gd name="adj" fmla="val 16667"/>
            </a:avLst>
          </a:prstGeom>
          <a:ln>
            <a:solidFill>
              <a:srgbClr val="f4cb27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Če se spremeni sklon (na to vpliva glagol ali predlog), se spremeni končnica samostalnika (in pridevnika). </a:t>
            </a:r>
            <a:endParaRPr b="0" lang="sl-SI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اگر کیس تغییر کند (در فعل و گزاره تاثیر می گذارد)همچنین پسوند اسم و صفت تغییر می کند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l-SI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1. sklon: To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je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2.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Ne vidim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3.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Telefoniram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4.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Vidim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5. sklon: Živim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pri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6. sklon: Pogovarjam se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z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extShape 1"/>
          <p:cNvSpPr txBox="1"/>
          <p:nvPr/>
        </p:nvSpPr>
        <p:spPr>
          <a:xfrm>
            <a:off x="457200" y="274680"/>
            <a:ext cx="8229240" cy="993600"/>
          </a:xfrm>
          <a:prstGeom prst="rect">
            <a:avLst/>
          </a:prstGeom>
          <a:solidFill>
            <a:srgbClr val="ffcac1"/>
          </a:solidFill>
          <a:ln w="25560">
            <a:solidFill>
              <a:srgbClr val="e63636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e63636"/>
                </a:solidFill>
                <a:latin typeface="Calibri"/>
              </a:rPr>
              <a:t>1. SKLON</a:t>
            </a:r>
            <a:br/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کیس </a:t>
            </a:r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1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3" name="TextShape 2"/>
          <p:cNvSpPr txBox="1"/>
          <p:nvPr/>
        </p:nvSpPr>
        <p:spPr>
          <a:xfrm>
            <a:off x="251640" y="1412640"/>
            <a:ext cx="8892000" cy="5184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Samostalnik v 1. sklonu je osnovna oblika besede in je zapisana v slovarju. 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اسم در کیس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1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به شکل اصلی واژه است که در واژه نامه نوشته شده است.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Prvi sklon uporabljamo na primer: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از کیس اول استفاده می کنیم به طور مثال: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1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ob glagolu biti 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To je 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Slovenija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. 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Jaz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sem iz Slovenije. 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Ana 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ni 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zdravnica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. Všeč mi je 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čaj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lang="sl-SI" sz="23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2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10000"/>
              </a:lnSpc>
              <a:spcBef>
                <a:spcPts val="38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900" spc="-1" strike="noStrike">
                <a:solidFill>
                  <a:srgbClr val="000000"/>
                </a:solidFill>
                <a:latin typeface="Calibri"/>
              </a:rPr>
              <a:t>از فعل بودن( این اسلوونی است. من از اسلوونی هستم. آنا دکتر نیست. من چای دوست دارم)</a:t>
            </a:r>
            <a:endParaRPr b="0" lang="sl-SI" sz="19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10000"/>
              </a:lnSpc>
              <a:spcBef>
                <a:spcPts val="2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ob drugih glagolih, kadar želimo povedati, </a:t>
            </a:r>
            <a:r>
              <a:rPr b="0" lang="sl-SI" sz="1300" spc="-1" strike="noStrike" u="sng">
                <a:solidFill>
                  <a:srgbClr val="000000"/>
                </a:solidFill>
                <a:uFillTx/>
                <a:latin typeface="Calibri"/>
              </a:rPr>
              <a:t>kdo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 nekaj dela (</a:t>
            </a:r>
            <a:r>
              <a:rPr b="1" i="1" lang="sl-SI" sz="1300" spc="-1" strike="noStrike">
                <a:solidFill>
                  <a:srgbClr val="000000"/>
                </a:solidFill>
                <a:latin typeface="Calibri"/>
              </a:rPr>
              <a:t>Jaz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 berem. </a:t>
            </a:r>
            <a:r>
              <a:rPr b="1" i="1" lang="sl-SI" sz="1300" spc="-1" strike="noStrike">
                <a:solidFill>
                  <a:srgbClr val="000000"/>
                </a:solidFill>
                <a:latin typeface="Calibri"/>
              </a:rPr>
              <a:t>Mama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 kuha. </a:t>
            </a:r>
            <a:r>
              <a:rPr b="1" i="1" lang="sl-SI" sz="1300" spc="-1" strike="noStrike">
                <a:solidFill>
                  <a:srgbClr val="000000"/>
                </a:solidFill>
                <a:latin typeface="Calibri"/>
              </a:rPr>
              <a:t>Moji prijatelji 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grejo na koncert.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1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در فعل های دیگر زمانی که می خواهیم بگوییم کسی کاری می کند.( من می خوانم. مادر می پزد. دوستان من به کنسرت می روند)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459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Vprašamo se: </a:t>
            </a:r>
            <a:r>
              <a:rPr b="1" lang="sl-SI" sz="2600" spc="-1" strike="noStrike">
                <a:solidFill>
                  <a:srgbClr val="000000"/>
                </a:solidFill>
                <a:latin typeface="Calibri"/>
              </a:rPr>
              <a:t>KDO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 ali </a:t>
            </a:r>
            <a:r>
              <a:rPr b="1" lang="sl-SI" sz="26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19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میپرسیم : چه کسی و چی.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4" name="CustomShape 3"/>
          <p:cNvSpPr/>
          <p:nvPr/>
        </p:nvSpPr>
        <p:spPr>
          <a:xfrm>
            <a:off x="5364000" y="5085360"/>
            <a:ext cx="1439640" cy="719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KDO?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چه کسی؟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225" name="CustomShape 4"/>
          <p:cNvSpPr/>
          <p:nvPr/>
        </p:nvSpPr>
        <p:spPr>
          <a:xfrm>
            <a:off x="7164360" y="5085360"/>
            <a:ext cx="1295640" cy="719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KAJ?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چی؟</a:t>
            </a:r>
            <a:endParaRPr b="0" lang="sl-SI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6" name="Table 1"/>
          <p:cNvGraphicFramePr/>
          <p:nvPr/>
        </p:nvGraphicFramePr>
        <p:xfrm>
          <a:off x="395640" y="4221000"/>
          <a:ext cx="3672000" cy="1572840"/>
        </p:xfrm>
        <a:graphic>
          <a:graphicData uri="http://schemas.openxmlformats.org/drawingml/2006/table">
            <a:tbl>
              <a:tblPr/>
              <a:tblGrid>
                <a:gridCol w="705960"/>
                <a:gridCol w="918000"/>
                <a:gridCol w="988560"/>
                <a:gridCol w="1059480"/>
              </a:tblGrid>
              <a:tr h="4320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db0b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db0b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db0b5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-/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-O, -E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-A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996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-A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7" name="Table 2"/>
          <p:cNvGraphicFramePr/>
          <p:nvPr/>
        </p:nvGraphicFramePr>
        <p:xfrm>
          <a:off x="395640" y="1412640"/>
          <a:ext cx="8496720" cy="1944000"/>
        </p:xfrm>
        <a:graphic>
          <a:graphicData uri="http://schemas.openxmlformats.org/drawingml/2006/table">
            <a:tbl>
              <a:tblPr/>
              <a:tblGrid>
                <a:gridCol w="619200"/>
                <a:gridCol w="1828800"/>
                <a:gridCol w="1800000"/>
                <a:gridCol w="4248720"/>
              </a:tblGrid>
              <a:tr h="73656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مذکر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db0b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مونث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db0b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خنثی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db0b5"/>
                    </a:solidFill>
                  </a:tcPr>
                </a:tc>
              </a:tr>
              <a:tr h="17449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تا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 blok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, velik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,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 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stanovanj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,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sp>
        <p:nvSpPr>
          <p:cNvPr id="228" name="TextShape 3"/>
          <p:cNvSpPr txBox="1"/>
          <p:nvPr/>
        </p:nvSpPr>
        <p:spPr>
          <a:xfrm>
            <a:off x="457200" y="116640"/>
            <a:ext cx="8229240" cy="93564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e63636"/>
                </a:solidFill>
                <a:latin typeface="Calibri"/>
              </a:rPr>
              <a:t>1. SKLON – KONČNICE</a:t>
            </a:r>
            <a:br/>
            <a:r>
              <a:rPr b="1" lang="sl-SI" sz="2700" spc="-1" strike="noStrike">
                <a:solidFill>
                  <a:srgbClr val="e63636"/>
                </a:solidFill>
                <a:latin typeface="Calibri"/>
              </a:rPr>
              <a:t>کیس </a:t>
            </a:r>
            <a:r>
              <a:rPr b="1" lang="sl-SI" sz="2700" spc="-1" strike="noStrike">
                <a:solidFill>
                  <a:srgbClr val="e63636"/>
                </a:solidFill>
                <a:latin typeface="Calibri"/>
              </a:rPr>
              <a:t>1</a:t>
            </a:r>
            <a:r>
              <a:rPr b="1" lang="sl-SI" sz="2700" spc="-1" strike="noStrike">
                <a:solidFill>
                  <a:srgbClr val="e63636"/>
                </a:solidFill>
                <a:latin typeface="Calibri"/>
              </a:rPr>
              <a:t> - پسوند</a:t>
            </a: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TextShape 1"/>
          <p:cNvSpPr txBox="1"/>
          <p:nvPr/>
        </p:nvSpPr>
        <p:spPr>
          <a:xfrm>
            <a:off x="251640" y="188640"/>
            <a:ext cx="7488360" cy="6264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Primeri: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01"/>
              </a:spcBef>
            </a:pP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Kdo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je to? – To je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Peter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Kdo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je bolan? –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Moj prijatelj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je bolan.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Kdo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razume slovensko? –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Moja soseda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razume slovensko.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Kdo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posluša radio? –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Gospod Novak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posluša radio.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je to? - To je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čaj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ti je všeč? – Všeč mi je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čokolada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ti ni všeč? – Ni mi všeč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čaj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Peter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je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zdravnik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Ljubljana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je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lepo mesto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Ana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je že doma.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Peter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ni več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študent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Moj prijatelj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je še vedno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bolan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Danes je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lep dan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Danes je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nedelja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Kava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stane 1 €.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457200" y="274680"/>
            <a:ext cx="8290800" cy="921600"/>
          </a:xfrm>
          <a:prstGeom prst="rect">
            <a:avLst/>
          </a:prstGeom>
          <a:solidFill>
            <a:srgbClr val="e3eaf7"/>
          </a:solidFill>
          <a:ln w="25560">
            <a:solidFill>
              <a:srgbClr val="7598d9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0070c0"/>
                </a:solidFill>
                <a:latin typeface="Calibri"/>
              </a:rPr>
              <a:t>Slovar</a:t>
            </a:r>
            <a:br/>
            <a:r>
              <a:rPr b="1" lang="sl-SI" sz="3200" spc="-1" strike="noStrike">
                <a:solidFill>
                  <a:srgbClr val="0070c0"/>
                </a:solidFill>
                <a:latin typeface="Calibri"/>
              </a:rPr>
              <a:t>واژه نامه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457200" y="1340640"/>
            <a:ext cx="8229240" cy="4785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Spol samostalnika v slovenščini ni predvidljiv, zato si lahko pomagamo s slovarjem.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519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جنسیت در زبان اسلوونییایی قابل دیدن نیست برای همین می توانیم از واژه نامه (فرهنگ لغت)کمک بگیریم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Poglejmo si dva primera slovarjev, ki sta prosto dostopna na spletu: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نگاه می کنیم به دو نمونه از واژه نامه هایی که بیشتر در اینترنت به صورت رایگان قابل دسترسی است.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PONS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(https://sl.pons.com/prevod)  in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SSKJ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(http://bos.zrc-sazu.si/sskj.html).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SSKJ je enojezični slovar, ki je za začetno učenje slovenščine prezahteven.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SSKJ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واژه نامه یک زبانه است که برای افرادی که به تازگی شروع به یاد گرفتن زبان اسلوونییایی کردند بیشتر مورد استفاده می با شد.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323640" y="188640"/>
            <a:ext cx="8229240" cy="863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V slovarjih poiščimo besede: </a:t>
            </a:r>
            <a:r>
              <a:rPr b="0" i="1" lang="sl-SI" sz="2700" spc="-1" strike="noStrike">
                <a:solidFill>
                  <a:srgbClr val="000000"/>
                </a:solidFill>
                <a:latin typeface="Calibri"/>
              </a:rPr>
              <a:t>hiša, dežnik</a:t>
            </a:r>
            <a:r>
              <a:rPr b="0" lang="sl-SI" sz="2700" spc="-1" strike="noStrike">
                <a:solidFill>
                  <a:srgbClr val="000000"/>
                </a:solidFill>
                <a:latin typeface="Calibri"/>
              </a:rPr>
              <a:t> in </a:t>
            </a:r>
            <a:r>
              <a:rPr b="0" i="1" lang="sl-SI" sz="2700" spc="-1" strike="noStrike">
                <a:solidFill>
                  <a:srgbClr val="000000"/>
                </a:solidFill>
                <a:latin typeface="Calibri"/>
              </a:rPr>
              <a:t>okno</a:t>
            </a:r>
            <a:r>
              <a:rPr b="0" lang="sl-SI" sz="2700" spc="-1" strike="noStrike">
                <a:solidFill>
                  <a:srgbClr val="000000"/>
                </a:solidFill>
                <a:latin typeface="Calibri"/>
              </a:rPr>
              <a:t>.</a:t>
            </a:r>
            <a:br/>
            <a:r>
              <a:rPr b="0" lang="sl-SI" sz="2700" spc="-1" strike="noStrike">
                <a:solidFill>
                  <a:srgbClr val="000000"/>
                </a:solidFill>
                <a:latin typeface="Calibri"/>
              </a:rPr>
              <a:t>در واژه نامه کلمات را جستجو می کنیم</a:t>
            </a:r>
            <a:r>
              <a:rPr b="0" lang="sl-SI" sz="2700" spc="-1" strike="noStrike">
                <a:solidFill>
                  <a:srgbClr val="000000"/>
                </a:solidFill>
                <a:latin typeface="Calibri"/>
              </a:rPr>
              <a:t>:</a:t>
            </a:r>
            <a:endParaRPr b="0" lang="sl-SI" sz="27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TextShape 2"/>
          <p:cNvSpPr txBox="1"/>
          <p:nvPr/>
        </p:nvSpPr>
        <p:spPr>
          <a:xfrm>
            <a:off x="467640" y="1196640"/>
            <a:ext cx="3816000" cy="1944000"/>
          </a:xfrm>
          <a:prstGeom prst="rect">
            <a:avLst/>
          </a:prstGeom>
          <a:noFill/>
          <a:ln w="12600">
            <a:solidFill>
              <a:srgbClr val="a6a6a6"/>
            </a:solidFill>
            <a:round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SSKJ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solidFill>
                  <a:srgbClr val="777c84"/>
                </a:solidFill>
                <a:latin typeface="Calibri"/>
              </a:rPr>
              <a:t>híša</a:t>
            </a:r>
            <a:r>
              <a:rPr b="0" i="1" lang="sl-SI" sz="2400" spc="-1" strike="noStrike">
                <a:solidFill>
                  <a:srgbClr val="777c84"/>
                </a:solidFill>
                <a:latin typeface="Calibri"/>
              </a:rPr>
              <a:t>  -e </a:t>
            </a:r>
            <a:r>
              <a:rPr b="0" i="1" lang="sl-SI" sz="2400" spc="-1" strike="noStrike">
                <a:solidFill>
                  <a:srgbClr val="c00000"/>
                </a:solidFill>
                <a:latin typeface="Calibri"/>
              </a:rPr>
              <a:t>ž </a:t>
            </a:r>
            <a:r>
              <a:rPr b="0" i="1" lang="sl-SI" sz="2400" spc="-1" strike="noStrike">
                <a:solidFill>
                  <a:srgbClr val="777c84"/>
                </a:solidFill>
                <a:latin typeface="Calibri"/>
              </a:rPr>
              <a:t>(í) 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solidFill>
                  <a:srgbClr val="777c84"/>
                </a:solidFill>
                <a:latin typeface="Calibri"/>
              </a:rPr>
              <a:t>dežník</a:t>
            </a:r>
            <a:r>
              <a:rPr b="0" i="1" lang="sl-SI" sz="2400" spc="-1" strike="noStrike">
                <a:solidFill>
                  <a:srgbClr val="777c84"/>
                </a:solidFill>
                <a:latin typeface="Calibri"/>
              </a:rPr>
              <a:t>  -a [dǝž] </a:t>
            </a:r>
            <a:r>
              <a:rPr b="0" i="1" lang="sl-SI" sz="2400" spc="-1" strike="noStrike">
                <a:solidFill>
                  <a:srgbClr val="c00000"/>
                </a:solidFill>
                <a:latin typeface="Calibri"/>
              </a:rPr>
              <a:t>m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solidFill>
                  <a:srgbClr val="777c84"/>
                </a:solidFill>
                <a:latin typeface="Calibri"/>
              </a:rPr>
              <a:t>ôkno</a:t>
            </a:r>
            <a:r>
              <a:rPr b="0" i="1" lang="sl-SI" sz="2400" spc="-1" strike="noStrike">
                <a:solidFill>
                  <a:srgbClr val="777c84"/>
                </a:solidFill>
                <a:latin typeface="Calibri"/>
              </a:rPr>
              <a:t>  -a </a:t>
            </a:r>
            <a:r>
              <a:rPr b="0" i="1" lang="sl-SI" sz="2400" spc="-1" strike="noStrike">
                <a:solidFill>
                  <a:srgbClr val="c00000"/>
                </a:solidFill>
                <a:latin typeface="Calibri"/>
              </a:rPr>
              <a:t>s</a:t>
            </a:r>
            <a:r>
              <a:rPr b="0" i="1" lang="sl-SI" sz="2400" spc="-1" strike="noStrike">
                <a:solidFill>
                  <a:srgbClr val="777c84"/>
                </a:solidFill>
                <a:latin typeface="Calibri"/>
              </a:rPr>
              <a:t>, mn. tudi ókna (ó)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611640" y="3429000"/>
            <a:ext cx="8208720" cy="25920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Vidimo lahko, da slovarja zapisujeta spol na različna mesta.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می بینیم که واژه نامه می تواند جنسیت های مختلفی را بنویسد.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Moški spol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je označen s črko </a:t>
            </a:r>
            <a:r>
              <a:rPr b="1" lang="sl-SI" sz="1200" spc="-1" strike="noStrike">
                <a:solidFill>
                  <a:srgbClr val="c00000"/>
                </a:solidFill>
                <a:latin typeface="Calibri"/>
              </a:rPr>
              <a:t>m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جنس مذکر با حرف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مشخص شده است.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Ženski spol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je označen s črko </a:t>
            </a:r>
            <a:r>
              <a:rPr b="1" lang="sl-SI" sz="1200" spc="-1" strike="noStrike">
                <a:solidFill>
                  <a:srgbClr val="c00000"/>
                </a:solidFill>
                <a:latin typeface="Calibri"/>
              </a:rPr>
              <a:t>ž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جنس مونث با حرف 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ž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مشخص شده است.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Srednji spol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je označen s črko </a:t>
            </a:r>
            <a:r>
              <a:rPr b="1" lang="sl-SI" sz="1200" spc="-1" strike="noStrike">
                <a:solidFill>
                  <a:srgbClr val="c00000"/>
                </a:solidFill>
                <a:latin typeface="Calibri"/>
              </a:rPr>
              <a:t>s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ali </a:t>
            </a:r>
            <a:r>
              <a:rPr b="1" lang="sl-SI" sz="1200" spc="-1" strike="noStrike">
                <a:solidFill>
                  <a:srgbClr val="c00000"/>
                </a:solidFill>
                <a:latin typeface="Calibri"/>
              </a:rPr>
              <a:t>n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جنس خنثی با حرف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s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یا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n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مشخص شده است.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CustomShape 4"/>
          <p:cNvSpPr/>
          <p:nvPr/>
        </p:nvSpPr>
        <p:spPr>
          <a:xfrm>
            <a:off x="4788000" y="1196640"/>
            <a:ext cx="3816000" cy="1944000"/>
          </a:xfrm>
          <a:prstGeom prst="rect">
            <a:avLst/>
          </a:prstGeom>
          <a:noFill/>
          <a:ln w="12600">
            <a:solidFill>
              <a:schemeClr val="bg1">
                <a:lumMod val="65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latin typeface="Calibri"/>
              </a:rPr>
              <a:t>PONS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solidFill>
                  <a:srgbClr val="777c84"/>
                </a:solidFill>
                <a:latin typeface="Calibri"/>
              </a:rPr>
              <a:t>híš|a</a:t>
            </a:r>
            <a:r>
              <a:rPr b="0" i="1" lang="sl-SI" sz="2400" spc="-1" strike="noStrike">
                <a:solidFill>
                  <a:srgbClr val="777c84"/>
                </a:solidFill>
                <a:latin typeface="Calibri"/>
              </a:rPr>
              <a:t> &lt;-e, -i, -e&gt; 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 SAMOST </a:t>
            </a:r>
            <a:r>
              <a:rPr b="0" i="1" lang="sl-SI" sz="2400" spc="-1" strike="noStrike">
                <a:solidFill>
                  <a:srgbClr val="c00000"/>
                </a:solidFill>
                <a:latin typeface="Calibri"/>
              </a:rPr>
              <a:t> ž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solidFill>
                  <a:srgbClr val="777c84"/>
                </a:solidFill>
                <a:latin typeface="Calibri"/>
              </a:rPr>
              <a:t>dežník</a:t>
            </a:r>
            <a:r>
              <a:rPr b="0" i="1" lang="sl-SI" sz="2400" spc="-1" strike="noStrike">
                <a:solidFill>
                  <a:srgbClr val="777c84"/>
                </a:solidFill>
                <a:latin typeface="Calibri"/>
              </a:rPr>
              <a:t> &lt;-a, -a, -i&gt; 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 SAMOST </a:t>
            </a:r>
            <a:r>
              <a:rPr b="0" i="1" lang="sl-SI" sz="2400" spc="-1" strike="noStrike">
                <a:solidFill>
                  <a:srgbClr val="777c84"/>
                </a:solidFill>
                <a:latin typeface="Calibri"/>
              </a:rPr>
              <a:t> </a:t>
            </a:r>
            <a:r>
              <a:rPr b="0" i="1" lang="sl-SI" sz="2400" spc="-1" strike="noStrike">
                <a:solidFill>
                  <a:srgbClr val="c00000"/>
                </a:solidFill>
                <a:latin typeface="Calibri"/>
              </a:rPr>
              <a:t>m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solidFill>
                  <a:srgbClr val="777c84"/>
                </a:solidFill>
                <a:latin typeface="Calibri"/>
              </a:rPr>
              <a:t>ôkn|o </a:t>
            </a:r>
            <a:r>
              <a:rPr b="0" i="1" lang="sl-SI" sz="2400" spc="-1" strike="noStrike">
                <a:solidFill>
                  <a:srgbClr val="777c84"/>
                </a:solidFill>
                <a:latin typeface="Calibri"/>
              </a:rPr>
              <a:t>&lt;-a, -i, -a&gt; </a:t>
            </a:r>
            <a:r>
              <a:rPr b="0" i="1" lang="sl-SI" sz="2200" spc="-1" strike="noStrike">
                <a:solidFill>
                  <a:srgbClr val="777c84"/>
                </a:solidFill>
                <a:latin typeface="Calibri"/>
              </a:rPr>
              <a:t>SAMOST</a:t>
            </a:r>
            <a:r>
              <a:rPr b="0" i="1" lang="sl-SI" sz="2400" spc="-1" strike="noStrike">
                <a:solidFill>
                  <a:srgbClr val="777c84"/>
                </a:solidFill>
                <a:latin typeface="Calibri"/>
              </a:rPr>
              <a:t> </a:t>
            </a:r>
            <a:r>
              <a:rPr b="0" i="1" lang="sl-SI" sz="2400" spc="-1" strike="noStrike">
                <a:solidFill>
                  <a:srgbClr val="c00000"/>
                </a:solidFill>
                <a:latin typeface="Calibri"/>
              </a:rPr>
              <a:t>n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323640" y="2925000"/>
            <a:ext cx="2520000" cy="1367640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SSKJ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777c84"/>
                </a:solidFill>
                <a:latin typeface="Calibri"/>
              </a:rPr>
              <a:t>ávto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  -a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m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 (ȃ)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777c84"/>
                </a:solidFill>
                <a:latin typeface="Calibri"/>
              </a:rPr>
              <a:t>ôče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 -éta 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m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777c84"/>
                </a:solidFill>
                <a:latin typeface="Calibri"/>
              </a:rPr>
              <a:t>lúč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  -i in -í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ž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 (ú; ū) 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179640" y="4509000"/>
            <a:ext cx="8712720" cy="20880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Vidimo, da sta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avto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in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oče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moškega spola,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luč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pa ženskega spola.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20"/>
              </a:spcBef>
            </a:pP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می بینیم که دو واژه 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avto, oče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 جنس مذکرهستند و واژه 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luč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 جنس مونث می باشد.</a:t>
            </a:r>
            <a:endParaRPr b="0" lang="sl-SI" sz="1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Zaključimo lahko, da spol samostalnika </a:t>
            </a:r>
            <a:r>
              <a:rPr b="0" lang="sl-SI" sz="1200" spc="-1" strike="noStrike" u="sng">
                <a:solidFill>
                  <a:srgbClr val="000000"/>
                </a:solidFill>
                <a:uFillTx/>
                <a:latin typeface="Calibri"/>
              </a:rPr>
              <a:t>ni predvidljiv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, kar pomeni, da </a:t>
            </a:r>
            <a:r>
              <a:rPr b="0" lang="sl-SI" sz="1200" spc="-1" strike="noStrike" u="sng">
                <a:solidFill>
                  <a:srgbClr val="000000"/>
                </a:solidFill>
                <a:uFillTx/>
                <a:latin typeface="Calibri"/>
              </a:rPr>
              <a:t>se ga moramo naučiti skupaj z besedo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20"/>
              </a:spcBef>
            </a:pP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می توانیم نتیجه گیری کنیم که , جنسیت اسم قابل پیش بینی نیست ,یعنی اینکه ما باید آن را همراه با واژه یاد بگیریم. </a:t>
            </a:r>
            <a:endParaRPr b="0" lang="sl-SI" sz="1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181"/>
              </a:spcBef>
            </a:pPr>
            <a:endParaRPr b="0" lang="sl-SI" sz="1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Tako kot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avto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so moškega spola tudi: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radio, kino, evro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20"/>
              </a:spcBef>
            </a:pP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پس همانند 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avto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 که جنس مذکر است همچنین :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radio,kino,evro</a:t>
            </a:r>
            <a:endParaRPr b="0" lang="sl-SI" sz="1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CustomShape 3"/>
          <p:cNvSpPr/>
          <p:nvPr/>
        </p:nvSpPr>
        <p:spPr>
          <a:xfrm>
            <a:off x="3780000" y="2925000"/>
            <a:ext cx="4176000" cy="143964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PONS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777c84"/>
                </a:solidFill>
                <a:latin typeface="Calibri"/>
              </a:rPr>
              <a:t>ávt|o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 &lt;-a, -a, -i&gt; SAMOST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m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lang="sl-SI" sz="2000" spc="-1" strike="noStrike">
                <a:solidFill>
                  <a:srgbClr val="777c84"/>
                </a:solidFill>
                <a:latin typeface="Calibri"/>
              </a:rPr>
              <a:t>ôče</a:t>
            </a:r>
            <a:r>
              <a:rPr b="0" lang="sl-SI" sz="2000" spc="-1" strike="noStrike">
                <a:solidFill>
                  <a:srgbClr val="777c84"/>
                </a:solidFill>
                <a:latin typeface="Calibri"/>
              </a:rPr>
              <a:t> 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&lt;očéta, očéta, očétje&gt;</a:t>
            </a:r>
            <a:r>
              <a:rPr b="0" lang="sl-SI" sz="2000" spc="-1" strike="noStrike">
                <a:solidFill>
                  <a:srgbClr val="777c84"/>
                </a:solidFill>
                <a:latin typeface="Calibri"/>
              </a:rPr>
              <a:t> SAMOST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m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777c84"/>
                </a:solidFill>
                <a:latin typeface="Calibri"/>
              </a:rPr>
              <a:t>lúč 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&lt;lúči, lučí, lučí&gt; SAMOST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ž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000" spc="-1" strike="noStrike">
              <a:latin typeface="Arial"/>
            </a:endParaRPr>
          </a:p>
        </p:txBody>
      </p:sp>
      <p:sp>
        <p:nvSpPr>
          <p:cNvPr id="129" name="CustomShape 4"/>
          <p:cNvSpPr/>
          <p:nvPr/>
        </p:nvSpPr>
        <p:spPr>
          <a:xfrm>
            <a:off x="179640" y="260640"/>
            <a:ext cx="8568720" cy="244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 fontScale="22000"/>
          </a:bodyPr>
          <a:p>
            <a:pPr marL="343080" indent="-342720">
              <a:lnSpc>
                <a:spcPct val="100000"/>
              </a:lnSpc>
              <a:spcBef>
                <a:spcPts val="439"/>
              </a:spcBef>
            </a:pP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Večini samostalnikov lahko pravilno določimo spol, če sledimo prej omenjenemu pravilu (samostalniki s končnico -a so ženskega spola, samostalniki s končnico -o ali -e so srednjega spola, drugi samostalniki so moškega spola).</a:t>
            </a:r>
            <a:endParaRPr b="0" lang="sl-SI" sz="22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اگر از قوانین پیروی کنیم جنسیت بیشتر اسم ها را می توانیم به درستی تشخیص دهیم.(اسم هایی که با پسوند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در آخر واژه می آیند را جنس مونث , اسم ها یی را که با پسوند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 یا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در آخر واژه می آیند را جنس خنثی,بقیه اسم ها جنس مذکر هستند.</a:t>
            </a:r>
            <a:endParaRPr b="0" lang="sl-SI" sz="2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</a:pPr>
            <a:endParaRPr b="0" lang="sl-SI" sz="2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</a:pP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Zdaj pa poglejmo besede 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avto, oče 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luč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. Iz pravila, ki ga poznamo, lahko sklepamo, da sta 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avto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 in 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oče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 srednjega spola, 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luč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 pa moškega spola. Preverimo v slovarju. </a:t>
            </a:r>
            <a:endParaRPr b="0" lang="sl-SI" sz="22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720"/>
              </a:spcBef>
            </a:pP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الان به واژه های 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avto, oče,luč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 نگاه می کنیم.طبق قانون که ما می شناسیم می توانیم بگوییم که واژه 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avto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و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oce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جنس خنثی و 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luč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 جنس مذکر می با شند.در واژه نامه چک می کنیم.</a:t>
            </a:r>
            <a:endParaRPr b="0" lang="sl-SI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457200" y="274680"/>
            <a:ext cx="8229240" cy="777600"/>
          </a:xfrm>
          <a:prstGeom prst="rect">
            <a:avLst/>
          </a:prstGeom>
          <a:solidFill>
            <a:srgbClr val="e3eaf7"/>
          </a:solidFill>
          <a:ln w="25560">
            <a:solidFill>
              <a:srgbClr val="7598d9"/>
            </a:solidFill>
            <a:round/>
          </a:ln>
        </p:spPr>
        <p:txBody>
          <a:bodyPr anchor="ctr">
            <a:normAutofit fontScale="97000"/>
          </a:bodyPr>
          <a:p>
            <a:pPr algn="ctr" rtl="1">
              <a:lnSpc>
                <a:spcPct val="100000"/>
              </a:lnSpc>
            </a:pPr>
            <a:r>
              <a:rPr b="1" lang="sl-SI" sz="2000" spc="-1" strike="noStrike">
                <a:solidFill>
                  <a:srgbClr val="0070c0"/>
                </a:solidFill>
                <a:latin typeface="Calibri"/>
              </a:rPr>
              <a:t>KDO, KAJ</a:t>
            </a:r>
            <a:br/>
            <a:r>
              <a:rPr b="1" lang="sl-SI" sz="3100" spc="-1" strike="noStrike">
                <a:solidFill>
                  <a:srgbClr val="0070c0"/>
                </a:solidFill>
                <a:latin typeface="Calibri"/>
              </a:rPr>
              <a:t>چه کسی ,  چی  </a:t>
            </a:r>
            <a:endParaRPr b="0" lang="sl-SI" sz="3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323640" y="1268640"/>
            <a:ext cx="836280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Primerjajmo besedi: </a:t>
            </a:r>
            <a:r>
              <a:rPr b="1" i="1" lang="sl-SI" sz="1200" spc="-1" strike="noStrike">
                <a:solidFill>
                  <a:srgbClr val="000000"/>
                </a:solidFill>
                <a:latin typeface="Calibri"/>
              </a:rPr>
              <a:t>mama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in </a:t>
            </a:r>
            <a:r>
              <a:rPr b="1" i="1" lang="sl-SI" sz="1200" spc="-1" strike="noStrike">
                <a:solidFill>
                  <a:srgbClr val="000000"/>
                </a:solidFill>
                <a:latin typeface="Calibri"/>
              </a:rPr>
              <a:t>hiša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واژه ها را مقایسه کنید: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mama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و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hisa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Obe besedi sta ženskega spola. Razlika je, da je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mama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človek,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hiša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pa stvar/predmet.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هر دو واژه جنس مونث هستند.تفاوت در این است که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mama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انسان ,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hiša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اشیاء می باشد.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CustomShape 3"/>
          <p:cNvSpPr/>
          <p:nvPr/>
        </p:nvSpPr>
        <p:spPr>
          <a:xfrm>
            <a:off x="467640" y="2997000"/>
            <a:ext cx="3024000" cy="107964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مادر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mama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Wingdings"/>
              </a:rPr>
              <a:t></a:t>
            </a:r>
            <a:endParaRPr b="0" lang="sl-SI" sz="2400" spc="-1" strike="noStrike">
              <a:latin typeface="Arial"/>
            </a:endParaRPr>
          </a:p>
          <a:p>
            <a:pPr algn="ctr" rtl="1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ČLOVEK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انسان 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133" name="CustomShape 4"/>
          <p:cNvSpPr/>
          <p:nvPr/>
        </p:nvSpPr>
        <p:spPr>
          <a:xfrm>
            <a:off x="4644000" y="2925000"/>
            <a:ext cx="3528000" cy="107964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خانه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hiša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Wingdings"/>
              </a:rPr>
              <a:t>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اشیاء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PREDMET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134" name="CustomShape 5"/>
          <p:cNvSpPr/>
          <p:nvPr/>
        </p:nvSpPr>
        <p:spPr>
          <a:xfrm>
            <a:off x="467640" y="4293000"/>
            <a:ext cx="3024000" cy="10796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Po osebi se vprašamo:</a:t>
            </a:r>
            <a:endParaRPr b="0" lang="sl-SI" sz="1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برای شخص می پرسیم:</a:t>
            </a:r>
            <a:endParaRPr b="0" lang="sl-SI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چه کسی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KDO.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135" name="CustomShape 6"/>
          <p:cNvSpPr/>
          <p:nvPr/>
        </p:nvSpPr>
        <p:spPr>
          <a:xfrm>
            <a:off x="4644000" y="4077000"/>
            <a:ext cx="3528000" cy="15116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Po predmetu, živali, rastlini, kraju in pojmu se vprašamo:</a:t>
            </a:r>
            <a:endParaRPr b="0" lang="sl-SI" sz="1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برای اشیاء , حیوانات , گیاهان , محل ومفهوم می پرسیم:</a:t>
            </a:r>
            <a:endParaRPr b="0" lang="sl-SI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چی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KAJ.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136" name="CustomShape 7"/>
          <p:cNvSpPr/>
          <p:nvPr/>
        </p:nvSpPr>
        <p:spPr>
          <a:xfrm>
            <a:off x="179640" y="5517360"/>
            <a:ext cx="8352720" cy="1223640"/>
          </a:xfrm>
          <a:prstGeom prst="roundRect">
            <a:avLst>
              <a:gd name="adj" fmla="val 16667"/>
            </a:avLst>
          </a:prstGeom>
          <a:solidFill>
            <a:srgbClr val="fafec6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Oseba je lahko izražena s samostalnikom 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ženska, zdravnik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 ali z zaimkom 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jaz, ti, on, ona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). Glej str. 20.</a:t>
            </a:r>
            <a:endParaRPr b="0" lang="sl-SI" sz="1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شخص می تواند با اسم بیان شود (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ženska, zdravnik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) یا با ضمایر فاعلی ( 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jaz , ti , on , ona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 ). به صفحه شماره 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20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 نگاه کنید.</a:t>
            </a:r>
            <a:endParaRPr b="0" lang="sl-SI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l-SI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395640" y="188640"/>
            <a:ext cx="8229240" cy="863640"/>
          </a:xfrm>
          <a:prstGeom prst="rect">
            <a:avLst/>
          </a:prstGeom>
          <a:solidFill>
            <a:srgbClr val="e3eaf7"/>
          </a:solidFill>
          <a:ln w="25560">
            <a:solidFill>
              <a:srgbClr val="7598d9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0070c0"/>
                </a:solidFill>
                <a:latin typeface="Calibri"/>
              </a:rPr>
              <a:t>ŠTEVILO SAMOSTALNIKA</a:t>
            </a:r>
            <a:br/>
            <a:r>
              <a:rPr b="1" lang="sl-SI" sz="3100" spc="-1" strike="noStrike">
                <a:solidFill>
                  <a:srgbClr val="0070c0"/>
                </a:solidFill>
                <a:latin typeface="Calibri"/>
              </a:rPr>
              <a:t>انواع اسم</a:t>
            </a:r>
            <a:endParaRPr b="0" lang="sl-SI" sz="3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8" name="TextShape 2"/>
          <p:cNvSpPr txBox="1"/>
          <p:nvPr/>
        </p:nvSpPr>
        <p:spPr>
          <a:xfrm>
            <a:off x="395640" y="980640"/>
            <a:ext cx="8362800" cy="54723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Slovenščina pozna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tri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števila.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زبان اسلوونییایی سه اسم می شناسد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Ednina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(E, ED.)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zaznamuje eno osebo/stvar.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مفرد (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E , ED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): که یک شخص / یک چیز را نشان می دهد.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Dvojina (D, DV.)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zaznamuje dve osebi/stvari.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دو گانه(دو نفر)(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D, DV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): که دو شخص/ دو چیز را نشان می دهد.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Množina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(M, MN.)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zaznamuje tri ali več oseb/stvari.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جمع (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M, MN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): که سه شخص یا اشخاص / چیزها را نشان می دهد.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Če spreminjamo število, se spreminja končnica.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اگر تعداد را تغییر دهیم , پسوند و آخر واژه هم تغییر می کند.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39" name="Table 3"/>
          <p:cNvGraphicFramePr/>
          <p:nvPr/>
        </p:nvGraphicFramePr>
        <p:xfrm>
          <a:off x="611640" y="3717000"/>
          <a:ext cx="7920360" cy="1090440"/>
        </p:xfrm>
        <a:graphic>
          <a:graphicData uri="http://schemas.openxmlformats.org/drawingml/2006/table">
            <a:tbl>
              <a:tblPr/>
              <a:tblGrid>
                <a:gridCol w="592200"/>
                <a:gridCol w="2054160"/>
                <a:gridCol w="2091240"/>
                <a:gridCol w="3183120"/>
              </a:tblGrid>
              <a:tr h="7200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مذکر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مونث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خنثی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blok</a:t>
                      </a:r>
                      <a:endParaRPr b="0" lang="sl-SI" sz="2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2 blok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3 blok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hiš</a:t>
                      </a:r>
                      <a:r>
                        <a:rPr b="1" lang="sl-SI" sz="2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2 hiš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3 hiš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mest</a:t>
                      </a:r>
                      <a:r>
                        <a:rPr b="1" lang="sl-SI" sz="2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/1 stanovanj</a:t>
                      </a:r>
                      <a:r>
                        <a:rPr b="1" lang="sl-SI" sz="2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2 mest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/2 stanovanj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3 mest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/3 stanovanj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395640" y="260640"/>
            <a:ext cx="8229240" cy="4968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Nekateri samostalniki imajo: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01"/>
              </a:spcBef>
            </a:pP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برخی اسم ها دارند:</a:t>
            </a:r>
            <a:endParaRPr b="0" lang="sl-SI" sz="3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samo ednino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sadje, čas, vreme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 ali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فقط اسم مفرد(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sadje, čas, vreme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)یا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samo množino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hlače, očala, možgani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فقط اسم جمع (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hlače, očala, možgani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Tisti samostalniki, ki imajo samo množinsko obliko, imajo v slovarju to zapisano z </a:t>
            </a:r>
            <a:r>
              <a:rPr b="0" lang="sl-SI" sz="1200" spc="-1" strike="noStrike">
                <a:solidFill>
                  <a:srgbClr val="c00000"/>
                </a:solidFill>
                <a:latin typeface="Calibri"/>
              </a:rPr>
              <a:t>mn.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ali </a:t>
            </a:r>
            <a:r>
              <a:rPr b="0" lang="sl-SI" sz="1200" spc="-1" strike="noStrike">
                <a:solidFill>
                  <a:srgbClr val="c00000"/>
                </a:solidFill>
                <a:latin typeface="Calibri"/>
              </a:rPr>
              <a:t>pl.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c00000"/>
                </a:solidFill>
                <a:latin typeface="Calibri"/>
              </a:rPr>
              <a:t>اسم هایی  که حالت جمع دارند, در واژه نامه آن ها را با </a:t>
            </a:r>
            <a:r>
              <a:rPr b="0" lang="sl-SI" sz="2000" spc="-1" strike="noStrike">
                <a:solidFill>
                  <a:srgbClr val="c00000"/>
                </a:solidFill>
                <a:latin typeface="Calibri"/>
              </a:rPr>
              <a:t>mn</a:t>
            </a:r>
            <a:r>
              <a:rPr b="0" lang="sl-SI" sz="2000" spc="-1" strike="noStrike">
                <a:solidFill>
                  <a:srgbClr val="c00000"/>
                </a:solidFill>
                <a:latin typeface="Calibri"/>
              </a:rPr>
              <a:t> یا </a:t>
            </a:r>
            <a:r>
              <a:rPr b="0" lang="sl-SI" sz="2000" spc="-1" strike="noStrike">
                <a:solidFill>
                  <a:srgbClr val="c00000"/>
                </a:solidFill>
                <a:latin typeface="Calibri"/>
              </a:rPr>
              <a:t>pl</a:t>
            </a:r>
            <a:r>
              <a:rPr b="0" lang="sl-SI" sz="2000" spc="-1" strike="noStrike">
                <a:solidFill>
                  <a:srgbClr val="c00000"/>
                </a:solidFill>
                <a:latin typeface="Calibri"/>
              </a:rPr>
              <a:t> می نویسند.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CustomShape 2"/>
          <p:cNvSpPr/>
          <p:nvPr/>
        </p:nvSpPr>
        <p:spPr>
          <a:xfrm>
            <a:off x="467640" y="3861000"/>
            <a:ext cx="5171760" cy="1065240"/>
          </a:xfrm>
          <a:prstGeom prst="rect">
            <a:avLst/>
          </a:prstGeom>
          <a:ln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777c84"/>
                </a:solidFill>
                <a:latin typeface="Calibri"/>
              </a:rPr>
              <a:t>PONS:  </a:t>
            </a:r>
            <a:r>
              <a:rPr b="1" lang="sl-SI" sz="3200" spc="-1" strike="noStrike">
                <a:solidFill>
                  <a:srgbClr val="777c84"/>
                </a:solidFill>
                <a:latin typeface="Calibri"/>
              </a:rPr>
              <a:t>očál|a </a:t>
            </a:r>
            <a:r>
              <a:rPr b="0" lang="sl-SI" sz="3200" spc="-1" strike="noStrike">
                <a:solidFill>
                  <a:srgbClr val="777c84"/>
                </a:solidFill>
                <a:latin typeface="Calibri"/>
              </a:rPr>
              <a:t>SAMOST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 </a:t>
            </a:r>
            <a:r>
              <a:rPr b="0" i="1" lang="sl-SI" sz="3200" spc="-1" strike="noStrike">
                <a:solidFill>
                  <a:srgbClr val="00b050"/>
                </a:solidFill>
                <a:latin typeface="Calibri"/>
              </a:rPr>
              <a:t>n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 </a:t>
            </a:r>
            <a:r>
              <a:rPr b="0" i="1" lang="sl-SI" sz="3200" spc="-1" strike="noStrike">
                <a:solidFill>
                  <a:srgbClr val="c00000"/>
                </a:solidFill>
                <a:latin typeface="Calibri"/>
              </a:rPr>
              <a:t>pl</a:t>
            </a:r>
            <a:endParaRPr b="0" lang="sl-SI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777c84"/>
                </a:solidFill>
                <a:latin typeface="Calibri"/>
              </a:rPr>
              <a:t>SSKJ:  </a:t>
            </a:r>
            <a:r>
              <a:rPr b="1" lang="sl-SI" sz="3200" spc="-1" strike="noStrike">
                <a:solidFill>
                  <a:srgbClr val="777c84"/>
                </a:solidFill>
                <a:latin typeface="Calibri"/>
              </a:rPr>
              <a:t>očála</a:t>
            </a:r>
            <a:r>
              <a:rPr b="0" lang="sl-SI" sz="3200" spc="-1" strike="noStrike">
                <a:solidFill>
                  <a:srgbClr val="777c84"/>
                </a:solidFill>
                <a:latin typeface="Calibri"/>
              </a:rPr>
              <a:t>  očál </a:t>
            </a:r>
            <a:r>
              <a:rPr b="0" lang="sl-SI" sz="3200" spc="-1" strike="noStrike">
                <a:solidFill>
                  <a:srgbClr val="00b050"/>
                </a:solidFill>
                <a:latin typeface="Calibri"/>
              </a:rPr>
              <a:t>s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3200" spc="-1" strike="noStrike">
                <a:solidFill>
                  <a:srgbClr val="c00000"/>
                </a:solidFill>
                <a:latin typeface="Calibri"/>
              </a:rPr>
              <a:t>mn.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sl-SI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3443</TotalTime>
  <Application>LibreOffice/6.2.2.2$Windows_X86_64 LibreOffice_project/2b840030fec2aae0fd2658d8d4f9548af4e3518d</Application>
  <Words>5014</Words>
  <Paragraphs>785</Paragraphs>
  <Company>HP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2017-09-19T07:16:43Z</dcterms:created>
  <dc:creator>Janja Ban</dc:creator>
  <dc:description/>
  <dc:language>sl-SI</dc:language>
  <cp:lastModifiedBy>PIRaya</cp:lastModifiedBy>
  <dcterms:modified xsi:type="dcterms:W3CDTF">2017-11-13T20:43:46Z</dcterms:modified>
  <cp:revision>682</cp:revision>
  <dc:subject/>
  <dc:title>POZDRAVI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HP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Diaprojekcija na zaslonu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34</vt:i4>
  </property>
</Properties>
</file>