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Slides/notesSlide7.xml" ContentType="application/vnd.openxmlformats-officedocument.presentationml.notesSlide+xml"/>
  <Override PartName="/ppt/notesSlides/_rels/notesSlide7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26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23.xml" ContentType="application/vnd.openxmlformats-officedocument.presentationml.slide+xml"/>
  <Override PartName="/ppt/slides/slide6.xml" ContentType="application/vnd.openxmlformats-officedocument.presentationml.slide+xml"/>
  <Override PartName="/ppt/slides/slide24.xml" ContentType="application/vnd.openxmlformats-officedocument.presentationml.slide+xml"/>
  <Override PartName="/ppt/slides/slide7.xml" ContentType="application/vnd.openxmlformats-officedocument.presentationml.slide+xml"/>
  <Override PartName="/ppt/slides/slide2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24.xml.rels" ContentType="application/vnd.openxmlformats-package.relationships+xml"/>
  <Override PartName="/ppt/slides/_rels/slide25.xml.rels" ContentType="application/vnd.openxmlformats-package.relationships+xml"/>
  <Override PartName="/ppt/slides/_rels/slide26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  <Override PartName="/ppt/media/image1.png" ContentType="image/png"/>
  <Override PartName="/ppt/media/image2.png" ContentType="image/png"/>
  <Override PartName="/ppt/media/image9.jpeg" ContentType="image/jpe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Click to move the slide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sl-SI" sz="2000" spc="-1" strike="noStrike">
                <a:latin typeface="Arial"/>
              </a:rPr>
              <a:t>Click to edit the notes' format</a:t>
            </a:r>
            <a:endParaRPr b="0" lang="sl-SI" sz="20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sl-SI" sz="1400" spc="-1" strike="noStrike">
                <a:latin typeface="Times New Roman"/>
              </a:rPr>
              <a:t>&lt;header&gt;</a:t>
            </a:r>
            <a:endParaRPr b="0" lang="sl-SI" sz="1400" spc="-1" strike="noStrike">
              <a:latin typeface="Times New Roman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sl-SI" sz="1400" spc="-1" strike="noStrike">
                <a:latin typeface="Times New Roman"/>
              </a:rPr>
              <a:t>&lt;date/time&gt;</a:t>
            </a:r>
            <a:endParaRPr b="0" lang="sl-SI" sz="1400" spc="-1" strike="noStrike">
              <a:latin typeface="Times New Roman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sl-SI" sz="1400" spc="-1" strike="noStrike">
                <a:latin typeface="Times New Roman"/>
              </a:rPr>
              <a:t>&lt;footer&gt;</a:t>
            </a:r>
            <a:endParaRPr b="0" lang="sl-SI" sz="1400" spc="-1" strike="noStrike">
              <a:latin typeface="Times New Roman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3FF75DA2-D16B-41C8-8505-B6B47947C1F7}" type="slidenum">
              <a:rPr b="0" lang="sl-SI" sz="1400" spc="-1" strike="noStrike">
                <a:latin typeface="Times New Roman"/>
              </a:rPr>
              <a:t>&lt;number&gt;</a:t>
            </a:fld>
            <a:endParaRPr b="0" lang="sl-SI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23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p>
            <a:endParaRPr b="0" lang="sl-SI" sz="2000" spc="-1" strike="noStrike">
              <a:latin typeface="Arial"/>
            </a:endParaRPr>
          </a:p>
        </p:txBody>
      </p:sp>
      <p:sp>
        <p:nvSpPr>
          <p:cNvPr id="232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7552CE8D-3BCA-4413-B73C-AC992DA1DD1B}" type="slidenum">
              <a:rPr b="0" lang="sl-SI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sl-SI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l-SI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l-SI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l-SI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l-SI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afec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4400" spc="-1" strike="noStrike">
                <a:solidFill>
                  <a:srgbClr val="000000"/>
                </a:solidFill>
                <a:latin typeface="Calibri"/>
              </a:rPr>
              <a:t>Kliknite, če želite urediti slog naslova matrice</a:t>
            </a:r>
            <a:endParaRPr b="0" lang="sl-SI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Kliknite, če želite urediti sloge besedila matrice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Druga raven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Tretja raven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Četrta raven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Peta raven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03812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Kliknite, če želite urediti sloge besedila matrice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Druga raven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Tretja raven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Četrta raven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Peta raven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424DF569-533D-45A0-9956-0F5B979ACEE6}" type="datetime">
              <a:rPr b="0" lang="sl-SI" sz="1200" spc="-1" strike="noStrike">
                <a:solidFill>
                  <a:srgbClr val="8b8b8b"/>
                </a:solidFill>
                <a:latin typeface="Calibri"/>
              </a:rPr>
              <a:t>19.11.19</a:t>
            </a:fld>
            <a:endParaRPr b="0" lang="sl-SI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sl-SI" sz="2400" spc="-1" strike="noStrike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7F3D5FC-922F-42AE-B3A6-7839E5A666D1}" type="slidenum">
              <a:rPr b="0" lang="sl-SI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sl-SI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afec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4400" spc="-1" strike="noStrike">
                <a:solidFill>
                  <a:srgbClr val="000000"/>
                </a:solidFill>
                <a:latin typeface="Calibri"/>
              </a:rPr>
              <a:t>Kliknite, če želite urediti slog naslova matrice</a:t>
            </a:r>
            <a:endParaRPr b="0" lang="sl-SI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Kliknite, če želite urediti sloge besedila matrice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Druga raven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Tretja raven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Četrta raven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Peta raven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873E1CD6-7C87-4444-9D2F-3B2CEE9921FF}" type="datetime">
              <a:rPr b="0" lang="sl-SI" sz="1200" spc="-1" strike="noStrike">
                <a:solidFill>
                  <a:srgbClr val="8b8b8b"/>
                </a:solidFill>
                <a:latin typeface="Calibri"/>
              </a:rPr>
              <a:t>19.11.19</a:t>
            </a:fld>
            <a:endParaRPr b="0" lang="sl-SI" sz="1200" spc="-1" strike="noStrike"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sl-SI" sz="2400" spc="-1" strike="noStrike"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60C2CBEF-A756-46C2-ABE4-7C32746B97E8}" type="slidenum">
              <a:rPr b="0" lang="sl-SI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sl-SI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slideLayout" Target="../slideLayouts/slideLayout4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jpeg"/><Relationship Id="rId3" Type="http://schemas.openxmlformats.org/officeDocument/2006/relationships/image" Target="../media/image11.jpeg"/><Relationship Id="rId4" Type="http://schemas.openxmlformats.org/officeDocument/2006/relationships/image" Target="../media/image12.jpeg"/><Relationship Id="rId5" Type="http://schemas.openxmlformats.org/officeDocument/2006/relationships/image" Target="../media/image13.jpeg"/><Relationship Id="rId6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image" Target="../media/image15.jpeg"/><Relationship Id="rId3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457200" y="116640"/>
            <a:ext cx="8229240" cy="1079640"/>
          </a:xfrm>
          <a:prstGeom prst="rect">
            <a:avLst/>
          </a:prstGeom>
          <a:solidFill>
            <a:srgbClr val="7598d9"/>
          </a:solidFill>
          <a:ln w="38160">
            <a:solidFill>
              <a:srgbClr val="ffffff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sl-SI" sz="1300" spc="-1" strike="noStrike">
                <a:solidFill>
                  <a:srgbClr val="ffffff"/>
                </a:solidFill>
                <a:latin typeface="Calibri"/>
              </a:rPr>
              <a:t>SAMOSTALNIK</a:t>
            </a:r>
            <a:br/>
            <a:r>
              <a:rPr b="1" lang="sl-SI" sz="3600" spc="-1" strike="noStrike">
                <a:solidFill>
                  <a:srgbClr val="ffffff"/>
                </a:solidFill>
                <a:latin typeface="Calibri"/>
              </a:rPr>
              <a:t>اسم</a:t>
            </a:r>
            <a:endParaRPr b="0" lang="sl-SI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457200" y="1600200"/>
            <a:ext cx="28904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340"/>
              </a:spcBef>
            </a:pPr>
            <a:r>
              <a:rPr b="0" lang="sl-SI" sz="1700" spc="-1" strike="noStrike">
                <a:solidFill>
                  <a:srgbClr val="000000"/>
                </a:solidFill>
                <a:latin typeface="Calibri"/>
              </a:rPr>
              <a:t>Poimenujmo slike.</a:t>
            </a:r>
            <a:endParaRPr b="0" lang="sl-SI" sz="17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>
              <a:lnSpc>
                <a:spcPct val="100000"/>
              </a:lnSpc>
              <a:spcBef>
                <a:spcPts val="561"/>
              </a:spcBef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نام گذاری تصاویر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TextShape 3"/>
          <p:cNvSpPr txBox="1"/>
          <p:nvPr/>
        </p:nvSpPr>
        <p:spPr>
          <a:xfrm>
            <a:off x="4428000" y="1268640"/>
            <a:ext cx="4464000" cy="54003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0000"/>
          </a:bodyPr>
          <a:p>
            <a:pPr marL="343080" indent="-342720">
              <a:lnSpc>
                <a:spcPct val="100000"/>
              </a:lnSpc>
              <a:spcBef>
                <a:spcPts val="340"/>
              </a:spcBef>
            </a:pPr>
            <a:r>
              <a:rPr b="0" lang="sl-SI" sz="1700" spc="-1" strike="noStrike">
                <a:solidFill>
                  <a:srgbClr val="000000"/>
                </a:solidFill>
                <a:latin typeface="Calibri"/>
              </a:rPr>
              <a:t>Slike prikazujejo:</a:t>
            </a:r>
            <a:endParaRPr b="0" lang="sl-SI" sz="17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تصاویر نشان می دهند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: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1" lang="sl-SI" sz="1700" spc="-1" strike="noStrike">
                <a:solidFill>
                  <a:srgbClr val="000000"/>
                </a:solidFill>
                <a:latin typeface="Calibri"/>
              </a:rPr>
              <a:t>OSEBE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 (ženska, zdravnik),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افراد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1" lang="sl-SI" sz="1700" spc="-1" strike="noStrike">
                <a:solidFill>
                  <a:srgbClr val="000000"/>
                </a:solidFill>
                <a:latin typeface="Calibri"/>
              </a:rPr>
              <a:t>ŽIVALI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 (pes),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حیوانات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1" lang="sl-SI" sz="1700" spc="-1" strike="noStrike">
                <a:solidFill>
                  <a:srgbClr val="000000"/>
                </a:solidFill>
                <a:latin typeface="Calibri"/>
              </a:rPr>
              <a:t>RASTLINE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 (roža)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گیاهان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1" lang="sl-SI" sz="1700" spc="-1" strike="noStrike">
                <a:solidFill>
                  <a:srgbClr val="000000"/>
                </a:solidFill>
                <a:latin typeface="Calibri"/>
              </a:rPr>
              <a:t>PREDMETE/STVARI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 (dežnik, okno, sadje).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اشیاء/چیزها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00"/>
              </a:spcBef>
            </a:pPr>
            <a:r>
              <a:rPr b="0" lang="sl-SI" sz="1500" spc="-1" strike="noStrike">
                <a:solidFill>
                  <a:srgbClr val="000000"/>
                </a:solidFill>
                <a:latin typeface="Calibri"/>
              </a:rPr>
              <a:t>Besede, ki poimenujejo osebe, živali, rastline, predmete/stvari in pojme, so </a:t>
            </a:r>
            <a:r>
              <a:rPr b="1" lang="sl-SI" sz="1500" spc="-1" strike="noStrike">
                <a:solidFill>
                  <a:srgbClr val="000000"/>
                </a:solidFill>
                <a:latin typeface="Calibri"/>
              </a:rPr>
              <a:t>samostalniki</a:t>
            </a:r>
            <a:r>
              <a:rPr b="0" lang="sl-SI" sz="15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1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>
              <a:lnSpc>
                <a:spcPct val="100000"/>
              </a:lnSpc>
              <a:spcBef>
                <a:spcPts val="519"/>
              </a:spcBef>
            </a:pPr>
            <a:r>
              <a:rPr b="0" lang="sl-SI" sz="2600" spc="-1" strike="noStrike">
                <a:solidFill>
                  <a:srgbClr val="000000"/>
                </a:solidFill>
                <a:latin typeface="Calibri"/>
              </a:rPr>
              <a:t>کلماتی که برای افراد حیوانات گیاهان اشیاء / چیزهاو مفاهیم نام گذاری می شوند را اسم گویند</a:t>
            </a:r>
            <a:r>
              <a:rPr b="0" lang="sl-SI" sz="26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endParaRPr b="0" lang="sl-SI" sz="26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2" name="Slika 5" descr=""/>
          <p:cNvPicPr/>
          <p:nvPr/>
        </p:nvPicPr>
        <p:blipFill>
          <a:blip r:embed="rId1"/>
          <a:stretch/>
        </p:blipFill>
        <p:spPr>
          <a:xfrm>
            <a:off x="0" y="3213000"/>
            <a:ext cx="846000" cy="774000"/>
          </a:xfrm>
          <a:prstGeom prst="rect">
            <a:avLst/>
          </a:prstGeom>
          <a:ln w="9360">
            <a:noFill/>
          </a:ln>
        </p:spPr>
      </p:pic>
      <p:pic>
        <p:nvPicPr>
          <p:cNvPr id="93" name="Slika 6" descr=""/>
          <p:cNvPicPr/>
          <p:nvPr/>
        </p:nvPicPr>
        <p:blipFill>
          <a:blip r:embed="rId2"/>
          <a:stretch/>
        </p:blipFill>
        <p:spPr>
          <a:xfrm>
            <a:off x="539640" y="2133000"/>
            <a:ext cx="721440" cy="641160"/>
          </a:xfrm>
          <a:prstGeom prst="rect">
            <a:avLst/>
          </a:prstGeom>
          <a:ln w="9360">
            <a:noFill/>
          </a:ln>
        </p:spPr>
      </p:pic>
      <p:pic>
        <p:nvPicPr>
          <p:cNvPr id="94" name="Slika 7" descr=""/>
          <p:cNvPicPr/>
          <p:nvPr/>
        </p:nvPicPr>
        <p:blipFill>
          <a:blip r:embed="rId3">
            <a:lum bright="34000"/>
          </a:blip>
          <a:stretch/>
        </p:blipFill>
        <p:spPr>
          <a:xfrm>
            <a:off x="2483640" y="2493000"/>
            <a:ext cx="1026360" cy="679680"/>
          </a:xfrm>
          <a:prstGeom prst="rect">
            <a:avLst/>
          </a:prstGeom>
          <a:ln w="9360">
            <a:noFill/>
          </a:ln>
        </p:spPr>
      </p:pic>
      <p:pic>
        <p:nvPicPr>
          <p:cNvPr id="95" name="Slika 8" descr=""/>
          <p:cNvPicPr/>
          <p:nvPr/>
        </p:nvPicPr>
        <p:blipFill>
          <a:blip r:embed="rId4">
            <a:lum contrast="42000"/>
          </a:blip>
          <a:stretch/>
        </p:blipFill>
        <p:spPr>
          <a:xfrm>
            <a:off x="1907640" y="4149000"/>
            <a:ext cx="937440" cy="810000"/>
          </a:xfrm>
          <a:prstGeom prst="rect">
            <a:avLst/>
          </a:prstGeom>
          <a:ln>
            <a:noFill/>
          </a:ln>
        </p:spPr>
      </p:pic>
      <p:pic>
        <p:nvPicPr>
          <p:cNvPr id="96" name="Slika 9" descr=""/>
          <p:cNvPicPr/>
          <p:nvPr/>
        </p:nvPicPr>
        <p:blipFill>
          <a:blip r:embed="rId5"/>
          <a:stretch/>
        </p:blipFill>
        <p:spPr>
          <a:xfrm>
            <a:off x="1907640" y="3285000"/>
            <a:ext cx="719640" cy="791640"/>
          </a:xfrm>
          <a:prstGeom prst="rect">
            <a:avLst/>
          </a:prstGeom>
          <a:ln w="9360">
            <a:noFill/>
          </a:ln>
        </p:spPr>
      </p:pic>
      <p:pic>
        <p:nvPicPr>
          <p:cNvPr id="97" name="Slika 10" descr=""/>
          <p:cNvPicPr/>
          <p:nvPr/>
        </p:nvPicPr>
        <p:blipFill>
          <a:blip r:embed="rId6">
            <a:lum bright="42000"/>
          </a:blip>
          <a:stretch/>
        </p:blipFill>
        <p:spPr>
          <a:xfrm>
            <a:off x="3348000" y="4365000"/>
            <a:ext cx="518760" cy="893520"/>
          </a:xfrm>
          <a:prstGeom prst="rect">
            <a:avLst/>
          </a:prstGeom>
          <a:ln w="9360">
            <a:noFill/>
          </a:ln>
        </p:spPr>
      </p:pic>
      <p:pic>
        <p:nvPicPr>
          <p:cNvPr id="98" name="Picture 2" descr=""/>
          <p:cNvPicPr/>
          <p:nvPr/>
        </p:nvPicPr>
        <p:blipFill>
          <a:blip r:embed="rId7"/>
          <a:stretch/>
        </p:blipFill>
        <p:spPr>
          <a:xfrm>
            <a:off x="827640" y="4293000"/>
            <a:ext cx="502920" cy="1005840"/>
          </a:xfrm>
          <a:prstGeom prst="rect">
            <a:avLst/>
          </a:prstGeom>
          <a:ln>
            <a:noFill/>
          </a:ln>
        </p:spPr>
      </p:pic>
      <p:pic>
        <p:nvPicPr>
          <p:cNvPr id="99" name="Picture 8" descr=""/>
          <p:cNvPicPr/>
          <p:nvPr/>
        </p:nvPicPr>
        <p:blipFill>
          <a:blip r:embed="rId8"/>
          <a:stretch/>
        </p:blipFill>
        <p:spPr>
          <a:xfrm>
            <a:off x="1331640" y="5373360"/>
            <a:ext cx="907920" cy="1291680"/>
          </a:xfrm>
          <a:prstGeom prst="rect">
            <a:avLst/>
          </a:prstGeom>
          <a:ln>
            <a:noFill/>
          </a:ln>
        </p:spPr>
      </p:pic>
      <p:sp>
        <p:nvSpPr>
          <p:cNvPr id="100" name="CustomShape 4"/>
          <p:cNvSpPr/>
          <p:nvPr/>
        </p:nvSpPr>
        <p:spPr>
          <a:xfrm>
            <a:off x="1187640" y="2277000"/>
            <a:ext cx="935640" cy="6476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hiša</a:t>
            </a:r>
            <a:endParaRPr b="0" lang="sl-SI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خانه</a:t>
            </a:r>
            <a:endParaRPr b="0" lang="sl-SI" sz="2000" spc="-1" strike="noStrike">
              <a:latin typeface="Arial"/>
            </a:endParaRPr>
          </a:p>
        </p:txBody>
      </p:sp>
      <p:sp>
        <p:nvSpPr>
          <p:cNvPr id="101" name="CustomShape 5"/>
          <p:cNvSpPr/>
          <p:nvPr/>
        </p:nvSpPr>
        <p:spPr>
          <a:xfrm>
            <a:off x="621720" y="3501000"/>
            <a:ext cx="935640" cy="5756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dežnik</a:t>
            </a:r>
            <a:endParaRPr b="0" lang="sl-SI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چتر</a:t>
            </a:r>
            <a:endParaRPr b="0" lang="sl-SI" sz="2000" spc="-1" strike="noStrike">
              <a:latin typeface="Arial"/>
            </a:endParaRPr>
          </a:p>
        </p:txBody>
      </p:sp>
      <p:sp>
        <p:nvSpPr>
          <p:cNvPr id="102" name="CustomShape 6"/>
          <p:cNvSpPr/>
          <p:nvPr/>
        </p:nvSpPr>
        <p:spPr>
          <a:xfrm>
            <a:off x="2962080" y="2277000"/>
            <a:ext cx="935640" cy="6476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okno</a:t>
            </a:r>
            <a:endParaRPr b="0" lang="sl-SI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پنجره</a:t>
            </a:r>
            <a:endParaRPr b="0" lang="sl-SI" sz="2000" spc="-1" strike="noStrike">
              <a:latin typeface="Arial"/>
            </a:endParaRPr>
          </a:p>
        </p:txBody>
      </p:sp>
      <p:sp>
        <p:nvSpPr>
          <p:cNvPr id="103" name="CustomShape 7"/>
          <p:cNvSpPr/>
          <p:nvPr/>
        </p:nvSpPr>
        <p:spPr>
          <a:xfrm>
            <a:off x="2123640" y="6021360"/>
            <a:ext cx="1115640" cy="6436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sadje</a:t>
            </a:r>
            <a:endParaRPr b="0" lang="sl-SI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میوه</a:t>
            </a:r>
            <a:endParaRPr b="0" lang="sl-SI" sz="2000" spc="-1" strike="noStrike">
              <a:latin typeface="Arial"/>
            </a:endParaRPr>
          </a:p>
        </p:txBody>
      </p:sp>
      <p:sp>
        <p:nvSpPr>
          <p:cNvPr id="104" name="CustomShape 8"/>
          <p:cNvSpPr/>
          <p:nvPr/>
        </p:nvSpPr>
        <p:spPr>
          <a:xfrm>
            <a:off x="2771640" y="5157360"/>
            <a:ext cx="935640" cy="7196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ženska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sl-SI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زن</a:t>
            </a:r>
            <a:endParaRPr b="0" lang="sl-SI" sz="2000" spc="-1" strike="noStrike">
              <a:latin typeface="Arial"/>
            </a:endParaRPr>
          </a:p>
        </p:txBody>
      </p:sp>
      <p:sp>
        <p:nvSpPr>
          <p:cNvPr id="105" name="CustomShape 9"/>
          <p:cNvSpPr/>
          <p:nvPr/>
        </p:nvSpPr>
        <p:spPr>
          <a:xfrm>
            <a:off x="1475640" y="4725000"/>
            <a:ext cx="935640" cy="4676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pes</a:t>
            </a:r>
            <a:endParaRPr b="0" lang="sl-SI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سگ</a:t>
            </a:r>
            <a:endParaRPr b="0" lang="sl-SI" sz="2000" spc="-1" strike="noStrike">
              <a:latin typeface="Arial"/>
            </a:endParaRPr>
          </a:p>
        </p:txBody>
      </p:sp>
      <p:sp>
        <p:nvSpPr>
          <p:cNvPr id="106" name="CustomShape 10"/>
          <p:cNvSpPr/>
          <p:nvPr/>
        </p:nvSpPr>
        <p:spPr>
          <a:xfrm>
            <a:off x="251640" y="5013000"/>
            <a:ext cx="935640" cy="6476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roža</a:t>
            </a:r>
            <a:endParaRPr b="0" lang="sl-SI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گل</a:t>
            </a:r>
            <a:endParaRPr b="0" lang="sl-SI" sz="2000" spc="-1" strike="noStrike">
              <a:latin typeface="Arial"/>
            </a:endParaRPr>
          </a:p>
        </p:txBody>
      </p:sp>
      <p:sp>
        <p:nvSpPr>
          <p:cNvPr id="107" name="CustomShape 11"/>
          <p:cNvSpPr/>
          <p:nvPr/>
        </p:nvSpPr>
        <p:spPr>
          <a:xfrm>
            <a:off x="2411640" y="3501000"/>
            <a:ext cx="1071360" cy="5756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zdravnik</a:t>
            </a:r>
            <a:endParaRPr b="0" lang="sl-SI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دکتر</a:t>
            </a:r>
            <a:endParaRPr b="0" lang="sl-SI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611640" y="332640"/>
            <a:ext cx="8074800" cy="796680"/>
          </a:xfrm>
          <a:prstGeom prst="rect">
            <a:avLst/>
          </a:prstGeom>
          <a:solidFill>
            <a:srgbClr val="ffffff"/>
          </a:solidFill>
          <a:ln w="25560">
            <a:solidFill>
              <a:srgbClr val="7598d9"/>
            </a:solidFill>
            <a:round/>
          </a:ln>
        </p:spPr>
        <p:txBody>
          <a:bodyPr anchor="ctr">
            <a:noAutofit/>
          </a:bodyPr>
          <a:p>
            <a:pPr algn="ctr" rtl="1">
              <a:lnSpc>
                <a:spcPct val="100000"/>
              </a:lnSpc>
            </a:pPr>
            <a:r>
              <a:rPr b="0" lang="sl-SI" sz="1200" spc="-1" strike="noStrike">
                <a:solidFill>
                  <a:srgbClr val="7598d9"/>
                </a:solidFill>
                <a:latin typeface="Calibri"/>
              </a:rPr>
              <a:t>POSEBNOSTI SAMOSTALNIKOV MOŠKEGA SPOLA</a:t>
            </a:r>
            <a:br/>
            <a:r>
              <a:rPr b="0" lang="sl-SI" sz="2800" spc="-1" strike="noStrike">
                <a:solidFill>
                  <a:srgbClr val="7598d9"/>
                </a:solidFill>
                <a:latin typeface="Calibri"/>
              </a:rPr>
              <a:t>ویژگی های اسم ها با جنسیت مذکر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TextShape 2"/>
          <p:cNvSpPr txBox="1"/>
          <p:nvPr/>
        </p:nvSpPr>
        <p:spPr>
          <a:xfrm>
            <a:off x="467640" y="1340640"/>
            <a:ext cx="8496720" cy="50403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55000"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Nekaterim samostalnikom moškega spola se pri spreminjanju končnice (npr. ko besedo postavimo v dvojino ali množino) podaljša osnova: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در برخی از اسم ها با جنسیت مذکر همراه با تغییر پسوند به اصل واژه هم اضافه می شود.(به عنوان نمونه: زمانی که واژه به صورت دو نفره و جمع می آید.)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40"/>
              </a:spcBef>
              <a:buClr>
                <a:srgbClr val="000000"/>
              </a:buClr>
              <a:buFont typeface="Arial"/>
              <a:buChar char="•"/>
            </a:pPr>
            <a:r>
              <a:rPr b="1" lang="sl-SI" sz="1700" spc="-1" strike="noStrike">
                <a:solidFill>
                  <a:srgbClr val="000000"/>
                </a:solidFill>
                <a:latin typeface="Calibri"/>
              </a:rPr>
              <a:t>s črko -j- </a:t>
            </a:r>
            <a:r>
              <a:rPr b="0" lang="sl-SI" sz="17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i="1" lang="sl-SI" sz="1700" spc="-1" strike="noStrike">
                <a:solidFill>
                  <a:srgbClr val="000000"/>
                </a:solidFill>
                <a:latin typeface="Calibri"/>
              </a:rPr>
              <a:t>en frizer, dva frizer</a:t>
            </a:r>
            <a:r>
              <a:rPr b="1" i="1" lang="sl-SI" sz="1700" spc="-1" strike="noStrike">
                <a:solidFill>
                  <a:srgbClr val="c00000"/>
                </a:solidFill>
                <a:latin typeface="Calibri"/>
              </a:rPr>
              <a:t>j</a:t>
            </a:r>
            <a:r>
              <a:rPr b="0" i="1" lang="sl-SI" sz="17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sl-SI" sz="17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sl-SI" sz="17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با حرف 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j (en frizer,dva frizerja)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sl-SI" sz="1700" spc="-1" strike="noStrike">
                <a:solidFill>
                  <a:srgbClr val="000000"/>
                </a:solidFill>
                <a:latin typeface="Calibri"/>
              </a:rPr>
              <a:t>Enako velja tudi za besede </a:t>
            </a:r>
            <a:r>
              <a:rPr b="0" i="1" lang="sl-SI" sz="1700" spc="-1" strike="noStrike">
                <a:solidFill>
                  <a:srgbClr val="000000"/>
                </a:solidFill>
                <a:latin typeface="Calibri"/>
              </a:rPr>
              <a:t>taksi, kuli, kuhar, profesor </a:t>
            </a:r>
            <a:r>
              <a:rPr b="0" lang="sl-SI" sz="1700" spc="-1" strike="noStrike">
                <a:solidFill>
                  <a:srgbClr val="000000"/>
                </a:solidFill>
                <a:latin typeface="Calibri"/>
              </a:rPr>
              <a:t>…</a:t>
            </a:r>
            <a:endParaRPr b="0" lang="sl-SI" sz="17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79"/>
              </a:spcBef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همچنین برای واژه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taksi , kuli, kuhar, profesor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…. 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40"/>
              </a:spcBef>
              <a:buClr>
                <a:srgbClr val="000000"/>
              </a:buClr>
              <a:buFont typeface="Arial"/>
              <a:buChar char="•"/>
            </a:pPr>
            <a:r>
              <a:rPr b="1" lang="sl-SI" sz="1700" spc="-1" strike="noStrike">
                <a:solidFill>
                  <a:srgbClr val="000000"/>
                </a:solidFill>
                <a:latin typeface="Calibri"/>
              </a:rPr>
              <a:t>s črko -t-</a:t>
            </a:r>
            <a:r>
              <a:rPr b="0" lang="sl-SI" sz="1700" spc="-1" strike="noStrike">
                <a:solidFill>
                  <a:srgbClr val="000000"/>
                </a:solidFill>
                <a:latin typeface="Calibri"/>
              </a:rPr>
              <a:t> (</a:t>
            </a:r>
            <a:r>
              <a:rPr b="0" i="1" lang="sl-SI" sz="1700" spc="-1" strike="noStrike">
                <a:solidFill>
                  <a:srgbClr val="000000"/>
                </a:solidFill>
                <a:latin typeface="Calibri"/>
              </a:rPr>
              <a:t>en oče, dva oče</a:t>
            </a:r>
            <a:r>
              <a:rPr b="1" i="1" lang="sl-SI" sz="1700" spc="-1" strike="noStrike">
                <a:solidFill>
                  <a:srgbClr val="c00000"/>
                </a:solidFill>
                <a:latin typeface="Calibri"/>
              </a:rPr>
              <a:t>t</a:t>
            </a:r>
            <a:r>
              <a:rPr b="0" i="1" lang="sl-SI" sz="17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sl-SI" sz="1700" spc="-1" strike="noStrike">
                <a:solidFill>
                  <a:srgbClr val="000000"/>
                </a:solidFill>
                <a:latin typeface="Calibri"/>
              </a:rPr>
              <a:t>) </a:t>
            </a:r>
            <a:endParaRPr b="0" lang="sl-SI" sz="17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با حرف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t (en oče , dva očeta)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lang="sl-SI" sz="17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sl-SI" sz="1700" spc="-1" strike="noStrike">
                <a:solidFill>
                  <a:srgbClr val="000000"/>
                </a:solidFill>
                <a:latin typeface="Calibri"/>
              </a:rPr>
              <a:t>Enako velja tudi za moška imena, ki se končajo na -e: </a:t>
            </a:r>
            <a:r>
              <a:rPr b="0" i="1" lang="sl-SI" sz="1700" spc="-1" strike="noStrike">
                <a:solidFill>
                  <a:srgbClr val="000000"/>
                </a:solidFill>
                <a:latin typeface="Calibri"/>
              </a:rPr>
              <a:t>France, Tone, Anže </a:t>
            </a:r>
            <a:r>
              <a:rPr b="0" lang="sl-SI" sz="1700" spc="-1" strike="noStrike">
                <a:solidFill>
                  <a:srgbClr val="000000"/>
                </a:solidFill>
                <a:latin typeface="Calibri"/>
              </a:rPr>
              <a:t>…</a:t>
            </a:r>
            <a:endParaRPr b="0" lang="sl-SI" sz="17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79"/>
              </a:spcBef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همچنین برای نام مردها که با پسوند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e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می آیند اعمال می شود:(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France,Tone,Anže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……)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40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0" lang="sl-SI" sz="1700" spc="-1" strike="noStrike">
                <a:solidFill>
                  <a:srgbClr val="000000"/>
                </a:solidFill>
                <a:latin typeface="Calibri"/>
              </a:rPr>
              <a:t>Samostalniki moškega spola, ki imajo v zadnjem zlogu nenaglašeni e, pri spreminjanju končnice ta </a:t>
            </a:r>
            <a:r>
              <a:rPr b="1" lang="sl-SI" sz="1700" spc="-1" strike="noStrike">
                <a:solidFill>
                  <a:srgbClr val="000000"/>
                </a:solidFill>
                <a:latin typeface="Calibri"/>
              </a:rPr>
              <a:t>e izgubijo</a:t>
            </a:r>
            <a:r>
              <a:rPr b="0" lang="sl-SI" sz="17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17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اسم ها با جنسیت مذکر,که در آخرین هجا حرف بدون صدا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e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دارند,هنگام تغییر پسوند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e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از بین می رود.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b="0" lang="sl-SI" sz="1500" spc="-1" strike="noStrike">
                <a:solidFill>
                  <a:srgbClr val="000000"/>
                </a:solidFill>
                <a:latin typeface="Calibri"/>
              </a:rPr>
              <a:t>Primeri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:       en zvez</a:t>
            </a:r>
            <a:r>
              <a:rPr b="0" lang="sl-SI" sz="2400" spc="-1" strike="noStrike" u="sng">
                <a:solidFill>
                  <a:srgbClr val="000000"/>
                </a:solidFill>
                <a:uFillTx/>
                <a:latin typeface="Calibri"/>
              </a:rPr>
              <a:t>e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k, dva zvezka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              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en Pet</a:t>
            </a:r>
            <a:r>
              <a:rPr b="0" lang="sl-SI" sz="2400" spc="-1" strike="noStrike" u="sng">
                <a:solidFill>
                  <a:srgbClr val="000000"/>
                </a:solidFill>
                <a:uFillTx/>
                <a:latin typeface="Calibri"/>
              </a:rPr>
              <a:t>e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r, dva Petra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              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en met</a:t>
            </a:r>
            <a:r>
              <a:rPr b="0" lang="sl-SI" sz="2400" spc="-1" strike="noStrike" u="sng">
                <a:solidFill>
                  <a:srgbClr val="000000"/>
                </a:solidFill>
                <a:uFillTx/>
                <a:latin typeface="Calibri"/>
              </a:rPr>
              <a:t>e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r, dva metra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611640" y="332640"/>
            <a:ext cx="8074800" cy="796680"/>
          </a:xfrm>
          <a:prstGeom prst="rect">
            <a:avLst/>
          </a:prstGeom>
          <a:solidFill>
            <a:srgbClr val="ffffff"/>
          </a:solidFill>
          <a:ln w="25560">
            <a:solidFill>
              <a:srgbClr val="7598d9"/>
            </a:solidFill>
            <a:round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1200" spc="-1" strike="noStrike">
                <a:solidFill>
                  <a:srgbClr val="7598d9"/>
                </a:solidFill>
                <a:latin typeface="Calibri"/>
              </a:rPr>
              <a:t>POSEBNOSTI SAMOSTALNIKOV SREDNJEGA SPOLA</a:t>
            </a:r>
            <a:br/>
            <a:r>
              <a:rPr b="0" lang="sl-SI" sz="2800" spc="-1" strike="noStrike">
                <a:solidFill>
                  <a:srgbClr val="7598d9"/>
                </a:solidFill>
                <a:latin typeface="Calibri"/>
              </a:rPr>
              <a:t>ویژگی های اسم ها با جنسیت خنثی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467640" y="1340640"/>
            <a:ext cx="8496720" cy="37440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261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Nekaterim samostalnikom srednjega spola se pri spreminjanju končnice (npr. ko besedo postavimo v dvojino ali množino) podaljša osnova:</a:t>
            </a:r>
            <a:endParaRPr b="0" lang="sl-SI" sz="13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در برخی ار اسم ها با جنسیت خنثی همراه با تغییر پسوند به اصل واژه هم اضافه می شود(  زمانی که واژه به صورت دو نفره و جمع می آید):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z -es- 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i="1" lang="sl-SI" sz="1200" spc="-1" strike="noStrike">
                <a:solidFill>
                  <a:srgbClr val="000000"/>
                </a:solidFill>
                <a:latin typeface="Calibri"/>
              </a:rPr>
              <a:t>eno kolo, dve kol</a:t>
            </a:r>
            <a:r>
              <a:rPr b="1" i="1" lang="sl-SI" sz="1200" spc="-1" strike="noStrike">
                <a:solidFill>
                  <a:srgbClr val="c00000"/>
                </a:solidFill>
                <a:latin typeface="Calibri"/>
              </a:rPr>
              <a:t>es</a:t>
            </a:r>
            <a:r>
              <a:rPr b="0" i="1" lang="sl-SI" sz="1200" spc="-1" strike="noStrike">
                <a:solidFill>
                  <a:srgbClr val="000000"/>
                </a:solidFill>
                <a:latin typeface="Calibri"/>
              </a:rPr>
              <a:t>i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Enako velja tudi za besede 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drevo, telo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…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79"/>
              </a:spcBef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همچنین برای واژه های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drevo , telo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….. از همین قانون استفاده می شود. 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z -n-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i="1" lang="sl-SI" sz="1200" spc="-1" strike="noStrike">
                <a:solidFill>
                  <a:srgbClr val="000000"/>
                </a:solidFill>
                <a:latin typeface="Calibri"/>
              </a:rPr>
              <a:t>eno ime, dve ime</a:t>
            </a:r>
            <a:r>
              <a:rPr b="1" i="1" lang="sl-SI" sz="1200" spc="-1" strike="noStrike">
                <a:solidFill>
                  <a:srgbClr val="c00000"/>
                </a:solidFill>
                <a:latin typeface="Calibri"/>
              </a:rPr>
              <a:t>n</a:t>
            </a:r>
            <a:r>
              <a:rPr b="0" i="1" lang="sl-SI" sz="1200" spc="-1" strike="noStrike">
                <a:solidFill>
                  <a:srgbClr val="000000"/>
                </a:solidFill>
                <a:latin typeface="Calibri"/>
              </a:rPr>
              <a:t>i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) 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Enako velja tudi za besedo vreme.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79"/>
              </a:spcBef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همچنین برای واژه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vreme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از همین قانون استفاده می شود. 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79"/>
              </a:spcBef>
            </a:pP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539640" y="260640"/>
            <a:ext cx="8229240" cy="7916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anchor="ctr">
            <a:normAutofit fontScale="71000"/>
          </a:bodyPr>
          <a:p>
            <a:pPr algn="ctr">
              <a:lnSpc>
                <a:spcPct val="100000"/>
              </a:lnSpc>
            </a:pPr>
            <a:r>
              <a:rPr b="1" lang="sl-SI" sz="1900" spc="-1" strike="noStrike">
                <a:solidFill>
                  <a:srgbClr val="0070c0"/>
                </a:solidFill>
                <a:latin typeface="Calibri"/>
              </a:rPr>
              <a:t>OSEBNI ZAIMKI</a:t>
            </a:r>
            <a:endParaRPr b="0" lang="sl-SI" sz="19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sl-SI" sz="4400" spc="-1" strike="noStrike">
                <a:solidFill>
                  <a:srgbClr val="0070c0"/>
                </a:solidFill>
                <a:latin typeface="Calibri"/>
              </a:rPr>
              <a:t>ضمایر فاعلی(شخصی)</a:t>
            </a:r>
            <a:endParaRPr b="0" lang="sl-SI" sz="4400" spc="-1" strike="noStrike">
              <a:latin typeface="Arial"/>
            </a:endParaRPr>
          </a:p>
        </p:txBody>
      </p:sp>
      <p:graphicFrame>
        <p:nvGraphicFramePr>
          <p:cNvPr id="147" name="Table 2"/>
          <p:cNvGraphicFramePr/>
          <p:nvPr/>
        </p:nvGraphicFramePr>
        <p:xfrm>
          <a:off x="683640" y="1196640"/>
          <a:ext cx="7653240" cy="3168000"/>
        </p:xfrm>
        <a:graphic>
          <a:graphicData uri="http://schemas.openxmlformats.org/drawingml/2006/table">
            <a:tbl>
              <a:tblPr/>
              <a:tblGrid>
                <a:gridCol w="2376000"/>
                <a:gridCol w="2725920"/>
                <a:gridCol w="2551320"/>
              </a:tblGrid>
              <a:tr h="4032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مفرد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EDNINA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دو گانه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DVOJINA*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جمع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MNOŽINA**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</a:tr>
              <a:tr h="2764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JAZ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من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تو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ON/ONA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او(مرد/زن)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sl-SI" sz="2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MIDVA (jaz +</a:t>
                      </a: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ما دو نفر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VIDVA (ti +</a:t>
                      </a:r>
                      <a:r>
                        <a:rPr b="0" lang="sl-SI" sz="24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24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شما دو نفر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ONADVA (on +</a:t>
                      </a:r>
                      <a:r>
                        <a:rPr b="0" lang="sl-SI" sz="24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24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آن دو نفر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MI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</a:t>
                      </a: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(jaz +</a:t>
                      </a: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ما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VI 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(ti +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شما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ONI (on +</a:t>
                      </a:r>
                      <a:r>
                        <a:rPr b="0" lang="sl-SI" sz="24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24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آن ها</a:t>
                      </a:r>
                      <a:r>
                        <a:rPr b="0" lang="sl-SI" sz="24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  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</a:tbl>
          </a:graphicData>
        </a:graphic>
      </p:graphicFrame>
      <p:sp>
        <p:nvSpPr>
          <p:cNvPr id="148" name="TextShape 3"/>
          <p:cNvSpPr txBox="1"/>
          <p:nvPr/>
        </p:nvSpPr>
        <p:spPr>
          <a:xfrm>
            <a:off x="251640" y="4509000"/>
            <a:ext cx="8640720" cy="18000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Ženske oblike v dvojini: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MIDVE/MEDVE, VIDVE/VEDVE, ONIDVE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جنس مونث در حالت دو نفره (دو گانه)به این شکل می باشد: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**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Ženske oblike v množini: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ME, VE, ONE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79"/>
              </a:spcBef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**  جنس مونث در حالت جمع به این شکل می باشد: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92d050"/>
          </a:solidFill>
          <a:ln w="38160">
            <a:solidFill>
              <a:srgbClr val="ffffff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txBody>
          <a:bodyPr anchor="ctr">
            <a:normAutofit/>
          </a:bodyPr>
          <a:p>
            <a:pPr algn="ctr" rtl="1">
              <a:lnSpc>
                <a:spcPct val="100000"/>
              </a:lnSpc>
            </a:pPr>
            <a:r>
              <a:rPr b="1" lang="sl-SI" sz="1300" spc="-1" strike="noStrike">
                <a:solidFill>
                  <a:srgbClr val="ffffff"/>
                </a:solidFill>
                <a:latin typeface="Calibri"/>
              </a:rPr>
              <a:t>PRIDEVNIK</a:t>
            </a:r>
            <a:br/>
            <a:r>
              <a:rPr b="1" lang="sl-SI" sz="4800" spc="-1" strike="noStrike">
                <a:solidFill>
                  <a:srgbClr val="ffffff"/>
                </a:solidFill>
                <a:latin typeface="Calibri"/>
              </a:rPr>
              <a:t>صفت</a:t>
            </a:r>
            <a:endParaRPr b="0" lang="sl-SI" sz="4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TextShape 2"/>
          <p:cNvSpPr txBox="1"/>
          <p:nvPr/>
        </p:nvSpPr>
        <p:spPr>
          <a:xfrm>
            <a:off x="457200" y="1600200"/>
            <a:ext cx="8229240" cy="4852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281"/>
              </a:spcBef>
            </a:pP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Pridevnik je beseda, ki </a:t>
            </a:r>
            <a:r>
              <a:rPr b="1" lang="sl-SI" sz="1400" spc="-1" strike="noStrike">
                <a:solidFill>
                  <a:srgbClr val="000000"/>
                </a:solidFill>
                <a:latin typeface="Calibri"/>
              </a:rPr>
              <a:t>opisuje samostalnik</a:t>
            </a: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1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صفت واژه ایست که اسم را توصیف می کند. 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60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81"/>
              </a:spcBef>
            </a:pP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Če z besedo opisujemo samostalnik moškega spola, pridevnik uporabimo v slovarski obliki (</a:t>
            </a:r>
            <a:r>
              <a:rPr b="0" i="1" lang="sl-SI" sz="1400" spc="-1" strike="noStrike">
                <a:solidFill>
                  <a:srgbClr val="00b050"/>
                </a:solidFill>
                <a:latin typeface="Calibri"/>
              </a:rPr>
              <a:t>velik blok</a:t>
            </a: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).</a:t>
            </a:r>
            <a:endParaRPr b="0" lang="sl-SI" sz="1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اگر یک واژه با جنسیت مذکر را توصیف کنیم,از صفت در واژه نامه استفاده می کنیم.(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velik blok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 )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81"/>
              </a:spcBef>
            </a:pP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Če opisujemo samostalnik ženskega ali srednjega spola, pridevniku dodamo končnico za ženski ali srednji spol (</a:t>
            </a:r>
            <a:r>
              <a:rPr b="0" i="1" lang="sl-SI" sz="1400" spc="-1" strike="noStrike">
                <a:solidFill>
                  <a:srgbClr val="00b050"/>
                </a:solidFill>
                <a:latin typeface="Calibri"/>
              </a:rPr>
              <a:t>velik</a:t>
            </a:r>
            <a:r>
              <a:rPr b="1" i="1" lang="sl-SI" sz="1400" spc="-1" strike="noStrike">
                <a:solidFill>
                  <a:srgbClr val="c00000"/>
                </a:solidFill>
                <a:latin typeface="Calibri"/>
              </a:rPr>
              <a:t>a</a:t>
            </a:r>
            <a:r>
              <a:rPr b="0" i="1" lang="sl-SI" sz="1400" spc="-1" strike="noStrike">
                <a:solidFill>
                  <a:srgbClr val="00b050"/>
                </a:solidFill>
                <a:latin typeface="Calibri"/>
              </a:rPr>
              <a:t> hiš</a:t>
            </a:r>
            <a:r>
              <a:rPr b="1" i="1" lang="sl-SI" sz="1400" spc="-1" strike="noStrike">
                <a:solidFill>
                  <a:srgbClr val="c00000"/>
                </a:solidFill>
                <a:latin typeface="Calibri"/>
              </a:rPr>
              <a:t>a</a:t>
            </a:r>
            <a:r>
              <a:rPr b="0" i="1" lang="sl-SI" sz="1400" spc="-1" strike="noStrike">
                <a:solidFill>
                  <a:srgbClr val="00b050"/>
                </a:solidFill>
                <a:latin typeface="Calibri"/>
              </a:rPr>
              <a:t>, velik</a:t>
            </a:r>
            <a:r>
              <a:rPr b="1" i="1" lang="sl-SI" sz="14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i="1" lang="sl-SI" sz="1400" spc="-1" strike="noStrike">
                <a:solidFill>
                  <a:srgbClr val="00b050"/>
                </a:solidFill>
                <a:latin typeface="Calibri"/>
              </a:rPr>
              <a:t> mest</a:t>
            </a:r>
            <a:r>
              <a:rPr b="1" i="1" lang="sl-SI" sz="14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i="1" lang="sl-SI" sz="1400" spc="-1" strike="noStrike">
                <a:solidFill>
                  <a:srgbClr val="00b050"/>
                </a:solidFill>
                <a:latin typeface="Calibri"/>
              </a:rPr>
              <a:t>/velik</a:t>
            </a:r>
            <a:r>
              <a:rPr b="1" i="1" lang="sl-SI" sz="14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i="1" lang="sl-SI" sz="1400" spc="-1" strike="noStrike">
                <a:solidFill>
                  <a:srgbClr val="00b050"/>
                </a:solidFill>
                <a:latin typeface="Calibri"/>
              </a:rPr>
              <a:t> stanovanj</a:t>
            </a:r>
            <a:r>
              <a:rPr b="1" i="1" lang="sl-SI" sz="1400" spc="-1" strike="noStrike">
                <a:solidFill>
                  <a:srgbClr val="c00000"/>
                </a:solidFill>
                <a:latin typeface="Calibri"/>
              </a:rPr>
              <a:t>e</a:t>
            </a: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). </a:t>
            </a:r>
            <a:endParaRPr b="0" lang="sl-SI" sz="1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اگر اسم با جنسیت مونث یا جنسیت خنثی را تو صیف کنیم,به انتهای صفت پسوند جنسیت مونث و جنسیت خنثی را اضافه می کنیم.(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velika hiša , veliko mesto/ veliko stanovanje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457200" y="404640"/>
            <a:ext cx="8229240" cy="5721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Končnico pridevnika spremenimo, tudi ko spremenimo število samostalnika.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00"/>
              </a:spcBef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حتی هنگام تغییر در تعداد اسم ها  , پسوند صفت هم تغییر می کند.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52" name="Table 2"/>
          <p:cNvGraphicFramePr/>
          <p:nvPr/>
        </p:nvGraphicFramePr>
        <p:xfrm>
          <a:off x="323640" y="1268640"/>
          <a:ext cx="8496720" cy="2719440"/>
        </p:xfrm>
        <a:graphic>
          <a:graphicData uri="http://schemas.openxmlformats.org/drawingml/2006/table">
            <a:tbl>
              <a:tblPr/>
              <a:tblGrid>
                <a:gridCol w="648000"/>
                <a:gridCol w="1944000"/>
                <a:gridCol w="1944000"/>
                <a:gridCol w="3960720"/>
              </a:tblGrid>
              <a:tr h="88416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MOŠKI SPOL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جنس مذکر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ŽENSKI SPOL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جنس مونث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SREDNJI SPOL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جنس خنثی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</a:tr>
              <a:tr h="18352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 velik blok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2 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blok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3 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blok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 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hiš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2 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hiš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3 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e</a:t>
                      </a: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hiš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e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 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o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mest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o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/1 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o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stanovanj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e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2 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 </a:t>
                      </a: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mest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/2  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stanovanj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3 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mest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/3 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stanovanj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3" name="Table 3"/>
          <p:cNvGraphicFramePr/>
          <p:nvPr/>
        </p:nvGraphicFramePr>
        <p:xfrm>
          <a:off x="323640" y="4293000"/>
          <a:ext cx="8424720" cy="2088000"/>
        </p:xfrm>
        <a:graphic>
          <a:graphicData uri="http://schemas.openxmlformats.org/drawingml/2006/table">
            <a:tbl>
              <a:tblPr/>
              <a:tblGrid>
                <a:gridCol w="561240"/>
                <a:gridCol w="1824120"/>
                <a:gridCol w="1964520"/>
                <a:gridCol w="4074840"/>
              </a:tblGrid>
              <a:tr h="62964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afec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MOŠKI SPOL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جنس مذکر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ŽENSKI SPOL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جنس مونث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SREDNJI SPOL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جنس خنثی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</a:tr>
              <a:tr h="4863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 velik blok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 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hiš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 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o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mest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o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/1 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o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stanovanj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e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  <a:tr h="4863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2 velik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blok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2 velik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hiš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2 velik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 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mest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/2  velik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stanovanj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  <a:tr h="4856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3 velik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blok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3 velik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e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hiš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e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3 velik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mest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/3 velik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stanovanj</a:t>
                      </a:r>
                      <a:r>
                        <a:rPr b="1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457200" y="274680"/>
            <a:ext cx="8229240" cy="849600"/>
          </a:xfrm>
          <a:prstGeom prst="rect">
            <a:avLst/>
          </a:prstGeom>
          <a:solidFill>
            <a:srgbClr val="e9f5db"/>
          </a:solidFill>
          <a:ln w="25560">
            <a:solidFill>
              <a:srgbClr val="b5f418"/>
            </a:solidFill>
            <a:round/>
          </a:ln>
        </p:spPr>
        <p:txBody>
          <a:bodyPr anchor="ctr">
            <a:normAutofit/>
          </a:bodyPr>
          <a:p>
            <a:pPr algn="ctr" rtl="1">
              <a:lnSpc>
                <a:spcPct val="100000"/>
              </a:lnSpc>
            </a:pPr>
            <a:r>
              <a:rPr b="1" lang="sl-SI" sz="1300" spc="-1" strike="noStrike">
                <a:solidFill>
                  <a:srgbClr val="92d050"/>
                </a:solidFill>
                <a:latin typeface="Calibri"/>
              </a:rPr>
              <a:t>KAKŠEN, KATERI, ČIGAV</a:t>
            </a:r>
            <a:br/>
            <a:r>
              <a:rPr b="1" lang="sl-SI" sz="3100" spc="-1" strike="noStrike">
                <a:solidFill>
                  <a:srgbClr val="92d050"/>
                </a:solidFill>
                <a:latin typeface="Calibri"/>
              </a:rPr>
              <a:t>چطور, کدام یک , مال چه کسی</a:t>
            </a:r>
            <a:endParaRPr b="0" lang="sl-SI" sz="3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5" name="TextShape 2"/>
          <p:cNvSpPr txBox="1"/>
          <p:nvPr/>
        </p:nvSpPr>
        <p:spPr>
          <a:xfrm>
            <a:off x="467640" y="1340640"/>
            <a:ext cx="8229240" cy="50011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1000"/>
          </a:bodyPr>
          <a:p>
            <a:pPr marL="343080" indent="-342720">
              <a:lnSpc>
                <a:spcPct val="100000"/>
              </a:lnSpc>
              <a:spcBef>
                <a:spcPts val="300"/>
              </a:spcBef>
            </a:pPr>
            <a:r>
              <a:rPr b="0" lang="sl-SI" sz="1500" spc="-1" strike="noStrike">
                <a:solidFill>
                  <a:srgbClr val="000000"/>
                </a:solidFill>
                <a:latin typeface="Calibri"/>
              </a:rPr>
              <a:t>Po pridevniku se vprašamo: kakšen, kateri, čigav. </a:t>
            </a:r>
            <a:endParaRPr b="0" lang="sl-SI" sz="1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561"/>
              </a:spcBef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با توجه به صفت می پرسیم: چطور, کدام یک , مال چه کسی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81"/>
              </a:spcBef>
            </a:pP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Z vprašalnico </a:t>
            </a:r>
            <a:r>
              <a:rPr b="1" lang="sl-SI" sz="1400" spc="-1" strike="noStrike">
                <a:solidFill>
                  <a:srgbClr val="000000"/>
                </a:solidFill>
                <a:latin typeface="Calibri"/>
              </a:rPr>
              <a:t>KAKŠEN</a:t>
            </a: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 se vprašamo po</a:t>
            </a:r>
            <a:endParaRPr b="0" lang="sl-SI" sz="1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pridevniku, ki opisuje lastnost 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velik, lep, bel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).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79"/>
              </a:spcBef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با پرسیدن بوسیله واژه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kakšen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ویژگی های صفت را توصیف می کنیم.(بزرگ ,زیبا ,سفید)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81"/>
              </a:spcBef>
            </a:pP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Z vprašalnico </a:t>
            </a:r>
            <a:r>
              <a:rPr b="1" lang="sl-SI" sz="1400" spc="-1" strike="noStrike">
                <a:solidFill>
                  <a:srgbClr val="000000"/>
                </a:solidFill>
                <a:latin typeface="Calibri"/>
              </a:rPr>
              <a:t>KATERI</a:t>
            </a: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 se vprašamo po pridevniku, </a:t>
            </a:r>
            <a:endParaRPr b="0" lang="sl-SI" sz="1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ki govori o vrsti 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slovenski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).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519"/>
              </a:spcBef>
            </a:pPr>
            <a:r>
              <a:rPr b="0" lang="sl-SI" sz="2600" spc="-1" strike="noStrike">
                <a:solidFill>
                  <a:srgbClr val="000000"/>
                </a:solidFill>
                <a:latin typeface="Calibri"/>
              </a:rPr>
              <a:t>با پرسیدن بوسیله واژه </a:t>
            </a:r>
            <a:r>
              <a:rPr b="0" lang="sl-SI" sz="2600" spc="-1" strike="noStrike">
                <a:solidFill>
                  <a:srgbClr val="000000"/>
                </a:solidFill>
                <a:latin typeface="Calibri"/>
              </a:rPr>
              <a:t>kateri</a:t>
            </a:r>
            <a:r>
              <a:rPr b="0" lang="sl-SI" sz="2600" spc="-1" strike="noStrike">
                <a:solidFill>
                  <a:srgbClr val="000000"/>
                </a:solidFill>
                <a:latin typeface="Calibri"/>
              </a:rPr>
              <a:t> نوع و گونه صفت را توصیف می کنیم.(اسلوونییایی)</a:t>
            </a:r>
            <a:endParaRPr b="0" lang="sl-SI" sz="2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Z vprašalnico </a:t>
            </a:r>
            <a:r>
              <a:rPr b="1" lang="sl-SI" sz="1400" spc="-1" strike="noStrike">
                <a:solidFill>
                  <a:srgbClr val="000000"/>
                </a:solidFill>
                <a:latin typeface="Calibri"/>
              </a:rPr>
              <a:t>ČIGAV</a:t>
            </a: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 se vprašamo po pridevniku, ki govori o svojini 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moj, tvoj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).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21"/>
              </a:spcBef>
            </a:pPr>
            <a:r>
              <a:rPr b="0" lang="sl-SI" sz="3100" spc="-1" strike="noStrike">
                <a:solidFill>
                  <a:srgbClr val="000000"/>
                </a:solidFill>
                <a:latin typeface="Calibri"/>
              </a:rPr>
              <a:t>با پرسیدن بوسیله واژه  </a:t>
            </a:r>
            <a:r>
              <a:rPr b="0" lang="sl-SI" sz="3100" spc="-1" strike="noStrike">
                <a:solidFill>
                  <a:srgbClr val="000000"/>
                </a:solidFill>
                <a:latin typeface="Calibri"/>
              </a:rPr>
              <a:t>čigav</a:t>
            </a:r>
            <a:r>
              <a:rPr b="0" lang="sl-SI" sz="3100" spc="-1" strike="noStrike">
                <a:solidFill>
                  <a:srgbClr val="000000"/>
                </a:solidFill>
                <a:latin typeface="Calibri"/>
              </a:rPr>
              <a:t>  درباره مالکیت صفت می پرسیم و از مالکیت صحبت می کنیم.(مال من , مال تو)</a:t>
            </a:r>
            <a:endParaRPr b="0" lang="sl-SI" sz="31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31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3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179640" y="332640"/>
            <a:ext cx="8712720" cy="15116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Tako kot vsi pridevniki se tudi vprašalnice </a:t>
            </a: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kakšen, kateri 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in </a:t>
            </a: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čigav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 spreminjajo glede na samostalnik, na katerega se navezujejo.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00"/>
              </a:spcBef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درست همانند تمام صفت ها همینطور واژه های پرسشی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kakšen, kateri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و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čigav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با توجه به اسم تغییر می کند.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CustomShape 2"/>
          <p:cNvSpPr/>
          <p:nvPr/>
        </p:nvSpPr>
        <p:spPr>
          <a:xfrm>
            <a:off x="2555640" y="1845000"/>
            <a:ext cx="4824000" cy="1367640"/>
          </a:xfrm>
          <a:prstGeom prst="roundRect">
            <a:avLst>
              <a:gd name="adj" fmla="val 16667"/>
            </a:avLst>
          </a:prstGeom>
          <a:solidFill>
            <a:srgbClr val="e6fbb3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Kakšen blok?</a:t>
            </a:r>
            <a:endParaRPr b="0" lang="sl-SI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Kakšn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a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hiš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a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?</a:t>
            </a:r>
            <a:endParaRPr b="0" lang="sl-SI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Kakšn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mest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?/Kakšn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stanovanj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e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?</a:t>
            </a:r>
            <a:endParaRPr b="0" lang="sl-SI" sz="2400" spc="-1" strike="noStrike">
              <a:latin typeface="Arial"/>
            </a:endParaRPr>
          </a:p>
        </p:txBody>
      </p:sp>
      <p:sp>
        <p:nvSpPr>
          <p:cNvPr id="158" name="CustomShape 3"/>
          <p:cNvSpPr/>
          <p:nvPr/>
        </p:nvSpPr>
        <p:spPr>
          <a:xfrm>
            <a:off x="2627640" y="3429000"/>
            <a:ext cx="4824000" cy="1367640"/>
          </a:xfrm>
          <a:prstGeom prst="roundRect">
            <a:avLst>
              <a:gd name="adj" fmla="val 16667"/>
            </a:avLst>
          </a:prstGeom>
          <a:solidFill>
            <a:srgbClr val="e6fbb3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Kater</a:t>
            </a:r>
            <a:r>
              <a:rPr b="1" lang="sl-SI" sz="2400" spc="-1" strike="noStrike">
                <a:solidFill>
                  <a:srgbClr val="000000"/>
                </a:solidFill>
                <a:latin typeface="Calibri"/>
              </a:rPr>
              <a:t>i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blok?</a:t>
            </a:r>
            <a:endParaRPr b="0" lang="sl-SI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Kater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a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hiš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a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?</a:t>
            </a:r>
            <a:endParaRPr b="0" lang="sl-SI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Kater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mest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?/Kater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stanovanj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e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?</a:t>
            </a:r>
            <a:endParaRPr b="0" lang="sl-SI" sz="2400" spc="-1" strike="noStrike">
              <a:latin typeface="Arial"/>
            </a:endParaRPr>
          </a:p>
        </p:txBody>
      </p:sp>
      <p:sp>
        <p:nvSpPr>
          <p:cNvPr id="159" name="CustomShape 4"/>
          <p:cNvSpPr/>
          <p:nvPr/>
        </p:nvSpPr>
        <p:spPr>
          <a:xfrm>
            <a:off x="2627640" y="5013000"/>
            <a:ext cx="4824000" cy="1367640"/>
          </a:xfrm>
          <a:prstGeom prst="roundRect">
            <a:avLst>
              <a:gd name="adj" fmla="val 16667"/>
            </a:avLst>
          </a:prstGeom>
          <a:solidFill>
            <a:srgbClr val="e6fbb3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Čigav blok?</a:t>
            </a:r>
            <a:endParaRPr b="0" lang="sl-SI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Čigav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a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hiš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a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?</a:t>
            </a:r>
            <a:endParaRPr b="0" lang="sl-SI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Čigav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mest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?/Čigav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stanovanj</a:t>
            </a:r>
            <a:r>
              <a:rPr b="1" lang="sl-SI" sz="2400" spc="-1" strike="noStrike">
                <a:solidFill>
                  <a:srgbClr val="c00000"/>
                </a:solidFill>
                <a:latin typeface="Calibri"/>
              </a:rPr>
              <a:t>e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?</a:t>
            </a:r>
            <a:endParaRPr b="0" lang="sl-SI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79640" y="1110600"/>
            <a:ext cx="8648640" cy="14536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Svojino lahko izražamo: 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مالکیت را می توان بیان کرد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:    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• 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s svojilnim zaimkom ali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با ضمایر ملکی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               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• 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s svojilnim pridevnikom.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با ضمایر صفتی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            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61" name="Table 2"/>
          <p:cNvGraphicFramePr/>
          <p:nvPr/>
        </p:nvGraphicFramePr>
        <p:xfrm>
          <a:off x="251640" y="3213000"/>
          <a:ext cx="5400360" cy="3168000"/>
        </p:xfrm>
        <a:graphic>
          <a:graphicData uri="http://schemas.openxmlformats.org/drawingml/2006/table">
            <a:tbl>
              <a:tblPr/>
              <a:tblGrid>
                <a:gridCol w="1725120"/>
                <a:gridCol w="1950120"/>
                <a:gridCol w="1725120"/>
              </a:tblGrid>
              <a:tr h="62136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</a:tr>
              <a:tr h="5907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jaz  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Wingdings"/>
                        </a:rPr>
                        <a:t>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MOJ 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مال من</a:t>
                      </a:r>
                      <a:endParaRPr b="0" lang="sl-SI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ebab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midva 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Wingdings"/>
                        </a:rPr>
                        <a:t>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NAJIN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مال ما دو نفر</a:t>
                      </a:r>
                      <a:endParaRPr b="0" lang="sl-SI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ebab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mi 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Wingdings"/>
                        </a:rPr>
                        <a:t>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NAŠ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مال ما</a:t>
                      </a:r>
                      <a:endParaRPr b="0" lang="sl-SI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ebab"/>
                    </a:solidFill>
                  </a:tcPr>
                </a:tc>
              </a:tr>
              <a:tr h="6130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Wingdings"/>
                        </a:rPr>
                        <a:t>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TVOJ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مال تو</a:t>
                      </a:r>
                      <a:endParaRPr b="0" lang="sl-SI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ebab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vidva 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Wingdings"/>
                        </a:rPr>
                        <a:t>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VAJIN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مال ما دو نفر</a:t>
                      </a:r>
                      <a:endParaRPr b="0" lang="sl-SI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ebab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vi 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Wingdings"/>
                        </a:rPr>
                        <a:t>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VAŠ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مال شما</a:t>
                      </a:r>
                      <a:endParaRPr b="0" lang="sl-SI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ebab"/>
                    </a:solidFill>
                  </a:tcPr>
                </a:tc>
              </a:tr>
              <a:tr h="5907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on 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Wingdings"/>
                        </a:rPr>
                        <a:t>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NJEGOV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مال او(مذکر)</a:t>
                      </a:r>
                      <a:endParaRPr b="0" lang="sl-SI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ebab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onadva 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Wingdings"/>
                        </a:rPr>
                        <a:t>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NJUN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مال آن دو نفر</a:t>
                      </a:r>
                      <a:endParaRPr b="0" lang="sl-SI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ebab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oni 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Wingdings"/>
                        </a:rPr>
                        <a:t>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NJIHOV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مال آنها</a:t>
                      </a:r>
                      <a:endParaRPr b="0" lang="sl-SI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ebab"/>
                    </a:solidFill>
                  </a:tcPr>
                </a:tc>
              </a:tr>
              <a:tr h="7520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ona 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Wingdings"/>
                        </a:rPr>
                        <a:t>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NJEN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مال او (مؤنث)</a:t>
                      </a:r>
                      <a:endParaRPr b="0" lang="sl-SI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ebab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afec6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afec6"/>
                    </a:solidFill>
                  </a:tcPr>
                </a:tc>
              </a:tr>
            </a:tbl>
          </a:graphicData>
        </a:graphic>
      </p:graphicFrame>
      <p:sp>
        <p:nvSpPr>
          <p:cNvPr id="162" name="CustomShape 3"/>
          <p:cNvSpPr/>
          <p:nvPr/>
        </p:nvSpPr>
        <p:spPr>
          <a:xfrm>
            <a:off x="393120" y="119160"/>
            <a:ext cx="6842880" cy="849600"/>
          </a:xfrm>
          <a:prstGeom prst="rect">
            <a:avLst/>
          </a:prstGeom>
          <a:solidFill>
            <a:schemeClr val="bg1"/>
          </a:solidFill>
          <a:ln>
            <a:solidFill>
              <a:srgbClr val="b5f418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sl-SI" sz="1300" spc="-1" strike="noStrike">
                <a:solidFill>
                  <a:srgbClr val="92d050"/>
                </a:solidFill>
                <a:latin typeface="Calibri"/>
              </a:rPr>
              <a:t>IZRAŽANJE SVOJINE</a:t>
            </a:r>
            <a:endParaRPr b="0" lang="sl-SI" sz="1300" spc="-1" strike="noStrike">
              <a:latin typeface="Arial"/>
            </a:endParaRPr>
          </a:p>
          <a:p>
            <a:pPr algn="ctr" rtl="1">
              <a:lnSpc>
                <a:spcPct val="100000"/>
              </a:lnSpc>
            </a:pPr>
            <a:r>
              <a:rPr b="1" lang="sl-SI" sz="2800" spc="-1" strike="noStrike">
                <a:solidFill>
                  <a:srgbClr val="92d050"/>
                </a:solidFill>
                <a:latin typeface="Calibri"/>
              </a:rPr>
              <a:t>بیان مالکیت</a:t>
            </a:r>
            <a:endParaRPr b="0" lang="sl-SI" sz="2800" spc="-1" strike="noStrike">
              <a:latin typeface="Arial"/>
            </a:endParaRPr>
          </a:p>
        </p:txBody>
      </p:sp>
      <p:sp>
        <p:nvSpPr>
          <p:cNvPr id="163" name="CustomShape 4"/>
          <p:cNvSpPr/>
          <p:nvPr/>
        </p:nvSpPr>
        <p:spPr>
          <a:xfrm>
            <a:off x="385920" y="2382120"/>
            <a:ext cx="3168000" cy="647640"/>
          </a:xfrm>
          <a:prstGeom prst="rect">
            <a:avLst/>
          </a:prstGeom>
          <a:solidFill>
            <a:schemeClr val="bg1"/>
          </a:solidFill>
          <a:ln>
            <a:solidFill>
              <a:srgbClr val="b5f418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anchor="ctr">
            <a:normAutofit fontScale="78000"/>
          </a:bodyPr>
          <a:p>
            <a:pPr algn="ctr">
              <a:lnSpc>
                <a:spcPct val="100000"/>
              </a:lnSpc>
            </a:pPr>
            <a:r>
              <a:rPr b="1" lang="sl-SI" sz="2400" spc="-1" strike="noStrike">
                <a:solidFill>
                  <a:srgbClr val="92d050"/>
                </a:solidFill>
                <a:latin typeface="Calibri"/>
              </a:rPr>
              <a:t>SVOJILNI ZAIMEK</a:t>
            </a:r>
            <a:endParaRPr b="0" lang="sl-SI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sl-SI" sz="2400" spc="-1" strike="noStrike">
                <a:solidFill>
                  <a:srgbClr val="92d050"/>
                </a:solidFill>
                <a:latin typeface="Calibri"/>
              </a:rPr>
              <a:t>ضمایر ملکی</a:t>
            </a:r>
            <a:endParaRPr b="0" lang="sl-SI" sz="2400" spc="-1" strike="noStrike">
              <a:latin typeface="Arial"/>
            </a:endParaRPr>
          </a:p>
        </p:txBody>
      </p:sp>
      <p:sp>
        <p:nvSpPr>
          <p:cNvPr id="164" name="CustomShape 5"/>
          <p:cNvSpPr/>
          <p:nvPr/>
        </p:nvSpPr>
        <p:spPr>
          <a:xfrm>
            <a:off x="5652000" y="1268640"/>
            <a:ext cx="3384000" cy="5544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Primeri:</a:t>
            </a:r>
            <a:r>
              <a:rPr b="1" lang="sl-SI" sz="2400" spc="-1" strike="noStrike">
                <a:solidFill>
                  <a:srgbClr val="000000"/>
                </a:solidFill>
                <a:latin typeface="Calibri"/>
              </a:rPr>
              <a:t>مثال</a:t>
            </a:r>
            <a:r>
              <a:rPr b="1" lang="sl-SI" sz="2400" spc="-1" strike="noStrike">
                <a:solidFill>
                  <a:srgbClr val="000000"/>
                </a:solidFill>
                <a:latin typeface="Calibri"/>
              </a:rPr>
              <a:t>:           </a:t>
            </a:r>
            <a:endParaRPr b="0" lang="sl-SI" sz="2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59"/>
              </a:spcBef>
            </a:pPr>
            <a:endParaRPr b="0" lang="sl-SI" sz="2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To je </a:t>
            </a:r>
            <a:r>
              <a:rPr b="1" lang="sl-SI" sz="1800" spc="-1" strike="noStrike">
                <a:solidFill>
                  <a:srgbClr val="000000"/>
                </a:solidFill>
                <a:latin typeface="Calibri"/>
              </a:rPr>
              <a:t>moj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 brat.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این برادر من است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.   </a:t>
            </a:r>
            <a:endParaRPr b="0" lang="sl-SI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</a:pPr>
            <a:r>
              <a:rPr b="1" i="1" lang="sl-SI" sz="2000" spc="-1" strike="noStrike">
                <a:solidFill>
                  <a:srgbClr val="000000"/>
                </a:solidFill>
                <a:latin typeface="Calibri"/>
              </a:rPr>
              <a:t>Moja</a:t>
            </a:r>
            <a:r>
              <a:rPr b="0" i="1" lang="sl-SI" sz="2000" spc="-1" strike="noStrike">
                <a:solidFill>
                  <a:srgbClr val="000000"/>
                </a:solidFill>
                <a:latin typeface="Calibri"/>
              </a:rPr>
              <a:t> hiša je majhna.</a:t>
            </a:r>
            <a:endParaRPr b="0" lang="sl-SI" sz="2000" spc="-1" strike="noStrike">
              <a:latin typeface="Arial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00"/>
              </a:spcBef>
            </a:pPr>
            <a:r>
              <a:rPr b="0" i="1" lang="sl-SI" sz="2000" spc="-1" strike="noStrike">
                <a:solidFill>
                  <a:srgbClr val="000000"/>
                </a:solidFill>
                <a:latin typeface="Calibri"/>
              </a:rPr>
              <a:t>خانۀ من کوچک است.</a:t>
            </a:r>
            <a:endParaRPr b="0" lang="sl-SI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</a:pPr>
            <a:r>
              <a:rPr b="1" i="1" lang="sl-SI" sz="2000" spc="-1" strike="noStrike">
                <a:solidFill>
                  <a:srgbClr val="000000"/>
                </a:solidFill>
                <a:latin typeface="Calibri"/>
              </a:rPr>
              <a:t>Moje</a:t>
            </a:r>
            <a:r>
              <a:rPr b="0" i="1" lang="sl-SI" sz="2000" spc="-1" strike="noStrike">
                <a:solidFill>
                  <a:srgbClr val="000000"/>
                </a:solidFill>
                <a:latin typeface="Calibri"/>
              </a:rPr>
              <a:t> kolo je staro.</a:t>
            </a:r>
            <a:endParaRPr b="0" lang="sl-SI" sz="2000" spc="-1" strike="noStrike">
              <a:latin typeface="Arial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00"/>
              </a:spcBef>
            </a:pPr>
            <a:r>
              <a:rPr b="0" i="1" lang="sl-SI" sz="2000" spc="-1" strike="noStrike">
                <a:solidFill>
                  <a:srgbClr val="000000"/>
                </a:solidFill>
                <a:latin typeface="Calibri"/>
              </a:rPr>
              <a:t>دوچرخۀ من قدیمی است.</a:t>
            </a:r>
            <a:endParaRPr b="0" lang="sl-SI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</a:pPr>
            <a:r>
              <a:rPr b="0" i="1" lang="sl-SI" sz="2000" spc="-1" strike="noStrike">
                <a:solidFill>
                  <a:srgbClr val="000000"/>
                </a:solidFill>
                <a:latin typeface="Calibri"/>
              </a:rPr>
              <a:t>Peter je </a:t>
            </a:r>
            <a:r>
              <a:rPr b="1" i="1" lang="sl-SI" sz="2000" spc="-1" strike="noStrike">
                <a:solidFill>
                  <a:srgbClr val="000000"/>
                </a:solidFill>
                <a:latin typeface="Calibri"/>
              </a:rPr>
              <a:t>tvoj</a:t>
            </a:r>
            <a:r>
              <a:rPr b="0" i="1" lang="sl-SI" sz="2000" spc="-1" strike="noStrike">
                <a:solidFill>
                  <a:srgbClr val="000000"/>
                </a:solidFill>
                <a:latin typeface="Calibri"/>
              </a:rPr>
              <a:t> sosed.</a:t>
            </a:r>
            <a:endParaRPr b="0" lang="sl-SI" sz="2000" spc="-1" strike="noStrike">
              <a:latin typeface="Arial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00"/>
              </a:spcBef>
            </a:pPr>
            <a:r>
              <a:rPr b="0" i="1" lang="sl-SI" sz="2000" spc="-1" strike="noStrike">
                <a:solidFill>
                  <a:srgbClr val="000000"/>
                </a:solidFill>
                <a:latin typeface="Calibri"/>
              </a:rPr>
              <a:t>پیتر همسایۀ تو است.</a:t>
            </a:r>
            <a:endParaRPr b="0" lang="sl-SI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</a:pPr>
            <a:r>
              <a:rPr b="0" i="1" lang="sl-SI" sz="2000" spc="-1" strike="noStrike">
                <a:solidFill>
                  <a:srgbClr val="000000"/>
                </a:solidFill>
                <a:latin typeface="Calibri"/>
              </a:rPr>
              <a:t>A je to </a:t>
            </a:r>
            <a:r>
              <a:rPr b="1" i="1" lang="sl-SI" sz="2000" spc="-1" strike="noStrike">
                <a:solidFill>
                  <a:srgbClr val="000000"/>
                </a:solidFill>
                <a:latin typeface="Calibri"/>
              </a:rPr>
              <a:t>vaš</a:t>
            </a:r>
            <a:r>
              <a:rPr b="0" i="1" lang="sl-SI" sz="2000" spc="-1" strike="noStrike">
                <a:solidFill>
                  <a:srgbClr val="000000"/>
                </a:solidFill>
                <a:latin typeface="Calibri"/>
              </a:rPr>
              <a:t> telefon?</a:t>
            </a:r>
            <a:endParaRPr b="0" lang="sl-SI" sz="2000" spc="-1" strike="noStrike">
              <a:latin typeface="Arial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00"/>
              </a:spcBef>
            </a:pPr>
            <a:r>
              <a:rPr b="0" i="1" lang="sl-SI" sz="2000" spc="-1" strike="noStrike">
                <a:solidFill>
                  <a:srgbClr val="000000"/>
                </a:solidFill>
                <a:latin typeface="Calibri"/>
              </a:rPr>
              <a:t>آیا این تلفن مال تو است؟</a:t>
            </a:r>
            <a:endParaRPr b="0" lang="sl-SI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</a:pPr>
            <a:r>
              <a:rPr b="1" i="1" lang="sl-SI" sz="2000" spc="-1" strike="noStrike">
                <a:solidFill>
                  <a:srgbClr val="000000"/>
                </a:solidFill>
                <a:latin typeface="Calibri"/>
              </a:rPr>
              <a:t>Njegova</a:t>
            </a:r>
            <a:r>
              <a:rPr b="0" i="1" lang="sl-SI" sz="2000" spc="-1" strike="noStrike">
                <a:solidFill>
                  <a:srgbClr val="000000"/>
                </a:solidFill>
                <a:latin typeface="Calibri"/>
              </a:rPr>
              <a:t> sestra je prijazna.</a:t>
            </a:r>
            <a:endParaRPr b="0" lang="sl-SI" sz="2000" spc="-1" strike="noStrike">
              <a:latin typeface="Arial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00"/>
              </a:spcBef>
            </a:pPr>
            <a:r>
              <a:rPr b="0" i="1" lang="sl-SI" sz="2000" spc="-1" strike="noStrike">
                <a:solidFill>
                  <a:srgbClr val="000000"/>
                </a:solidFill>
                <a:latin typeface="Calibri"/>
              </a:rPr>
              <a:t>خواهر او مهربان است.</a:t>
            </a:r>
            <a:endParaRPr b="0" lang="sl-SI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</a:pPr>
            <a:r>
              <a:rPr b="1" i="1" lang="sl-SI" sz="2000" spc="-1" strike="noStrike">
                <a:solidFill>
                  <a:srgbClr val="000000"/>
                </a:solidFill>
                <a:latin typeface="Calibri"/>
              </a:rPr>
              <a:t>Njeno</a:t>
            </a:r>
            <a:r>
              <a:rPr b="0" i="1" lang="sl-SI" sz="2000" spc="-1" strike="noStrike">
                <a:solidFill>
                  <a:srgbClr val="000000"/>
                </a:solidFill>
                <a:latin typeface="Calibri"/>
              </a:rPr>
              <a:t> stanovanje je novo.</a:t>
            </a:r>
            <a:endParaRPr b="0" lang="sl-SI" sz="2000" spc="-1" strike="noStrike">
              <a:latin typeface="Arial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00"/>
              </a:spcBef>
            </a:pPr>
            <a:r>
              <a:rPr b="0" i="1" lang="sl-SI" sz="2000" spc="-1" strike="noStrike">
                <a:solidFill>
                  <a:srgbClr val="000000"/>
                </a:solidFill>
                <a:latin typeface="Calibri"/>
              </a:rPr>
              <a:t>آپارتمان او جدید است.</a:t>
            </a:r>
            <a:endParaRPr b="0" lang="sl-SI" sz="2000" spc="-1" strike="noStrike">
              <a:latin typeface="Arial"/>
            </a:endParaRPr>
          </a:p>
        </p:txBody>
      </p:sp>
      <p:sp>
        <p:nvSpPr>
          <p:cNvPr id="165" name="CustomShape 6"/>
          <p:cNvSpPr/>
          <p:nvPr/>
        </p:nvSpPr>
        <p:spPr>
          <a:xfrm>
            <a:off x="7524360" y="185040"/>
            <a:ext cx="1439640" cy="817560"/>
          </a:xfrm>
          <a:prstGeom prst="roundRect">
            <a:avLst>
              <a:gd name="adj" fmla="val 16667"/>
            </a:avLst>
          </a:prstGeom>
          <a:ln>
            <a:solidFill>
              <a:srgbClr val="747981"/>
            </a:solidFill>
            <a:round/>
          </a:ln>
          <a:effectLst>
            <a:glow rad="101600">
              <a:schemeClr val="accent5">
                <a:satMod val="175000"/>
                <a:alpha val="40000"/>
              </a:schemeClr>
            </a:glow>
            <a:innerShdw blurRad="63500" dir="8100000" dist="50800">
              <a:srgbClr val="000000">
                <a:alpha val="50000"/>
              </a:srgb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ČIGAV?</a:t>
            </a:r>
            <a:endParaRPr b="0" lang="sl-SI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مال چه کسی؟</a:t>
            </a:r>
            <a:endParaRPr b="0" lang="sl-SI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153000" y="116640"/>
            <a:ext cx="6938640" cy="575640"/>
          </a:xfrm>
          <a:prstGeom prst="rect">
            <a:avLst/>
          </a:prstGeom>
          <a:solidFill>
            <a:schemeClr val="bg1"/>
          </a:solidFill>
          <a:ln>
            <a:solidFill>
              <a:srgbClr val="b5f418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sl-SI" sz="2400" spc="-1" strike="noStrike">
                <a:solidFill>
                  <a:srgbClr val="92d050"/>
                </a:solidFill>
                <a:latin typeface="Calibri"/>
              </a:rPr>
              <a:t>SVOJILNI PRIDEVNIK </a:t>
            </a:r>
            <a:r>
              <a:rPr b="1" lang="sl-SI" sz="2400" spc="-1" strike="noStrike">
                <a:solidFill>
                  <a:srgbClr val="92d050"/>
                </a:solidFill>
                <a:latin typeface="Calibri"/>
              </a:rPr>
              <a:t>صفت ملکی</a:t>
            </a:r>
            <a:r>
              <a:rPr b="1" lang="sl-SI" sz="2400" spc="-1" strike="noStrike">
                <a:solidFill>
                  <a:srgbClr val="92d050"/>
                </a:solidFill>
                <a:latin typeface="Calibri"/>
              </a:rPr>
              <a:t>                           </a:t>
            </a:r>
            <a:endParaRPr b="0" lang="sl-SI" sz="2400" spc="-1" strike="noStrike">
              <a:latin typeface="Arial"/>
            </a:endParaRPr>
          </a:p>
        </p:txBody>
      </p:sp>
      <p:sp>
        <p:nvSpPr>
          <p:cNvPr id="167" name="CustomShape 2"/>
          <p:cNvSpPr/>
          <p:nvPr/>
        </p:nvSpPr>
        <p:spPr>
          <a:xfrm>
            <a:off x="7286040" y="116640"/>
            <a:ext cx="1656000" cy="791640"/>
          </a:xfrm>
          <a:prstGeom prst="roundRect">
            <a:avLst>
              <a:gd name="adj" fmla="val 16667"/>
            </a:avLst>
          </a:prstGeom>
          <a:ln>
            <a:solidFill>
              <a:srgbClr val="747981"/>
            </a:solidFill>
            <a:round/>
          </a:ln>
          <a:effectLst>
            <a:glow rad="101600">
              <a:schemeClr val="accent5">
                <a:satMod val="175000"/>
                <a:alpha val="40000"/>
              </a:schemeClr>
            </a:glow>
            <a:innerShdw blurRad="63500" dir="8100000" dist="50800">
              <a:srgbClr val="000000">
                <a:alpha val="50000"/>
              </a:srgb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2800" spc="-1" strike="noStrike">
                <a:solidFill>
                  <a:srgbClr val="000000"/>
                </a:solidFill>
                <a:latin typeface="Calibri"/>
              </a:rPr>
              <a:t>ČIGAV?</a:t>
            </a:r>
            <a:endParaRPr b="0" lang="sl-SI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مال چه کسی؟</a:t>
            </a:r>
            <a:endParaRPr b="0" lang="sl-SI" sz="2000" spc="-1" strike="noStrike">
              <a:latin typeface="Arial"/>
            </a:endParaRPr>
          </a:p>
        </p:txBody>
      </p:sp>
      <p:sp>
        <p:nvSpPr>
          <p:cNvPr id="168" name="CustomShape 3"/>
          <p:cNvSpPr/>
          <p:nvPr/>
        </p:nvSpPr>
        <p:spPr>
          <a:xfrm>
            <a:off x="226080" y="1571400"/>
            <a:ext cx="4320000" cy="2721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360"/>
              </a:spcBef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• 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Samostalniku, ki označuje </a:t>
            </a:r>
            <a:r>
              <a:rPr b="1" lang="sl-SI" sz="1800" spc="-1" strike="noStrike" u="sng">
                <a:solidFill>
                  <a:srgbClr val="000000"/>
                </a:solidFill>
                <a:uFillTx/>
                <a:latin typeface="Calibri"/>
              </a:rPr>
              <a:t>moškega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, dodamo </a:t>
            </a:r>
            <a:r>
              <a:rPr b="1" lang="sl-SI" sz="1800" spc="-1" strike="noStrike">
                <a:solidFill>
                  <a:srgbClr val="000000"/>
                </a:solidFill>
                <a:latin typeface="Calibri"/>
              </a:rPr>
              <a:t>-OV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1800" spc="-1" strike="noStrike">
              <a:latin typeface="Arial"/>
            </a:endParaRPr>
          </a:p>
          <a:p>
            <a:pPr marL="343080" indent="-342720" algn="r" rtl="1">
              <a:lnSpc>
                <a:spcPct val="100000"/>
              </a:lnSpc>
              <a:spcBef>
                <a:spcPts val="360"/>
              </a:spcBef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به اسم هایی که از جنس مذکر هستند 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OV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 اضافه می کنیم.</a:t>
            </a:r>
            <a:endParaRPr b="0" lang="sl-SI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360"/>
              </a:spcBef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brat </a:t>
            </a:r>
            <a:r>
              <a:rPr b="0" lang="sl-SI" sz="18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 brat</a:t>
            </a:r>
            <a:r>
              <a:rPr b="1" lang="sl-SI" sz="1800" spc="-1" strike="noStrike">
                <a:solidFill>
                  <a:srgbClr val="c00000"/>
                </a:solidFill>
                <a:latin typeface="Calibri"/>
              </a:rPr>
              <a:t>ov </a:t>
            </a:r>
            <a:r>
              <a:rPr b="1" lang="sl-SI" sz="1800" spc="-1" strike="noStrike">
                <a:solidFill>
                  <a:srgbClr val="c00000"/>
                </a:solidFill>
                <a:latin typeface="Calibri"/>
              </a:rPr>
              <a:t>برادر                 مال برادر</a:t>
            </a:r>
            <a:r>
              <a:rPr b="1" lang="sl-SI" sz="1800" spc="-1" strike="noStrike">
                <a:solidFill>
                  <a:srgbClr val="c00000"/>
                </a:solidFill>
                <a:latin typeface="Calibri"/>
              </a:rPr>
              <a:t>     </a:t>
            </a:r>
            <a:endParaRPr b="0" lang="sl-SI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360"/>
              </a:spcBef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sosed </a:t>
            </a:r>
            <a:r>
              <a:rPr b="0" lang="sl-SI" sz="18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 sosed</a:t>
            </a:r>
            <a:r>
              <a:rPr b="1" lang="sl-SI" sz="1800" spc="-1" strike="noStrike">
                <a:solidFill>
                  <a:srgbClr val="c00000"/>
                </a:solidFill>
                <a:latin typeface="Calibri"/>
              </a:rPr>
              <a:t>ov  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همسایه           مال همسایه</a:t>
            </a:r>
            <a:endParaRPr b="0" lang="sl-SI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360"/>
              </a:spcBef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Janez </a:t>
            </a:r>
            <a:r>
              <a:rPr b="0" lang="sl-SI" sz="18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 Janez</a:t>
            </a:r>
            <a:r>
              <a:rPr b="1" lang="sl-SI" sz="1800" spc="-1" strike="noStrike">
                <a:solidFill>
                  <a:srgbClr val="c00000"/>
                </a:solidFill>
                <a:latin typeface="Calibri"/>
              </a:rPr>
              <a:t>ov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یانز              مال یانز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      </a:t>
            </a:r>
            <a:endParaRPr b="0" lang="sl-SI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360"/>
              </a:spcBef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Rok </a:t>
            </a:r>
            <a:r>
              <a:rPr b="0" lang="sl-SI" sz="18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 Rok</a:t>
            </a:r>
            <a:r>
              <a:rPr b="1" lang="sl-SI" sz="1800" spc="-1" strike="noStrike">
                <a:solidFill>
                  <a:srgbClr val="c00000"/>
                </a:solidFill>
                <a:latin typeface="Calibri"/>
              </a:rPr>
              <a:t>ov </a:t>
            </a:r>
            <a:r>
              <a:rPr b="1" lang="sl-SI" sz="1800" spc="-1" strike="noStrike">
                <a:solidFill>
                  <a:srgbClr val="c00000"/>
                </a:solidFill>
                <a:latin typeface="Calibri"/>
              </a:rPr>
              <a:t>رک              مال رک</a:t>
            </a:r>
            <a:r>
              <a:rPr b="1" lang="sl-SI" sz="1800" spc="-1" strike="noStrike">
                <a:solidFill>
                  <a:srgbClr val="c00000"/>
                </a:solidFill>
                <a:latin typeface="Calibri"/>
              </a:rPr>
              <a:t>            </a:t>
            </a:r>
            <a:endParaRPr b="0" lang="sl-SI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360"/>
              </a:spcBef>
            </a:pPr>
            <a:endParaRPr b="0" lang="sl-SI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endParaRPr b="0" lang="sl-SI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endParaRPr b="0" lang="sl-SI" sz="1800" spc="-1" strike="noStrike">
              <a:latin typeface="Arial"/>
            </a:endParaRPr>
          </a:p>
        </p:txBody>
      </p:sp>
      <p:sp>
        <p:nvSpPr>
          <p:cNvPr id="169" name="CustomShape 4"/>
          <p:cNvSpPr/>
          <p:nvPr/>
        </p:nvSpPr>
        <p:spPr>
          <a:xfrm>
            <a:off x="4716000" y="1486080"/>
            <a:ext cx="4248000" cy="331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360"/>
              </a:spcBef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• 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Samostalniku, ki označuje </a:t>
            </a:r>
            <a:r>
              <a:rPr b="1" lang="sl-SI" sz="1800" spc="-1" strike="noStrike" u="sng">
                <a:solidFill>
                  <a:srgbClr val="000000"/>
                </a:solidFill>
                <a:uFillTx/>
                <a:latin typeface="Calibri"/>
              </a:rPr>
              <a:t>žensko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, dodamo </a:t>
            </a:r>
            <a:r>
              <a:rPr b="1" lang="sl-SI" sz="1800" spc="-1" strike="noStrike">
                <a:solidFill>
                  <a:srgbClr val="000000"/>
                </a:solidFill>
                <a:latin typeface="Calibri"/>
              </a:rPr>
              <a:t>-IN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1800" spc="-1" strike="noStrike">
              <a:latin typeface="Arial"/>
            </a:endParaRPr>
          </a:p>
          <a:p>
            <a:pPr marL="343080" indent="-342720" algn="r" rtl="1">
              <a:lnSpc>
                <a:spcPct val="100000"/>
              </a:lnSpc>
              <a:spcBef>
                <a:spcPts val="360"/>
              </a:spcBef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به اسم هایی که از جنس مؤنث هستند 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IN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 اضافه می کنیم.</a:t>
            </a:r>
            <a:endParaRPr b="0" lang="sl-SI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360"/>
              </a:spcBef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sestra </a:t>
            </a:r>
            <a:r>
              <a:rPr b="0" lang="sl-SI" sz="18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 sestr</a:t>
            </a:r>
            <a:r>
              <a:rPr b="1" lang="sl-SI" sz="1800" spc="-1" strike="noStrike">
                <a:solidFill>
                  <a:srgbClr val="c00000"/>
                </a:solidFill>
                <a:latin typeface="Calibri"/>
              </a:rPr>
              <a:t>in</a:t>
            </a:r>
            <a:r>
              <a:rPr b="1" lang="sl-SI" sz="1800" spc="-1" strike="noStrike">
                <a:solidFill>
                  <a:srgbClr val="c00000"/>
                </a:solidFill>
                <a:latin typeface="Calibri"/>
              </a:rPr>
              <a:t>خواهر        مال خواهر</a:t>
            </a:r>
            <a:r>
              <a:rPr b="1" lang="sl-SI" sz="1800" spc="-1" strike="noStrike">
                <a:solidFill>
                  <a:srgbClr val="c00000"/>
                </a:solidFill>
                <a:latin typeface="Calibri"/>
              </a:rPr>
              <a:t>       </a:t>
            </a:r>
            <a:endParaRPr b="0" lang="sl-SI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360"/>
              </a:spcBef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soseda </a:t>
            </a:r>
            <a:r>
              <a:rPr b="0" lang="sl-SI" sz="18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 sosed</a:t>
            </a:r>
            <a:r>
              <a:rPr b="1" lang="sl-SI" sz="1800" spc="-1" strike="noStrike">
                <a:solidFill>
                  <a:srgbClr val="c00000"/>
                </a:solidFill>
                <a:latin typeface="Calibri"/>
              </a:rPr>
              <a:t>in</a:t>
            </a:r>
            <a:r>
              <a:rPr b="1" lang="sl-SI" sz="1800" spc="-1" strike="noStrike">
                <a:solidFill>
                  <a:srgbClr val="c00000"/>
                </a:solidFill>
                <a:latin typeface="Calibri"/>
              </a:rPr>
              <a:t>همسایه       مال همسایه</a:t>
            </a:r>
            <a:r>
              <a:rPr b="1" lang="sl-SI" sz="1800" spc="-1" strike="noStrike">
                <a:solidFill>
                  <a:srgbClr val="c00000"/>
                </a:solidFill>
                <a:latin typeface="Calibri"/>
              </a:rPr>
              <a:t>   </a:t>
            </a:r>
            <a:endParaRPr b="0" lang="sl-SI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360"/>
              </a:spcBef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Ana </a:t>
            </a:r>
            <a:r>
              <a:rPr b="0" lang="sl-SI" sz="18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 An</a:t>
            </a:r>
            <a:r>
              <a:rPr b="1" lang="sl-SI" sz="1800" spc="-1" strike="noStrike">
                <a:solidFill>
                  <a:srgbClr val="c00000"/>
                </a:solidFill>
                <a:latin typeface="Calibri"/>
              </a:rPr>
              <a:t>in</a:t>
            </a:r>
            <a:r>
              <a:rPr b="1" lang="sl-SI" sz="1800" spc="-1" strike="noStrike">
                <a:solidFill>
                  <a:srgbClr val="c00000"/>
                </a:solidFill>
                <a:latin typeface="Calibri"/>
              </a:rPr>
              <a:t>آنا               مال آنا</a:t>
            </a:r>
            <a:r>
              <a:rPr b="1" lang="sl-SI" sz="1800" spc="-1" strike="noStrike">
                <a:solidFill>
                  <a:srgbClr val="c00000"/>
                </a:solidFill>
                <a:latin typeface="Calibri"/>
              </a:rPr>
              <a:t>                </a:t>
            </a:r>
            <a:endParaRPr b="0" lang="sl-SI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360"/>
              </a:spcBef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Vesna </a:t>
            </a:r>
            <a:r>
              <a:rPr b="0" lang="sl-SI" sz="18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 Vesn</a:t>
            </a:r>
            <a:r>
              <a:rPr b="1" lang="sl-SI" sz="1800" spc="-1" strike="noStrike">
                <a:solidFill>
                  <a:srgbClr val="c00000"/>
                </a:solidFill>
                <a:latin typeface="Calibri"/>
              </a:rPr>
              <a:t>in</a:t>
            </a:r>
            <a:r>
              <a:rPr b="1" lang="sl-SI" sz="1800" spc="-1" strike="noStrike">
                <a:solidFill>
                  <a:srgbClr val="c00000"/>
                </a:solidFill>
                <a:latin typeface="Calibri"/>
              </a:rPr>
              <a:t>وسنا           مال وسنا</a:t>
            </a:r>
            <a:r>
              <a:rPr b="1" lang="sl-SI" sz="1800" spc="-1" strike="noStrike">
                <a:solidFill>
                  <a:srgbClr val="c00000"/>
                </a:solidFill>
                <a:latin typeface="Calibri"/>
              </a:rPr>
              <a:t>        </a:t>
            </a:r>
            <a:endParaRPr b="0" lang="sl-SI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360"/>
              </a:spcBef>
            </a:pPr>
            <a:endParaRPr b="0" lang="sl-SI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endParaRPr b="0" lang="sl-SI" sz="1800" spc="-1" strike="noStrike">
              <a:latin typeface="Arial"/>
            </a:endParaRPr>
          </a:p>
        </p:txBody>
      </p:sp>
      <p:sp>
        <p:nvSpPr>
          <p:cNvPr id="170" name="CustomShape 5"/>
          <p:cNvSpPr/>
          <p:nvPr/>
        </p:nvSpPr>
        <p:spPr>
          <a:xfrm>
            <a:off x="395640" y="777960"/>
            <a:ext cx="6890040" cy="70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Svojilni pridevnik tvorimo s končnico </a:t>
            </a:r>
            <a:r>
              <a:rPr b="1" lang="sl-SI" sz="2000" spc="-1" strike="noStrike">
                <a:solidFill>
                  <a:srgbClr val="c00000"/>
                </a:solidFill>
                <a:latin typeface="Calibri"/>
              </a:rPr>
              <a:t>-OV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ali </a:t>
            </a:r>
            <a:r>
              <a:rPr b="1" lang="sl-SI" sz="2000" spc="-1" strike="noStrike">
                <a:solidFill>
                  <a:srgbClr val="c00000"/>
                </a:solidFill>
                <a:latin typeface="Calibri"/>
              </a:rPr>
              <a:t>-IN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000" spc="-1" strike="noStrike">
              <a:latin typeface="Arial"/>
            </a:endParaRPr>
          </a:p>
          <a:p>
            <a:pPr algn="r" rtl="1"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صفت ملکی را می توانیم با پسوند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OV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 یا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IN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  درست کنیم .</a:t>
            </a:r>
            <a:endParaRPr b="0" lang="sl-SI" sz="2000" spc="-1" strike="noStrike">
              <a:latin typeface="Arial"/>
            </a:endParaRPr>
          </a:p>
        </p:txBody>
      </p:sp>
      <p:sp>
        <p:nvSpPr>
          <p:cNvPr id="171" name="CustomShape 6"/>
          <p:cNvSpPr/>
          <p:nvPr/>
        </p:nvSpPr>
        <p:spPr>
          <a:xfrm>
            <a:off x="395640" y="4221000"/>
            <a:ext cx="3960000" cy="240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59"/>
              </a:spcBef>
            </a:pPr>
            <a:r>
              <a:rPr b="0" lang="sl-SI" sz="2300" spc="-1" strike="noStrike">
                <a:solidFill>
                  <a:srgbClr val="000000"/>
                </a:solidFill>
                <a:latin typeface="Calibri"/>
              </a:rPr>
              <a:t>Primeri:</a:t>
            </a:r>
            <a:r>
              <a:rPr b="0" lang="sl-SI" sz="2300" spc="-1" strike="noStrike">
                <a:solidFill>
                  <a:srgbClr val="000000"/>
                </a:solidFill>
                <a:latin typeface="Calibri"/>
              </a:rPr>
              <a:t>مثال</a:t>
            </a:r>
            <a:r>
              <a:rPr b="0" lang="sl-SI" sz="2300" spc="-1" strike="noStrike">
                <a:solidFill>
                  <a:srgbClr val="000000"/>
                </a:solidFill>
                <a:latin typeface="Calibri"/>
              </a:rPr>
              <a:t>:                          </a:t>
            </a:r>
            <a:endParaRPr b="0" lang="sl-SI" sz="23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360"/>
              </a:spcBef>
            </a:pPr>
            <a:r>
              <a:rPr b="0" i="1" lang="sl-SI" sz="1800" spc="-1" strike="noStrike">
                <a:solidFill>
                  <a:srgbClr val="000000"/>
                </a:solidFill>
                <a:latin typeface="Calibri"/>
              </a:rPr>
              <a:t>To je brat</a:t>
            </a:r>
            <a:r>
              <a:rPr b="1" i="1" lang="sl-SI" sz="1800" spc="-1" strike="noStrike">
                <a:solidFill>
                  <a:srgbClr val="000000"/>
                </a:solidFill>
                <a:latin typeface="Calibri"/>
              </a:rPr>
              <a:t>ov</a:t>
            </a:r>
            <a:r>
              <a:rPr b="0" i="1" lang="sl-SI" sz="1800" spc="-1" strike="noStrike">
                <a:solidFill>
                  <a:srgbClr val="000000"/>
                </a:solidFill>
                <a:latin typeface="Calibri"/>
              </a:rPr>
              <a:t> telefon.</a:t>
            </a:r>
            <a:endParaRPr b="0" lang="sl-SI" sz="1800" spc="-1" strike="noStrike">
              <a:latin typeface="Arial"/>
            </a:endParaRPr>
          </a:p>
          <a:p>
            <a:pPr marL="343080" indent="-342720" algn="r" rtl="1">
              <a:lnSpc>
                <a:spcPct val="100000"/>
              </a:lnSpc>
              <a:spcBef>
                <a:spcPts val="360"/>
              </a:spcBef>
            </a:pPr>
            <a:r>
              <a:rPr b="0" i="1" lang="sl-SI" sz="1800" spc="-1" strike="noStrike">
                <a:solidFill>
                  <a:srgbClr val="000000"/>
                </a:solidFill>
                <a:latin typeface="Calibri"/>
              </a:rPr>
              <a:t>این تلفن مال برادر است.</a:t>
            </a:r>
            <a:endParaRPr b="0" lang="sl-SI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360"/>
              </a:spcBef>
            </a:pPr>
            <a:r>
              <a:rPr b="0" i="1" lang="sl-SI" sz="1800" spc="-1" strike="noStrike">
                <a:solidFill>
                  <a:srgbClr val="000000"/>
                </a:solidFill>
                <a:latin typeface="Calibri"/>
              </a:rPr>
              <a:t>Brat</a:t>
            </a:r>
            <a:r>
              <a:rPr b="1" i="1" lang="sl-SI" sz="1800" spc="-1" strike="noStrike">
                <a:solidFill>
                  <a:srgbClr val="000000"/>
                </a:solidFill>
                <a:latin typeface="Calibri"/>
              </a:rPr>
              <a:t>ova</a:t>
            </a:r>
            <a:r>
              <a:rPr b="0" i="1" lang="sl-SI" sz="1800" spc="-1" strike="noStrike">
                <a:solidFill>
                  <a:srgbClr val="000000"/>
                </a:solidFill>
                <a:latin typeface="Calibri"/>
              </a:rPr>
              <a:t> hiš</a:t>
            </a:r>
            <a:r>
              <a:rPr b="1" i="1" lang="sl-SI" sz="18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i="1" lang="sl-SI" sz="1800" spc="-1" strike="noStrike">
                <a:solidFill>
                  <a:srgbClr val="000000"/>
                </a:solidFill>
                <a:latin typeface="Calibri"/>
              </a:rPr>
              <a:t> je nova.</a:t>
            </a:r>
            <a:endParaRPr b="0" lang="sl-SI" sz="1800" spc="-1" strike="noStrike">
              <a:latin typeface="Arial"/>
            </a:endParaRPr>
          </a:p>
          <a:p>
            <a:pPr marL="343080" indent="-342720" algn="r" rtl="1">
              <a:lnSpc>
                <a:spcPct val="100000"/>
              </a:lnSpc>
              <a:spcBef>
                <a:spcPts val="360"/>
              </a:spcBef>
            </a:pPr>
            <a:r>
              <a:rPr b="0" i="1" lang="sl-SI" sz="1800" spc="-1" strike="noStrike">
                <a:solidFill>
                  <a:srgbClr val="000000"/>
                </a:solidFill>
                <a:latin typeface="Calibri"/>
              </a:rPr>
              <a:t>خانۀ برادر جدید است.</a:t>
            </a:r>
            <a:endParaRPr b="0" lang="sl-SI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360"/>
              </a:spcBef>
            </a:pPr>
            <a:r>
              <a:rPr b="0" i="1" lang="sl-SI" sz="1800" spc="-1" strike="noStrike">
                <a:solidFill>
                  <a:srgbClr val="000000"/>
                </a:solidFill>
                <a:latin typeface="Calibri"/>
              </a:rPr>
              <a:t>To je brat</a:t>
            </a:r>
            <a:r>
              <a:rPr b="1" i="1" lang="sl-SI" sz="1800" spc="-1" strike="noStrike">
                <a:solidFill>
                  <a:srgbClr val="000000"/>
                </a:solidFill>
                <a:latin typeface="Calibri"/>
              </a:rPr>
              <a:t>ovo </a:t>
            </a:r>
            <a:r>
              <a:rPr b="0" i="1" lang="sl-SI" sz="1800" spc="-1" strike="noStrike">
                <a:solidFill>
                  <a:srgbClr val="000000"/>
                </a:solidFill>
                <a:latin typeface="Calibri"/>
              </a:rPr>
              <a:t>kol</a:t>
            </a:r>
            <a:r>
              <a:rPr b="1" i="1" lang="sl-SI" sz="1800" spc="-1" strike="noStrike">
                <a:solidFill>
                  <a:srgbClr val="000000"/>
                </a:solidFill>
                <a:latin typeface="Calibri"/>
              </a:rPr>
              <a:t>o</a:t>
            </a:r>
            <a:r>
              <a:rPr b="0" i="1" lang="sl-SI" sz="18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1800" spc="-1" strike="noStrike">
              <a:latin typeface="Arial"/>
            </a:endParaRPr>
          </a:p>
          <a:p>
            <a:pPr marL="343080" indent="-342720" algn="r" rtl="1">
              <a:lnSpc>
                <a:spcPct val="100000"/>
              </a:lnSpc>
              <a:spcBef>
                <a:spcPts val="360"/>
              </a:spcBef>
            </a:pPr>
            <a:r>
              <a:rPr b="0" i="1" lang="sl-SI" sz="1800" spc="-1" strike="noStrike">
                <a:solidFill>
                  <a:srgbClr val="000000"/>
                </a:solidFill>
                <a:latin typeface="Calibri"/>
              </a:rPr>
              <a:t>این دوچرخه مال برادر است.</a:t>
            </a:r>
            <a:endParaRPr b="0" lang="sl-SI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281"/>
              </a:spcBef>
            </a:pPr>
            <a:endParaRPr b="0" lang="sl-SI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endParaRPr b="0" lang="sl-SI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endParaRPr b="0" lang="sl-SI" sz="1800" spc="-1" strike="noStrike">
              <a:latin typeface="Arial"/>
            </a:endParaRPr>
          </a:p>
        </p:txBody>
      </p:sp>
      <p:sp>
        <p:nvSpPr>
          <p:cNvPr id="172" name="CustomShape 7"/>
          <p:cNvSpPr/>
          <p:nvPr/>
        </p:nvSpPr>
        <p:spPr>
          <a:xfrm>
            <a:off x="4968000" y="4604760"/>
            <a:ext cx="3744000" cy="1971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 fontScale="78000"/>
          </a:bodyPr>
          <a:p>
            <a:pPr marL="343080" indent="-342720">
              <a:lnSpc>
                <a:spcPct val="100000"/>
              </a:lnSpc>
              <a:spcBef>
                <a:spcPts val="360"/>
              </a:spcBef>
            </a:pPr>
            <a:r>
              <a:rPr b="0" i="1" lang="sl-SI" sz="1800" spc="-1" strike="noStrike">
                <a:solidFill>
                  <a:srgbClr val="000000"/>
                </a:solidFill>
                <a:latin typeface="Calibri"/>
              </a:rPr>
              <a:t>Sestr</a:t>
            </a:r>
            <a:r>
              <a:rPr b="1" i="1" lang="sl-SI" sz="1800" spc="-1" strike="noStrike">
                <a:solidFill>
                  <a:srgbClr val="000000"/>
                </a:solidFill>
                <a:latin typeface="Calibri"/>
              </a:rPr>
              <a:t>in</a:t>
            </a:r>
            <a:r>
              <a:rPr b="0" i="1" lang="sl-SI" sz="1800" spc="-1" strike="noStrike">
                <a:solidFill>
                  <a:srgbClr val="000000"/>
                </a:solidFill>
                <a:latin typeface="Calibri"/>
              </a:rPr>
              <a:t> sin je star 5 let.</a:t>
            </a:r>
            <a:endParaRPr b="0" lang="sl-SI" sz="1800" spc="-1" strike="noStrike">
              <a:latin typeface="Arial"/>
            </a:endParaRPr>
          </a:p>
          <a:p>
            <a:pPr marL="343080" indent="-342720" algn="r" rtl="1">
              <a:lnSpc>
                <a:spcPct val="100000"/>
              </a:lnSpc>
              <a:spcBef>
                <a:spcPts val="360"/>
              </a:spcBef>
            </a:pPr>
            <a:r>
              <a:rPr b="0" i="1" lang="sl-SI" sz="1800" spc="-1" strike="noStrike">
                <a:solidFill>
                  <a:srgbClr val="000000"/>
                </a:solidFill>
                <a:latin typeface="Calibri"/>
              </a:rPr>
              <a:t>پسر خواهر </a:t>
            </a:r>
            <a:r>
              <a:rPr b="0" i="1" lang="sl-SI" sz="1800" spc="-1" strike="noStrike">
                <a:solidFill>
                  <a:srgbClr val="000000"/>
                </a:solidFill>
                <a:latin typeface="Calibri"/>
              </a:rPr>
              <a:t>5</a:t>
            </a:r>
            <a:r>
              <a:rPr b="0" i="1" lang="sl-SI" sz="1800" spc="-1" strike="noStrike">
                <a:solidFill>
                  <a:srgbClr val="000000"/>
                </a:solidFill>
                <a:latin typeface="Calibri"/>
              </a:rPr>
              <a:t>ساله است.</a:t>
            </a:r>
            <a:endParaRPr b="0" lang="sl-SI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360"/>
              </a:spcBef>
            </a:pPr>
            <a:r>
              <a:rPr b="0" i="1" lang="sl-SI" sz="1800" spc="-1" strike="noStrike">
                <a:solidFill>
                  <a:srgbClr val="000000"/>
                </a:solidFill>
                <a:latin typeface="Calibri"/>
              </a:rPr>
              <a:t>To je sestr</a:t>
            </a:r>
            <a:r>
              <a:rPr b="1" i="1" lang="sl-SI" sz="1800" spc="-1" strike="noStrike">
                <a:solidFill>
                  <a:srgbClr val="000000"/>
                </a:solidFill>
                <a:latin typeface="Calibri"/>
              </a:rPr>
              <a:t>ina</a:t>
            </a:r>
            <a:r>
              <a:rPr b="0" i="1" lang="sl-SI" sz="1800" spc="-1" strike="noStrike">
                <a:solidFill>
                  <a:srgbClr val="000000"/>
                </a:solidFill>
                <a:latin typeface="Calibri"/>
              </a:rPr>
              <a:t> jakn</a:t>
            </a:r>
            <a:r>
              <a:rPr b="1" i="1" lang="sl-SI" sz="18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i="1" lang="sl-SI" sz="18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1800" spc="-1" strike="noStrike">
              <a:latin typeface="Arial"/>
            </a:endParaRPr>
          </a:p>
          <a:p>
            <a:pPr marL="343080" indent="-342720" algn="r" rtl="1">
              <a:lnSpc>
                <a:spcPct val="100000"/>
              </a:lnSpc>
              <a:spcBef>
                <a:spcPts val="360"/>
              </a:spcBef>
            </a:pPr>
            <a:r>
              <a:rPr b="0" i="1" lang="sl-SI" sz="1800" spc="-1" strike="noStrike">
                <a:solidFill>
                  <a:srgbClr val="000000"/>
                </a:solidFill>
                <a:latin typeface="Calibri"/>
              </a:rPr>
              <a:t>این کاپشن مال خواهر است.</a:t>
            </a:r>
            <a:endParaRPr b="0" lang="sl-SI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360"/>
              </a:spcBef>
            </a:pPr>
            <a:r>
              <a:rPr b="0" i="1" lang="sl-SI" sz="1800" spc="-1" strike="noStrike">
                <a:solidFill>
                  <a:srgbClr val="000000"/>
                </a:solidFill>
                <a:latin typeface="Calibri"/>
              </a:rPr>
              <a:t>Sestr</a:t>
            </a:r>
            <a:r>
              <a:rPr b="1" i="1" lang="sl-SI" sz="1800" spc="-1" strike="noStrike">
                <a:solidFill>
                  <a:srgbClr val="000000"/>
                </a:solidFill>
                <a:latin typeface="Calibri"/>
              </a:rPr>
              <a:t>ino</a:t>
            </a:r>
            <a:r>
              <a:rPr b="0" i="1" lang="sl-SI" sz="1800" spc="-1" strike="noStrike">
                <a:solidFill>
                  <a:srgbClr val="000000"/>
                </a:solidFill>
                <a:latin typeface="Calibri"/>
              </a:rPr>
              <a:t> stanovanj</a:t>
            </a:r>
            <a:r>
              <a:rPr b="1" i="1" lang="sl-SI" sz="1800" spc="-1" strike="noStrike">
                <a:solidFill>
                  <a:srgbClr val="000000"/>
                </a:solidFill>
                <a:latin typeface="Calibri"/>
              </a:rPr>
              <a:t>e </a:t>
            </a:r>
            <a:r>
              <a:rPr b="0" i="1" lang="sl-SI" sz="1800" spc="-1" strike="noStrike">
                <a:solidFill>
                  <a:srgbClr val="000000"/>
                </a:solidFill>
                <a:latin typeface="Calibri"/>
              </a:rPr>
              <a:t>ni novo. </a:t>
            </a:r>
            <a:endParaRPr b="0" lang="sl-SI" sz="1800" spc="-1" strike="noStrike">
              <a:latin typeface="Arial"/>
            </a:endParaRPr>
          </a:p>
          <a:p>
            <a:pPr marL="343080" indent="-342720" algn="r" rtl="1">
              <a:lnSpc>
                <a:spcPct val="100000"/>
              </a:lnSpc>
              <a:spcBef>
                <a:spcPts val="360"/>
              </a:spcBef>
            </a:pPr>
            <a:r>
              <a:rPr b="0" i="1" lang="sl-SI" sz="1800" spc="-1" strike="noStrike">
                <a:solidFill>
                  <a:srgbClr val="000000"/>
                </a:solidFill>
                <a:latin typeface="Calibri"/>
              </a:rPr>
              <a:t>آپارتمان خواهر جدید نیست.</a:t>
            </a:r>
            <a:endParaRPr b="0" lang="sl-SI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360"/>
              </a:spcBef>
            </a:pPr>
            <a:endParaRPr b="0" lang="sl-SI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endParaRPr b="0" lang="sl-SI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endParaRPr b="0" lang="sl-SI" sz="1800" spc="-1" strike="noStrike">
              <a:latin typeface="Arial"/>
            </a:endParaRPr>
          </a:p>
        </p:txBody>
      </p:sp>
      <p:sp>
        <p:nvSpPr>
          <p:cNvPr id="173" name="CustomShape 8"/>
          <p:cNvSpPr/>
          <p:nvPr/>
        </p:nvSpPr>
        <p:spPr>
          <a:xfrm rot="10800000">
            <a:off x="3348360" y="3285360"/>
            <a:ext cx="431640" cy="716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4" name="CustomShape 9"/>
          <p:cNvSpPr/>
          <p:nvPr/>
        </p:nvSpPr>
        <p:spPr>
          <a:xfrm rot="10800000">
            <a:off x="3348360" y="3645360"/>
            <a:ext cx="431640" cy="716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5" name="CustomShape 10"/>
          <p:cNvSpPr/>
          <p:nvPr/>
        </p:nvSpPr>
        <p:spPr>
          <a:xfrm rot="10800000">
            <a:off x="3276360" y="3933360"/>
            <a:ext cx="503640" cy="716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6" name="CustomShape 11"/>
          <p:cNvSpPr/>
          <p:nvPr/>
        </p:nvSpPr>
        <p:spPr>
          <a:xfrm rot="10800000">
            <a:off x="3276360" y="2925360"/>
            <a:ext cx="503640" cy="7812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7" name="CustomShape 12"/>
          <p:cNvSpPr/>
          <p:nvPr/>
        </p:nvSpPr>
        <p:spPr>
          <a:xfrm rot="10800000">
            <a:off x="7884720" y="2853360"/>
            <a:ext cx="359640" cy="716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8" name="CustomShape 13"/>
          <p:cNvSpPr/>
          <p:nvPr/>
        </p:nvSpPr>
        <p:spPr>
          <a:xfrm rot="10800000">
            <a:off x="7884720" y="3226320"/>
            <a:ext cx="359640" cy="4536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9" name="CustomShape 14"/>
          <p:cNvSpPr/>
          <p:nvPr/>
        </p:nvSpPr>
        <p:spPr>
          <a:xfrm rot="10800000">
            <a:off x="7884720" y="3502440"/>
            <a:ext cx="503640" cy="716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0" name="CustomShape 15"/>
          <p:cNvSpPr/>
          <p:nvPr/>
        </p:nvSpPr>
        <p:spPr>
          <a:xfrm flipV="1" rot="10800000">
            <a:off x="8244360" y="3933000"/>
            <a:ext cx="431640" cy="8352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1" name="Line 16"/>
          <p:cNvSpPr/>
          <p:nvPr/>
        </p:nvSpPr>
        <p:spPr>
          <a:xfrm>
            <a:off x="4716000" y="2060640"/>
            <a:ext cx="0" cy="4320360"/>
          </a:xfrm>
          <a:prstGeom prst="line">
            <a:avLst/>
          </a:prstGeom>
          <a:ln>
            <a:solidFill>
              <a:srgbClr val="fd823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467640" y="260640"/>
            <a:ext cx="5338440" cy="647640"/>
          </a:xfrm>
          <a:prstGeom prst="rect">
            <a:avLst/>
          </a:prstGeom>
          <a:solidFill>
            <a:srgbClr val="ffffff"/>
          </a:solidFill>
          <a:ln w="25560">
            <a:solidFill>
              <a:srgbClr val="00b050"/>
            </a:solidFill>
            <a:round/>
          </a:ln>
        </p:spPr>
        <p:txBody>
          <a:bodyPr anchor="ctr">
            <a:normAutofit fontScale="69000"/>
          </a:bodyPr>
          <a:p>
            <a:pPr algn="ctr">
              <a:lnSpc>
                <a:spcPct val="100000"/>
              </a:lnSpc>
            </a:pPr>
            <a:r>
              <a:rPr b="0" lang="sl-SI" sz="2400" spc="-1" strike="noStrike">
                <a:solidFill>
                  <a:srgbClr val="00b050"/>
                </a:solidFill>
                <a:latin typeface="Calibri"/>
              </a:rPr>
              <a:t>PRAVILO -o </a:t>
            </a:r>
            <a:r>
              <a:rPr b="0" lang="sl-SI" sz="2400" spc="-1" strike="noStrike">
                <a:solidFill>
                  <a:srgbClr val="00b050"/>
                </a:solidFill>
                <a:latin typeface="Wingdings"/>
              </a:rPr>
              <a:t></a:t>
            </a:r>
            <a:r>
              <a:rPr b="0" lang="sl-SI" sz="2400" spc="-1" strike="noStrike">
                <a:solidFill>
                  <a:srgbClr val="00b050"/>
                </a:solidFill>
                <a:latin typeface="Calibri"/>
              </a:rPr>
              <a:t> -e</a:t>
            </a:r>
            <a:br/>
            <a:r>
              <a:rPr b="0" lang="sl-SI" sz="2400" spc="-1" strike="noStrike">
                <a:solidFill>
                  <a:srgbClr val="00b050"/>
                </a:solidFill>
                <a:latin typeface="Calibri"/>
              </a:rPr>
              <a:t>-o </a:t>
            </a:r>
            <a:r>
              <a:rPr b="0" lang="sl-SI" sz="2400" spc="-1" strike="noStrike">
                <a:solidFill>
                  <a:srgbClr val="00b050"/>
                </a:solidFill>
                <a:latin typeface="Wingdings"/>
              </a:rPr>
              <a:t></a:t>
            </a:r>
            <a:r>
              <a:rPr b="0" lang="sl-SI" sz="2400" spc="-1" strike="noStrike">
                <a:solidFill>
                  <a:srgbClr val="00b050"/>
                </a:solidFill>
                <a:latin typeface="Calibri"/>
              </a:rPr>
              <a:t> -e</a:t>
            </a:r>
            <a:r>
              <a:rPr b="0" lang="sl-SI" sz="2400" spc="-1" strike="noStrike">
                <a:solidFill>
                  <a:srgbClr val="00b050"/>
                </a:solidFill>
                <a:latin typeface="Calibri"/>
              </a:rPr>
              <a:t>قانون</a:t>
            </a:r>
            <a:r>
              <a:rPr b="0" lang="sl-SI" sz="2400" spc="-1" strike="noStrike">
                <a:solidFill>
                  <a:srgbClr val="00b050"/>
                </a:solidFill>
                <a:latin typeface="Calibri"/>
              </a:rPr>
              <a:t> 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3" name="TextShape 2"/>
          <p:cNvSpPr txBox="1"/>
          <p:nvPr/>
        </p:nvSpPr>
        <p:spPr>
          <a:xfrm>
            <a:off x="251640" y="1124640"/>
            <a:ext cx="8640720" cy="54003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7000"/>
          </a:bodyPr>
          <a:p>
            <a:pPr marL="343080" indent="-342720" algn="ctr">
              <a:lnSpc>
                <a:spcPct val="100000"/>
              </a:lnSpc>
              <a:spcBef>
                <a:spcPts val="261"/>
              </a:spcBef>
            </a:pPr>
            <a:r>
              <a:rPr b="1" lang="sl-SI" sz="1300" spc="-1" strike="noStrike">
                <a:solidFill>
                  <a:srgbClr val="00b050"/>
                </a:solidFill>
                <a:latin typeface="Calibri"/>
              </a:rPr>
              <a:t>Za črkami C, Č, Ž, Š, J se končnica -O spremeni v -E.</a:t>
            </a:r>
            <a:endParaRPr b="0" lang="sl-SI" sz="13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79"/>
              </a:spcBef>
            </a:pPr>
            <a:r>
              <a:rPr b="1" lang="sl-SI" sz="2400" spc="-1" strike="noStrike">
                <a:solidFill>
                  <a:srgbClr val="00b050"/>
                </a:solidFill>
                <a:latin typeface="Calibri"/>
              </a:rPr>
              <a:t>برای حروف </a:t>
            </a:r>
            <a:r>
              <a:rPr b="1" lang="sl-SI" sz="2400" spc="-1" strike="noStrike">
                <a:solidFill>
                  <a:srgbClr val="00b050"/>
                </a:solidFill>
                <a:latin typeface="Calibri"/>
              </a:rPr>
              <a:t>C, Č, Ž, Š</a:t>
            </a:r>
            <a:r>
              <a:rPr b="1" lang="sl-SI" sz="2400" spc="-1" strike="noStrike">
                <a:solidFill>
                  <a:srgbClr val="00b050"/>
                </a:solidFill>
                <a:latin typeface="Calibri"/>
              </a:rPr>
              <a:t>,  پسوند –</a:t>
            </a:r>
            <a:r>
              <a:rPr b="1" lang="sl-SI" sz="2400" spc="-1" strike="noStrike">
                <a:solidFill>
                  <a:srgbClr val="00b050"/>
                </a:solidFill>
                <a:latin typeface="Calibri"/>
              </a:rPr>
              <a:t>O</a:t>
            </a:r>
            <a:r>
              <a:rPr b="1" lang="sl-SI" sz="2400" spc="-1" strike="noStrike">
                <a:solidFill>
                  <a:srgbClr val="00b050"/>
                </a:solidFill>
                <a:latin typeface="Calibri"/>
              </a:rPr>
              <a:t> به </a:t>
            </a:r>
            <a:r>
              <a:rPr b="1" lang="sl-SI" sz="2400" spc="-1" strike="noStrike">
                <a:solidFill>
                  <a:srgbClr val="00b050"/>
                </a:solidFill>
                <a:latin typeface="Calibri"/>
              </a:rPr>
              <a:t>v –E</a:t>
            </a:r>
            <a:r>
              <a:rPr b="1" lang="sl-SI" sz="2400" spc="-1" strike="noStrike">
                <a:solidFill>
                  <a:srgbClr val="00b050"/>
                </a:solidFill>
                <a:latin typeface="Calibri"/>
              </a:rPr>
              <a:t> تغییر می کند.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r>
              <a:rPr b="0" i="1" lang="sl-SI" sz="1300" spc="-1" strike="noStrike">
                <a:solidFill>
                  <a:srgbClr val="000000"/>
                </a:solidFill>
                <a:latin typeface="Calibri"/>
              </a:rPr>
              <a:t>Primer: 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MO</a:t>
            </a:r>
            <a:r>
              <a:rPr b="1" i="1" lang="sl-SI" sz="2800" spc="-1" strike="noStrike">
                <a:solidFill>
                  <a:srgbClr val="00b050"/>
                </a:solidFill>
                <a:latin typeface="Calibri"/>
              </a:rPr>
              <a:t>J</a:t>
            </a:r>
            <a:r>
              <a:rPr b="1" i="1" lang="sl-SI" sz="2800" spc="-1" strike="noStrike">
                <a:solidFill>
                  <a:srgbClr val="000000"/>
                </a:solidFill>
                <a:latin typeface="Calibri"/>
              </a:rPr>
              <a:t>E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 KOLO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مثال: دوچرخه من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                                       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159"/>
              </a:spcBef>
            </a:pP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61"/>
              </a:spcBef>
            </a:pP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Samostalnik</a:t>
            </a:r>
            <a:r>
              <a:rPr b="0" i="1" lang="sl-SI" sz="1300" spc="-1" strike="noStrike">
                <a:solidFill>
                  <a:srgbClr val="000000"/>
                </a:solidFill>
                <a:latin typeface="Calibri"/>
              </a:rPr>
              <a:t> kolo</a:t>
            </a: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 je srednjega spola, zato moramo zaimku MOJ</a:t>
            </a:r>
            <a:r>
              <a:rPr b="0" i="1" lang="sl-SI" sz="13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dodati končnico -o. Ker pa se zaimek MOJ konča s črko j, se končnica -o spremeni v -e.</a:t>
            </a:r>
            <a:endParaRPr b="0" lang="sl-SI" sz="13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61"/>
              </a:spcBef>
            </a:pP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Enako tudi pri: TVO</a:t>
            </a:r>
            <a:r>
              <a:rPr b="1" lang="sl-SI" sz="1300" spc="-1" strike="noStrike">
                <a:solidFill>
                  <a:srgbClr val="000000"/>
                </a:solidFill>
                <a:latin typeface="Calibri"/>
              </a:rPr>
              <a:t>J </a:t>
            </a: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i="1" lang="sl-SI" sz="1300" spc="-1" strike="noStrike">
                <a:solidFill>
                  <a:srgbClr val="000000"/>
                </a:solidFill>
                <a:latin typeface="Calibri"/>
              </a:rPr>
              <a:t>tvo</a:t>
            </a:r>
            <a:r>
              <a:rPr b="0" i="1" lang="sl-SI" sz="1300" spc="-1" strike="noStrike">
                <a:solidFill>
                  <a:srgbClr val="c00000"/>
                </a:solidFill>
                <a:latin typeface="Calibri"/>
              </a:rPr>
              <a:t>je</a:t>
            </a:r>
            <a:r>
              <a:rPr b="0" i="1" lang="sl-SI" sz="1300" spc="-1" strike="noStrike">
                <a:solidFill>
                  <a:srgbClr val="000000"/>
                </a:solidFill>
                <a:latin typeface="Calibri"/>
              </a:rPr>
              <a:t> kolo</a:t>
            </a: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), NA</a:t>
            </a:r>
            <a:r>
              <a:rPr b="1" lang="sl-SI" sz="1300" spc="-1" strike="noStrike">
                <a:solidFill>
                  <a:srgbClr val="000000"/>
                </a:solidFill>
                <a:latin typeface="Calibri"/>
              </a:rPr>
              <a:t>Š </a:t>
            </a: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i="1" lang="sl-SI" sz="1300" spc="-1" strike="noStrike">
                <a:solidFill>
                  <a:srgbClr val="000000"/>
                </a:solidFill>
                <a:latin typeface="Calibri"/>
              </a:rPr>
              <a:t>na</a:t>
            </a:r>
            <a:r>
              <a:rPr b="0" i="1" lang="sl-SI" sz="1300" spc="-1" strike="noStrike">
                <a:solidFill>
                  <a:srgbClr val="c00000"/>
                </a:solidFill>
                <a:latin typeface="Calibri"/>
              </a:rPr>
              <a:t>še</a:t>
            </a:r>
            <a:r>
              <a:rPr b="0" i="1" lang="sl-SI" sz="1300" spc="-1" strike="noStrike">
                <a:solidFill>
                  <a:srgbClr val="000000"/>
                </a:solidFill>
                <a:latin typeface="Calibri"/>
              </a:rPr>
              <a:t> kolo</a:t>
            </a: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), VA</a:t>
            </a:r>
            <a:r>
              <a:rPr b="1" lang="sl-SI" sz="1300" spc="-1" strike="noStrike">
                <a:solidFill>
                  <a:srgbClr val="000000"/>
                </a:solidFill>
                <a:latin typeface="Calibri"/>
              </a:rPr>
              <a:t>Š</a:t>
            </a: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 (</a:t>
            </a:r>
            <a:r>
              <a:rPr b="0" i="1" lang="sl-SI" sz="1300" spc="-1" strike="noStrike">
                <a:solidFill>
                  <a:srgbClr val="000000"/>
                </a:solidFill>
                <a:latin typeface="Calibri"/>
              </a:rPr>
              <a:t>va</a:t>
            </a:r>
            <a:r>
              <a:rPr b="0" i="1" lang="sl-SI" sz="1300" spc="-1" strike="noStrike">
                <a:solidFill>
                  <a:srgbClr val="c00000"/>
                </a:solidFill>
                <a:latin typeface="Calibri"/>
              </a:rPr>
              <a:t>še</a:t>
            </a:r>
            <a:r>
              <a:rPr b="0" i="1" lang="sl-SI" sz="1300" spc="-1" strike="noStrike">
                <a:solidFill>
                  <a:srgbClr val="000000"/>
                </a:solidFill>
                <a:latin typeface="Calibri"/>
              </a:rPr>
              <a:t> kolo</a:t>
            </a: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).</a:t>
            </a:r>
            <a:endParaRPr b="0" lang="sl-SI" sz="13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79"/>
              </a:spcBef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واژه دوچرخه جنس خنثی می باشد ,به خاطر همین باید به ضمیر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MOJ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پسوند –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o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را اضافه کنیم. به خاطر اینکه ضمیر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MOJ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حرف آخرش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j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است پس پسوند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O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به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v -e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تغییر پیدا می کند.همچنین برای :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TVOJ (tvoje kolo), NAŠ (naše kolo), VAŠ (vaše kolo)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Isto pravilo velja, ko tvorimo svojilni pridevnik s končnico -OV (</a:t>
            </a:r>
            <a:r>
              <a:rPr b="0" i="1" lang="sl-SI" sz="1200" spc="-1" strike="noStrike">
                <a:solidFill>
                  <a:srgbClr val="000000"/>
                </a:solidFill>
                <a:latin typeface="Calibri"/>
              </a:rPr>
              <a:t>bratov, Rokov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). Če se samostalnik konča na C, Č, Ž, Š ali J, namesto -OV pripnemo -EV.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</a:pPr>
            <a:r>
              <a:rPr b="0" lang="sl-SI" sz="22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Primer: </a:t>
            </a:r>
            <a:r>
              <a:rPr b="0" i="1" lang="sl-SI" sz="2200" spc="-1" strike="noStrike">
                <a:solidFill>
                  <a:srgbClr val="000000"/>
                </a:solidFill>
                <a:latin typeface="Calibri"/>
              </a:rPr>
              <a:t>Andrej </a:t>
            </a:r>
            <a:r>
              <a:rPr b="0" i="1" lang="sl-SI" sz="22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i="1" lang="sl-SI" sz="2200" spc="-1" strike="noStrike">
                <a:solidFill>
                  <a:srgbClr val="000000"/>
                </a:solidFill>
                <a:latin typeface="Calibri"/>
              </a:rPr>
              <a:t> Andrej</a:t>
            </a:r>
            <a:r>
              <a:rPr b="0" i="1" lang="sl-SI" sz="2200" spc="-1" strike="noStrike">
                <a:solidFill>
                  <a:srgbClr val="c00000"/>
                </a:solidFill>
                <a:latin typeface="Calibri"/>
              </a:rPr>
              <a:t>ev</a:t>
            </a:r>
            <a:r>
              <a:rPr b="0" i="1" lang="sl-SI" sz="2200" spc="-1" strike="noStrike">
                <a:solidFill>
                  <a:srgbClr val="000000"/>
                </a:solidFill>
                <a:latin typeface="Calibri"/>
              </a:rPr>
              <a:t>, mož </a:t>
            </a:r>
            <a:r>
              <a:rPr b="0" i="1" lang="sl-SI" sz="22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i="1" lang="sl-SI" sz="2200" spc="-1" strike="noStrike">
                <a:solidFill>
                  <a:srgbClr val="000000"/>
                </a:solidFill>
                <a:latin typeface="Calibri"/>
              </a:rPr>
              <a:t> mož</a:t>
            </a:r>
            <a:r>
              <a:rPr b="0" i="1" lang="sl-SI" sz="2200" spc="-1" strike="noStrike">
                <a:solidFill>
                  <a:srgbClr val="c00000"/>
                </a:solidFill>
                <a:latin typeface="Calibri"/>
              </a:rPr>
              <a:t>ev</a:t>
            </a:r>
            <a:endParaRPr b="0" lang="sl-SI" sz="2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39"/>
              </a:spcBef>
            </a:pPr>
            <a:r>
              <a:rPr b="0" i="1" lang="sl-SI" sz="2200" spc="-1" strike="noStrike">
                <a:solidFill>
                  <a:srgbClr val="c00000"/>
                </a:solidFill>
                <a:latin typeface="Calibri"/>
              </a:rPr>
              <a:t>زمانی که صفت ملکی با پسوند -</a:t>
            </a:r>
            <a:r>
              <a:rPr b="0" i="1" lang="sl-SI" sz="2200" spc="-1" strike="noStrike">
                <a:solidFill>
                  <a:srgbClr val="c00000"/>
                </a:solidFill>
                <a:latin typeface="Calibri"/>
              </a:rPr>
              <a:t>OV</a:t>
            </a:r>
            <a:r>
              <a:rPr b="0" i="1" lang="sl-SI" sz="2200" spc="-1" strike="noStrike">
                <a:solidFill>
                  <a:srgbClr val="c00000"/>
                </a:solidFill>
                <a:latin typeface="Calibri"/>
              </a:rPr>
              <a:t>  می آید همین قانون اعمال می شود.اگر اسم با حروف </a:t>
            </a:r>
            <a:r>
              <a:rPr b="0" i="1" lang="sl-SI" sz="2200" spc="-1" strike="noStrike">
                <a:solidFill>
                  <a:srgbClr val="c00000"/>
                </a:solidFill>
                <a:latin typeface="Calibri"/>
              </a:rPr>
              <a:t>C, Č, Ž, Š</a:t>
            </a:r>
            <a:r>
              <a:rPr b="0" i="1" lang="sl-SI" sz="2200" spc="-1" strike="noStrike">
                <a:solidFill>
                  <a:srgbClr val="c00000"/>
                </a:solidFill>
                <a:latin typeface="Calibri"/>
              </a:rPr>
              <a:t>  یا </a:t>
            </a:r>
            <a:r>
              <a:rPr b="0" i="1" lang="sl-SI" sz="2200" spc="-1" strike="noStrike">
                <a:solidFill>
                  <a:srgbClr val="c00000"/>
                </a:solidFill>
                <a:latin typeface="Calibri"/>
              </a:rPr>
              <a:t>J</a:t>
            </a:r>
            <a:r>
              <a:rPr b="0" i="1" lang="sl-SI" sz="2200" spc="-1" strike="noStrike">
                <a:solidFill>
                  <a:srgbClr val="c00000"/>
                </a:solidFill>
                <a:latin typeface="Calibri"/>
              </a:rPr>
              <a:t> در آخر واژه بیاید به جای –</a:t>
            </a:r>
            <a:r>
              <a:rPr b="0" i="1" lang="sl-SI" sz="2200" spc="-1" strike="noStrike">
                <a:solidFill>
                  <a:srgbClr val="c00000"/>
                </a:solidFill>
                <a:latin typeface="Calibri"/>
              </a:rPr>
              <a:t>OV EV</a:t>
            </a:r>
            <a:r>
              <a:rPr b="0" i="1" lang="sl-SI" sz="2200" spc="-1" strike="noStrike">
                <a:solidFill>
                  <a:srgbClr val="c00000"/>
                </a:solidFill>
                <a:latin typeface="Calibri"/>
              </a:rPr>
              <a:t> می کیرد.</a:t>
            </a:r>
            <a:endParaRPr b="0" lang="sl-SI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601200" y="260640"/>
            <a:ext cx="8229240" cy="993600"/>
          </a:xfrm>
          <a:prstGeom prst="rect">
            <a:avLst/>
          </a:prstGeom>
          <a:solidFill>
            <a:srgbClr val="e3eaf7"/>
          </a:solidFill>
          <a:ln w="25560">
            <a:solidFill>
              <a:srgbClr val="7598d9"/>
            </a:solidFill>
            <a:round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1200" spc="-1" strike="noStrike">
                <a:solidFill>
                  <a:srgbClr val="0070c0"/>
                </a:solidFill>
                <a:latin typeface="Calibri"/>
              </a:rPr>
              <a:t>KONČNICA</a:t>
            </a:r>
            <a:br/>
            <a:r>
              <a:rPr b="1" lang="sl-SI" sz="3200" spc="-1" strike="noStrike">
                <a:solidFill>
                  <a:srgbClr val="0070c0"/>
                </a:solidFill>
                <a:latin typeface="Calibri"/>
              </a:rPr>
              <a:t>پسوند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251640" y="1412640"/>
            <a:ext cx="8640720" cy="52563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7000"/>
          </a:bodyPr>
          <a:p>
            <a:pPr marL="343080" indent="-342720">
              <a:lnSpc>
                <a:spcPct val="100000"/>
              </a:lnSpc>
              <a:spcBef>
                <a:spcPts val="300"/>
              </a:spcBef>
            </a:pPr>
            <a:r>
              <a:rPr b="0" lang="sl-SI" sz="1500" spc="-1" strike="noStrike">
                <a:solidFill>
                  <a:srgbClr val="000000"/>
                </a:solidFill>
                <a:latin typeface="Calibri"/>
              </a:rPr>
              <a:t>Samostalniki imajo osnovo in končnico. Osnova nosi predmetni pomen, končnica pa kaže na spol, število in sklon.</a:t>
            </a:r>
            <a:endParaRPr b="0" lang="sl-SI" sz="1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>
              <a:lnSpc>
                <a:spcPct val="100000"/>
              </a:lnSpc>
              <a:spcBef>
                <a:spcPts val="641"/>
              </a:spcBef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اسم ها پایه و پسوند دارند.پایه موضوع را نشان می دهدوپسوند جنسیت تعدادوکیس یا حالت را می گوید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                                     </a:t>
            </a:r>
            <a:r>
              <a:rPr b="1" lang="sl-SI" sz="3200" spc="-1" strike="noStrike" u="sng">
                <a:solidFill>
                  <a:srgbClr val="00b050"/>
                </a:solidFill>
                <a:uFillTx/>
                <a:latin typeface="Calibri"/>
              </a:rPr>
              <a:t>H  I  Š</a:t>
            </a:r>
            <a:r>
              <a:rPr b="1" lang="sl-SI" sz="3200" spc="-1" strike="noStrike">
                <a:solidFill>
                  <a:srgbClr val="00b050"/>
                </a:solidFill>
                <a:latin typeface="Calibri"/>
              </a:rPr>
              <a:t>  </a:t>
            </a:r>
            <a:r>
              <a:rPr b="1" lang="sl-SI" sz="3200" spc="-1" strike="noStrike" u="sng">
                <a:solidFill>
                  <a:srgbClr val="c00000"/>
                </a:solidFill>
                <a:uFillTx/>
                <a:latin typeface="Calibri"/>
              </a:rPr>
              <a:t>A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81"/>
              </a:spcBef>
            </a:pP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Primerjajmo končnice samostalnikov: </a:t>
            </a:r>
            <a:r>
              <a:rPr b="0" i="1" lang="sl-SI" sz="1400" spc="-1" strike="noStrike">
                <a:solidFill>
                  <a:srgbClr val="000000"/>
                </a:solidFill>
                <a:latin typeface="Calibri"/>
              </a:rPr>
              <a:t>hiša, dežnik, okno </a:t>
            </a: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in</a:t>
            </a:r>
            <a:r>
              <a:rPr b="0" i="1" lang="sl-SI" sz="1400" spc="-1" strike="noStrike">
                <a:solidFill>
                  <a:srgbClr val="000000"/>
                </a:solidFill>
                <a:latin typeface="Calibri"/>
              </a:rPr>
              <a:t> sadje.</a:t>
            </a:r>
            <a:endParaRPr b="0" lang="sl-SI" sz="1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>
              <a:lnSpc>
                <a:spcPct val="100000"/>
              </a:lnSpc>
              <a:spcBef>
                <a:spcPts val="641"/>
              </a:spcBef>
            </a:pP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مقایسه پسوندهای اسم ها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: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ctr">
              <a:lnSpc>
                <a:spcPct val="100000"/>
              </a:lnSpc>
              <a:spcBef>
                <a:spcPts val="281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ctr">
              <a:lnSpc>
                <a:spcPct val="100000"/>
              </a:lnSpc>
              <a:spcBef>
                <a:spcPts val="641"/>
              </a:spcBef>
            </a:pPr>
            <a:r>
              <a:rPr b="0" lang="sl-SI" sz="3200" spc="-1" strike="noStrike">
                <a:solidFill>
                  <a:srgbClr val="777c84"/>
                </a:solidFill>
                <a:latin typeface="Calibri"/>
              </a:rPr>
              <a:t>HIŠ-</a:t>
            </a:r>
            <a:r>
              <a:rPr b="1" lang="sl-SI" sz="3200" spc="-1" strike="noStrike">
                <a:solidFill>
                  <a:srgbClr val="c00000"/>
                </a:solidFill>
                <a:latin typeface="Calibri"/>
              </a:rPr>
              <a:t>A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         </a:t>
            </a:r>
            <a:r>
              <a:rPr b="0" lang="sl-SI" sz="3200" spc="-1" strike="noStrike">
                <a:solidFill>
                  <a:srgbClr val="777c84"/>
                </a:solidFill>
                <a:latin typeface="Calibri"/>
              </a:rPr>
              <a:t>OKN-</a:t>
            </a:r>
            <a:r>
              <a:rPr b="1" lang="sl-SI" sz="32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            </a:t>
            </a:r>
            <a:r>
              <a:rPr b="0" lang="sl-SI" sz="3200" spc="-1" strike="noStrike">
                <a:solidFill>
                  <a:srgbClr val="777c84"/>
                </a:solidFill>
                <a:latin typeface="Calibri"/>
              </a:rPr>
              <a:t>SADJ-</a:t>
            </a:r>
            <a:r>
              <a:rPr b="1" lang="sl-SI" sz="3200" spc="-1" strike="noStrike">
                <a:solidFill>
                  <a:srgbClr val="c00000"/>
                </a:solidFill>
                <a:latin typeface="Calibri"/>
              </a:rPr>
              <a:t>E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         </a:t>
            </a:r>
            <a:r>
              <a:rPr b="0" lang="sl-SI" sz="3200" spc="-1" strike="noStrike">
                <a:solidFill>
                  <a:srgbClr val="777c84"/>
                </a:solidFill>
                <a:latin typeface="Calibri"/>
              </a:rPr>
              <a:t>DEŽNIK-</a:t>
            </a:r>
            <a:r>
              <a:rPr b="1" lang="sl-SI" sz="3200" spc="-1" strike="noStrike">
                <a:solidFill>
                  <a:srgbClr val="c00000"/>
                </a:solidFill>
                <a:latin typeface="Calibri"/>
              </a:rPr>
              <a:t>/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80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61"/>
              </a:spcBef>
            </a:pP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Ugotovimo lahko, da se samostalniki končajo z različnimi končnicami. </a:t>
            </a:r>
            <a:endParaRPr b="0" lang="sl-SI" sz="13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>
              <a:lnSpc>
                <a:spcPct val="100000"/>
              </a:lnSpc>
              <a:spcBef>
                <a:spcPts val="641"/>
              </a:spcBef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متوجه می شویم که اسم ها می توانند با پسوندهای مختلفی بیایند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CustomShape 3"/>
          <p:cNvSpPr/>
          <p:nvPr/>
        </p:nvSpPr>
        <p:spPr>
          <a:xfrm>
            <a:off x="4284000" y="3069000"/>
            <a:ext cx="431640" cy="215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triangle" w="med"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111" name="CustomShape 4"/>
          <p:cNvSpPr/>
          <p:nvPr/>
        </p:nvSpPr>
        <p:spPr>
          <a:xfrm>
            <a:off x="4860000" y="3069000"/>
            <a:ext cx="1439640" cy="57564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1200" spc="-1" strike="noStrike">
                <a:solidFill>
                  <a:srgbClr val="c00000"/>
                </a:solidFill>
                <a:latin typeface="Calibri"/>
              </a:rPr>
              <a:t>KONČNICA</a:t>
            </a:r>
            <a:endParaRPr b="0" lang="sl-SI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l-SI" sz="1800" spc="-1" strike="noStrike">
                <a:solidFill>
                  <a:srgbClr val="c00000"/>
                </a:solidFill>
                <a:latin typeface="Calibri"/>
              </a:rPr>
              <a:t>پسوند</a:t>
            </a:r>
            <a:endParaRPr b="0" lang="sl-SI" sz="1800" spc="-1" strike="noStrike">
              <a:latin typeface="Arial"/>
            </a:endParaRPr>
          </a:p>
        </p:txBody>
      </p:sp>
      <p:sp>
        <p:nvSpPr>
          <p:cNvPr id="112" name="CustomShape 5"/>
          <p:cNvSpPr/>
          <p:nvPr/>
        </p:nvSpPr>
        <p:spPr>
          <a:xfrm flipH="1">
            <a:off x="3131280" y="3069000"/>
            <a:ext cx="503640" cy="215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b050"/>
            </a:solidFill>
            <a:round/>
            <a:tailEnd len="med" type="triangle" w="med"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113" name="CustomShape 6"/>
          <p:cNvSpPr/>
          <p:nvPr/>
        </p:nvSpPr>
        <p:spPr>
          <a:xfrm>
            <a:off x="1691640" y="3141000"/>
            <a:ext cx="1295640" cy="50364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1200" spc="-1" strike="noStrike">
                <a:solidFill>
                  <a:srgbClr val="00b050"/>
                </a:solidFill>
                <a:latin typeface="Calibri"/>
              </a:rPr>
              <a:t>OSNO</a:t>
            </a:r>
            <a:r>
              <a:rPr b="1" lang="sl-SI" sz="1200" spc="-1" strike="noStrike">
                <a:solidFill>
                  <a:srgbClr val="00b050"/>
                </a:solidFill>
                <a:latin typeface="Calibri"/>
              </a:rPr>
              <a:t>VA</a:t>
            </a:r>
            <a:endParaRPr b="0" lang="sl-SI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l-SI" sz="1800" spc="-1" strike="noStrike">
                <a:solidFill>
                  <a:srgbClr val="00b050"/>
                </a:solidFill>
                <a:latin typeface="Calibri"/>
              </a:rPr>
              <a:t>پایه</a:t>
            </a:r>
            <a:endParaRPr b="0" lang="sl-SI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Shape 1"/>
          <p:cNvSpPr txBox="1"/>
          <p:nvPr/>
        </p:nvSpPr>
        <p:spPr>
          <a:xfrm>
            <a:off x="467640" y="129240"/>
            <a:ext cx="8229240" cy="635400"/>
          </a:xfrm>
          <a:prstGeom prst="rect">
            <a:avLst/>
          </a:prstGeom>
          <a:solidFill>
            <a:srgbClr val="ffc000"/>
          </a:solidFill>
          <a:ln w="38160">
            <a:solidFill>
              <a:srgbClr val="ffffff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sl-SI" sz="1200" spc="-1" strike="noStrike">
                <a:solidFill>
                  <a:srgbClr val="ffffff"/>
                </a:solidFill>
                <a:latin typeface="Calibri"/>
              </a:rPr>
              <a:t>GLAGOL</a:t>
            </a:r>
            <a:r>
              <a:rPr b="1" lang="sl-SI" sz="2800" spc="-1" strike="noStrike">
                <a:solidFill>
                  <a:srgbClr val="ffffff"/>
                </a:solidFill>
                <a:latin typeface="Calibri"/>
              </a:rPr>
              <a:t> </a:t>
            </a:r>
            <a:r>
              <a:rPr b="1" lang="sl-SI" sz="2800" spc="-1" strike="noStrike">
                <a:solidFill>
                  <a:srgbClr val="ffffff"/>
                </a:solidFill>
                <a:latin typeface="Calibri"/>
              </a:rPr>
              <a:t>فعل</a:t>
            </a:r>
            <a:r>
              <a:rPr b="1" lang="sl-SI" sz="2800" spc="-1" strike="noStrike">
                <a:solidFill>
                  <a:srgbClr val="ffffff"/>
                </a:solidFill>
                <a:latin typeface="Calibri"/>
              </a:rPr>
              <a:t>                                       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5" name="TextShape 2"/>
          <p:cNvSpPr txBox="1"/>
          <p:nvPr/>
        </p:nvSpPr>
        <p:spPr>
          <a:xfrm>
            <a:off x="179640" y="908640"/>
            <a:ext cx="8506800" cy="5760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 algn="ctr">
              <a:lnSpc>
                <a:spcPct val="100000"/>
              </a:lnSpc>
              <a:spcBef>
                <a:spcPts val="24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Glagol je beseda, s katero povemo, 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ctr">
              <a:lnSpc>
                <a:spcPct val="100000"/>
              </a:lnSpc>
              <a:spcBef>
                <a:spcPts val="241"/>
              </a:spcBef>
            </a:pP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kaj se dogaja 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in </a:t>
            </a: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kaj kdo dela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ctr" rtl="1">
              <a:lnSpc>
                <a:spcPct val="100000"/>
              </a:lnSpc>
              <a:spcBef>
                <a:spcPts val="360"/>
              </a:spcBef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فعل یک کلمه است که با آن می گوییم ,چه اتفاقی می افتد و چه کسی چه کاری را انجام می دهد.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</a:pP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40"/>
              </a:spcBef>
            </a:pPr>
            <a:r>
              <a:rPr b="0" lang="sl-SI" sz="1700" spc="-1" strike="noStrike">
                <a:solidFill>
                  <a:srgbClr val="808080"/>
                </a:solidFill>
                <a:latin typeface="Calibri"/>
              </a:rPr>
              <a:t>     </a:t>
            </a:r>
            <a:r>
              <a:rPr b="0" lang="sl-SI" sz="1700" spc="-1" strike="noStrike">
                <a:solidFill>
                  <a:srgbClr val="808080"/>
                </a:solidFill>
                <a:latin typeface="Calibri"/>
              </a:rPr>
              <a:t>JESTI                      BRATI                  POSLUŠATI                GLEDATI                          TEČI</a:t>
            </a:r>
            <a:endParaRPr b="0" lang="sl-SI" sz="17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40"/>
              </a:spcBef>
            </a:pPr>
            <a:r>
              <a:rPr b="0" lang="sl-SI" sz="1700" spc="-1" strike="noStrike">
                <a:solidFill>
                  <a:srgbClr val="000000"/>
                </a:solidFill>
                <a:latin typeface="Calibri"/>
              </a:rPr>
              <a:t>دویدن                       نگاه کردن                 گوش دادن                  خواندن                    خوردن</a:t>
            </a:r>
            <a:r>
              <a:rPr b="0" lang="sl-SI" sz="1700" spc="-1" strike="noStrike">
                <a:solidFill>
                  <a:srgbClr val="000000"/>
                </a:solidFill>
                <a:latin typeface="Calibri"/>
              </a:rPr>
              <a:t>    </a:t>
            </a:r>
            <a:endParaRPr b="0" lang="sl-SI" sz="17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60"/>
              </a:spcBef>
            </a:pPr>
            <a:endParaRPr b="0" lang="sl-SI" sz="17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Osnovna oblika glagola (nedoločnik ali infinitiv) se konča na </a:t>
            </a: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-TI 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ali </a:t>
            </a: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-ČI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. Ta oblika je zapisana v slovarju. 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360"/>
              </a:spcBef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شکل اولیۀ فعل (مصدر) که پایان آنها با 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TI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 یا -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ČI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 می باشد. به این شکل در واژه نامه نوشته شده است.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60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Na primer: 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biti, jesti, brati, poslušati, gledati, teči …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360"/>
              </a:spcBef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به عنوان مثال: بودن، خوردن، خواندن، گوش کردن، تماشا کردن، دویدن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86" name="Picture 7" descr=""/>
          <p:cNvPicPr/>
          <p:nvPr/>
        </p:nvPicPr>
        <p:blipFill>
          <a:blip r:embed="rId1"/>
          <a:stretch/>
        </p:blipFill>
        <p:spPr>
          <a:xfrm>
            <a:off x="5307480" y="2211120"/>
            <a:ext cx="1328400" cy="1204560"/>
          </a:xfrm>
          <a:prstGeom prst="rect">
            <a:avLst/>
          </a:prstGeom>
          <a:ln>
            <a:noFill/>
          </a:ln>
        </p:spPr>
      </p:pic>
      <p:pic>
        <p:nvPicPr>
          <p:cNvPr id="187" name="Picture 4" descr=""/>
          <p:cNvPicPr/>
          <p:nvPr/>
        </p:nvPicPr>
        <p:blipFill>
          <a:blip r:embed="rId2"/>
          <a:stretch/>
        </p:blipFill>
        <p:spPr>
          <a:xfrm>
            <a:off x="320400" y="2156400"/>
            <a:ext cx="1248480" cy="1248480"/>
          </a:xfrm>
          <a:prstGeom prst="rect">
            <a:avLst/>
          </a:prstGeom>
          <a:ln>
            <a:noFill/>
          </a:ln>
        </p:spPr>
      </p:pic>
      <p:pic>
        <p:nvPicPr>
          <p:cNvPr id="188" name="Picture 6" descr=""/>
          <p:cNvPicPr/>
          <p:nvPr/>
        </p:nvPicPr>
        <p:blipFill>
          <a:blip r:embed="rId3"/>
          <a:stretch/>
        </p:blipFill>
        <p:spPr>
          <a:xfrm>
            <a:off x="3612960" y="2211120"/>
            <a:ext cx="1247040" cy="1136520"/>
          </a:xfrm>
          <a:prstGeom prst="rect">
            <a:avLst/>
          </a:prstGeom>
          <a:ln>
            <a:noFill/>
          </a:ln>
        </p:spPr>
      </p:pic>
      <p:pic>
        <p:nvPicPr>
          <p:cNvPr id="189" name="Picture 3" descr=""/>
          <p:cNvPicPr/>
          <p:nvPr/>
        </p:nvPicPr>
        <p:blipFill>
          <a:blip r:embed="rId4"/>
          <a:stretch/>
        </p:blipFill>
        <p:spPr>
          <a:xfrm>
            <a:off x="1987560" y="2168640"/>
            <a:ext cx="1218240" cy="1236240"/>
          </a:xfrm>
          <a:prstGeom prst="rect">
            <a:avLst/>
          </a:prstGeom>
          <a:ln>
            <a:noFill/>
          </a:ln>
        </p:spPr>
      </p:pic>
      <p:pic>
        <p:nvPicPr>
          <p:cNvPr id="190" name="Picture 4" descr=""/>
          <p:cNvPicPr/>
          <p:nvPr/>
        </p:nvPicPr>
        <p:blipFill>
          <a:blip r:embed="rId5"/>
          <a:stretch/>
        </p:blipFill>
        <p:spPr>
          <a:xfrm>
            <a:off x="7380360" y="2290680"/>
            <a:ext cx="1128240" cy="1115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Shape 1"/>
          <p:cNvSpPr txBox="1"/>
          <p:nvPr/>
        </p:nvSpPr>
        <p:spPr>
          <a:xfrm>
            <a:off x="457200" y="274680"/>
            <a:ext cx="8229240" cy="1137600"/>
          </a:xfrm>
          <a:prstGeom prst="rect">
            <a:avLst/>
          </a:prstGeom>
          <a:solidFill>
            <a:srgbClr val="fff8c1"/>
          </a:solidFill>
          <a:ln w="25560">
            <a:solidFill>
              <a:srgbClr val="fe8637"/>
            </a:solidFill>
            <a:round/>
          </a:ln>
        </p:spPr>
        <p:txBody>
          <a:bodyPr anchor="ctr">
            <a:normAutofit/>
          </a:bodyPr>
          <a:p>
            <a:pPr algn="ctr" rtl="1">
              <a:lnSpc>
                <a:spcPct val="100000"/>
              </a:lnSpc>
            </a:pPr>
            <a:r>
              <a:rPr b="1" lang="sl-SI" sz="1300" spc="-1" strike="noStrike">
                <a:solidFill>
                  <a:srgbClr val="ffc000"/>
                </a:solidFill>
                <a:latin typeface="Calibri"/>
              </a:rPr>
              <a:t>GLAGOL BITI</a:t>
            </a:r>
            <a:br/>
            <a:r>
              <a:rPr b="1" lang="sl-SI" sz="4800" spc="-1" strike="noStrike">
                <a:solidFill>
                  <a:srgbClr val="ffc000"/>
                </a:solidFill>
                <a:latin typeface="Calibri"/>
              </a:rPr>
              <a:t>فعل بودن</a:t>
            </a:r>
            <a:endParaRPr b="0" lang="sl-SI" sz="4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61"/>
              </a:spcBef>
            </a:pP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Z glagolom </a:t>
            </a:r>
            <a:r>
              <a:rPr b="1" i="1" lang="sl-SI" sz="1300" spc="-1" strike="noStrike">
                <a:solidFill>
                  <a:srgbClr val="000000"/>
                </a:solidFill>
                <a:latin typeface="Calibri"/>
              </a:rPr>
              <a:t>biti</a:t>
            </a: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 izražamo:</a:t>
            </a:r>
            <a:endParaRPr b="0" lang="sl-SI" sz="13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با فعل بودن می گوییم: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6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obstajanje (</a:t>
            </a:r>
            <a:r>
              <a:rPr b="0" i="1" lang="sl-SI" sz="1300" spc="-1" strike="noStrike">
                <a:solidFill>
                  <a:srgbClr val="000000"/>
                </a:solidFill>
                <a:latin typeface="Calibri"/>
              </a:rPr>
              <a:t>Jaz sem Ana.</a:t>
            </a: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), </a:t>
            </a:r>
            <a:endParaRPr b="0" lang="sl-SI" sz="13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موجودیت ( من آنا هستم)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stanje (</a:t>
            </a:r>
            <a:r>
              <a:rPr b="0" i="1" lang="sl-SI" sz="1200" spc="-1" strike="noStrike">
                <a:solidFill>
                  <a:srgbClr val="000000"/>
                </a:solidFill>
                <a:latin typeface="Calibri"/>
              </a:rPr>
              <a:t>Bolan sem.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) ali 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شرایط ( مریض هستم)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nahajanje (</a:t>
            </a:r>
            <a:r>
              <a:rPr b="0" i="1" lang="sl-SI" sz="1200" spc="-1" strike="noStrike">
                <a:solidFill>
                  <a:srgbClr val="000000"/>
                </a:solidFill>
                <a:latin typeface="Calibri"/>
              </a:rPr>
              <a:t>Sem v centru.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).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محل سکونت ( در مرکز شهر هستم)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457200" y="116640"/>
            <a:ext cx="8229240" cy="791640"/>
          </a:xfrm>
          <a:prstGeom prst="rect">
            <a:avLst/>
          </a:prstGeom>
          <a:solidFill>
            <a:srgbClr val="fff8c1"/>
          </a:solidFill>
          <a:ln w="25560">
            <a:solidFill>
              <a:srgbClr val="fe8637"/>
            </a:solidFill>
            <a:round/>
          </a:ln>
        </p:spPr>
        <p:txBody>
          <a:bodyPr anchor="ctr">
            <a:noAutofit/>
          </a:bodyPr>
          <a:p>
            <a:pPr algn="ctr" rtl="1">
              <a:lnSpc>
                <a:spcPct val="100000"/>
              </a:lnSpc>
            </a:pPr>
            <a:r>
              <a:rPr b="1" lang="sl-SI" sz="1200" spc="-1" strike="noStrike">
                <a:solidFill>
                  <a:srgbClr val="ffc000"/>
                </a:solidFill>
                <a:latin typeface="Calibri"/>
              </a:rPr>
              <a:t>SPREGANJE GLAGOLA BITI</a:t>
            </a:r>
            <a:br/>
            <a:r>
              <a:rPr b="1" lang="sl-SI" sz="2400" spc="-1" strike="noStrike">
                <a:solidFill>
                  <a:srgbClr val="ffc000"/>
                </a:solidFill>
                <a:latin typeface="Calibri"/>
              </a:rPr>
              <a:t>حالت های فعل بودن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94" name="Table 2"/>
          <p:cNvGraphicFramePr/>
          <p:nvPr/>
        </p:nvGraphicFramePr>
        <p:xfrm>
          <a:off x="336240" y="1691280"/>
          <a:ext cx="8229240" cy="838800"/>
        </p:xfrm>
        <a:graphic>
          <a:graphicData uri="http://schemas.openxmlformats.org/drawingml/2006/table">
            <a:tbl>
              <a:tblPr/>
              <a:tblGrid>
                <a:gridCol w="2743200"/>
                <a:gridCol w="2801160"/>
                <a:gridCol w="2684880"/>
              </a:tblGrid>
              <a:tr h="3859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EDNINA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مفرد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   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DVOJINA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دو نفر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  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MNOŽINA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جمع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   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</a:tr>
              <a:tr h="18806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jaz         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من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SEM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هستم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            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تو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Si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هستی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on/ona    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او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JE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هست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midva (jaz +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  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SVA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ما دو نفرهستیم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vidva (ti +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     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STA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شما دو نفر هستید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onadva (on +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STA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آن دو نفر هستند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mi (jaz +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SMO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ما هستیم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vi (ti +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)     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STE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شما هستید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oni (on +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SO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آنها هستند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5" name="Table 3"/>
          <p:cNvGraphicFramePr/>
          <p:nvPr/>
        </p:nvGraphicFramePr>
        <p:xfrm>
          <a:off x="323640" y="4437000"/>
          <a:ext cx="8229240" cy="52020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3859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EDNINA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مفرد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DVOJINA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دو نفر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MNOŽINA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جمع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</a:tr>
              <a:tr h="23954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jaz       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NISEM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من نیستم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         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NISI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تو نیستی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on/ona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NI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او(مرد/زن)نیست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midva (jaz  +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NISVA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ما دو نفرنیستیم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vidva (ti  +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    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NISTA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شما دو نفر نیستید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onadva (on  +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NISTA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آن دو نفر نیستند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mi (jaz +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NISMO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ما نیستیم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vi (ti +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)     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NISTE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شما نیستید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oni (on +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NISO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آنها نیستند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</a:tbl>
          </a:graphicData>
        </a:graphic>
      </p:graphicFrame>
      <p:sp>
        <p:nvSpPr>
          <p:cNvPr id="196" name="CustomShape 4"/>
          <p:cNvSpPr/>
          <p:nvPr/>
        </p:nvSpPr>
        <p:spPr>
          <a:xfrm>
            <a:off x="395640" y="1052640"/>
            <a:ext cx="2880000" cy="359640"/>
          </a:xfrm>
          <a:prstGeom prst="rect">
            <a:avLst/>
          </a:prstGeom>
          <a:solidFill>
            <a:srgbClr val="fee448"/>
          </a:solidFill>
          <a:ln>
            <a:solidFill>
              <a:srgbClr val="fee44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POZITIVNA OBLIKA</a:t>
            </a:r>
            <a:r>
              <a:rPr b="1" lang="sl-SI" sz="1800" spc="-1" strike="noStrike">
                <a:solidFill>
                  <a:srgbClr val="000000"/>
                </a:solidFill>
                <a:latin typeface="Calibri"/>
              </a:rPr>
              <a:t>حالت مثبت</a:t>
            </a:r>
            <a:r>
              <a:rPr b="1" lang="sl-SI" sz="18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sl-SI" sz="1800" spc="-1" strike="noStrike">
              <a:latin typeface="Arial"/>
            </a:endParaRPr>
          </a:p>
        </p:txBody>
      </p:sp>
      <p:sp>
        <p:nvSpPr>
          <p:cNvPr id="197" name="CustomShape 5"/>
          <p:cNvSpPr/>
          <p:nvPr/>
        </p:nvSpPr>
        <p:spPr>
          <a:xfrm>
            <a:off x="323640" y="3933000"/>
            <a:ext cx="2880000" cy="359640"/>
          </a:xfrm>
          <a:prstGeom prst="rect">
            <a:avLst/>
          </a:prstGeom>
          <a:solidFill>
            <a:srgbClr val="fee448"/>
          </a:solidFill>
          <a:ln>
            <a:solidFill>
              <a:srgbClr val="fee44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NEGATIVNA  OBLIKA </a:t>
            </a:r>
            <a:endParaRPr b="0" lang="sl-SI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sl-SI" sz="1800" spc="-1" strike="noStrike">
                <a:solidFill>
                  <a:srgbClr val="000000"/>
                </a:solidFill>
                <a:latin typeface="Calibri"/>
              </a:rPr>
              <a:t>حالت منفی</a:t>
            </a:r>
            <a:endParaRPr b="0" lang="sl-SI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extShape 1"/>
          <p:cNvSpPr txBox="1"/>
          <p:nvPr/>
        </p:nvSpPr>
        <p:spPr>
          <a:xfrm>
            <a:off x="467640" y="188640"/>
            <a:ext cx="8229240" cy="935640"/>
          </a:xfrm>
          <a:prstGeom prst="rect">
            <a:avLst/>
          </a:prstGeom>
          <a:solidFill>
            <a:srgbClr val="fff8c1"/>
          </a:solidFill>
          <a:ln w="25560">
            <a:solidFill>
              <a:srgbClr val="fe8637"/>
            </a:solidFill>
            <a:round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1200" spc="-1" strike="noStrike">
                <a:solidFill>
                  <a:srgbClr val="ffc000"/>
                </a:solidFill>
                <a:latin typeface="Calibri"/>
              </a:rPr>
              <a:t>SPREGANJE DRUGIH GLAGOLOV</a:t>
            </a:r>
            <a:br/>
            <a:r>
              <a:rPr b="1" lang="sl-SI" sz="3200" spc="-1" strike="noStrike">
                <a:solidFill>
                  <a:srgbClr val="ffc000"/>
                </a:solidFill>
                <a:latin typeface="Calibri"/>
              </a:rPr>
              <a:t>حالت های دیگر افعال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9" name="TextShape 2"/>
          <p:cNvSpPr txBox="1"/>
          <p:nvPr/>
        </p:nvSpPr>
        <p:spPr>
          <a:xfrm>
            <a:off x="539640" y="1529280"/>
            <a:ext cx="8229240" cy="51397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20000"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sl-SI" sz="3000" spc="-1" strike="noStrike">
                <a:solidFill>
                  <a:srgbClr val="000000"/>
                </a:solidFill>
                <a:latin typeface="Calibri"/>
              </a:rPr>
              <a:t>V sedanjiku pripenjamo glagolu različne končnice, in sicer glede na osebo (jaz, ti, on …). </a:t>
            </a:r>
            <a:endParaRPr b="0" lang="sl-SI" sz="3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901"/>
              </a:spcBef>
            </a:pPr>
            <a:r>
              <a:rPr b="0" lang="sl-SI" sz="4500" spc="-1" strike="noStrike">
                <a:solidFill>
                  <a:srgbClr val="000000"/>
                </a:solidFill>
                <a:latin typeface="Calibri"/>
              </a:rPr>
              <a:t>در زمان حال حاضر فعل را با توجه به شخص ( من , تو, او……)به پسوندهای مختلفی ضمیمه می کنیم.</a:t>
            </a:r>
            <a:br/>
            <a:br/>
            <a:br/>
            <a:endParaRPr b="0" lang="sl-SI" sz="4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4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4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4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4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4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4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4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4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879"/>
              </a:spcBef>
            </a:pPr>
            <a:endParaRPr b="0" lang="sl-SI" sz="4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879"/>
              </a:spcBef>
            </a:pPr>
            <a:endParaRPr b="0" lang="sl-SI" sz="4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879"/>
              </a:spcBef>
            </a:pPr>
            <a:r>
              <a:rPr b="0" i="1" lang="sl-SI" sz="4400" spc="-1" strike="noStrike">
                <a:solidFill>
                  <a:srgbClr val="000000"/>
                </a:solidFill>
                <a:latin typeface="Calibri"/>
              </a:rPr>
              <a:t>Jaz gleda</a:t>
            </a:r>
            <a:r>
              <a:rPr b="0" i="1" lang="sl-SI" sz="4400" spc="-1" strike="noStrike">
                <a:solidFill>
                  <a:srgbClr val="c00000"/>
                </a:solidFill>
                <a:latin typeface="Calibri"/>
              </a:rPr>
              <a:t>m</a:t>
            </a:r>
            <a:r>
              <a:rPr b="0" i="1" lang="sl-SI" sz="4400" spc="-1" strike="noStrike">
                <a:solidFill>
                  <a:srgbClr val="000000"/>
                </a:solidFill>
                <a:latin typeface="Calibri"/>
              </a:rPr>
              <a:t>.                                                Jaz bere</a:t>
            </a:r>
            <a:r>
              <a:rPr b="0" i="1" lang="sl-SI" sz="4400" spc="-1" strike="noStrike">
                <a:solidFill>
                  <a:srgbClr val="c00000"/>
                </a:solidFill>
                <a:latin typeface="Calibri"/>
              </a:rPr>
              <a:t>m</a:t>
            </a:r>
            <a:r>
              <a:rPr b="0" i="1" lang="sl-SI" sz="4400" spc="-1" strike="noStrike">
                <a:solidFill>
                  <a:srgbClr val="000000"/>
                </a:solidFill>
                <a:latin typeface="Calibri"/>
              </a:rPr>
              <a:t>.                                      </a:t>
            </a:r>
            <a:endParaRPr b="0" lang="sl-SI" sz="4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879"/>
              </a:spcBef>
            </a:pPr>
            <a:r>
              <a:rPr b="0" i="1" lang="sl-SI" sz="4400" spc="-1" strike="noStrike">
                <a:solidFill>
                  <a:srgbClr val="000000"/>
                </a:solidFill>
                <a:latin typeface="Calibri"/>
              </a:rPr>
              <a:t>Ti gleda</a:t>
            </a:r>
            <a:r>
              <a:rPr b="0" i="1" lang="sl-SI" sz="4400" spc="-1" strike="noStrike">
                <a:solidFill>
                  <a:srgbClr val="c00000"/>
                </a:solidFill>
                <a:latin typeface="Calibri"/>
              </a:rPr>
              <a:t>š</a:t>
            </a:r>
            <a:r>
              <a:rPr b="0" i="1" lang="sl-SI" sz="4400" spc="-1" strike="noStrike">
                <a:solidFill>
                  <a:srgbClr val="000000"/>
                </a:solidFill>
                <a:latin typeface="Calibri"/>
              </a:rPr>
              <a:t>.                                                    Ti bere</a:t>
            </a:r>
            <a:r>
              <a:rPr b="0" i="1" lang="sl-SI" sz="4400" spc="-1" strike="noStrike">
                <a:solidFill>
                  <a:srgbClr val="c00000"/>
                </a:solidFill>
                <a:latin typeface="Calibri"/>
              </a:rPr>
              <a:t>š</a:t>
            </a:r>
            <a:r>
              <a:rPr b="0" i="1" lang="sl-SI" sz="44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sl-SI" sz="4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879"/>
              </a:spcBef>
            </a:pPr>
            <a:r>
              <a:rPr b="0" i="1" lang="sl-SI" sz="4400" spc="-1" strike="noStrike">
                <a:solidFill>
                  <a:srgbClr val="000000"/>
                </a:solidFill>
                <a:latin typeface="Calibri"/>
              </a:rPr>
              <a:t>On/ona gleda.                                           On/ona bere. </a:t>
            </a:r>
            <a:br/>
            <a:br/>
            <a:endParaRPr b="0" lang="sl-SI" sz="44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00" name="Table 3"/>
          <p:cNvGraphicFramePr/>
          <p:nvPr/>
        </p:nvGraphicFramePr>
        <p:xfrm>
          <a:off x="539640" y="2421000"/>
          <a:ext cx="8229240" cy="244800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41256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EDNINA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مفرد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  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DVOJINA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دو نفر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MNOŽINA 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جمع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</a:tr>
              <a:tr h="20354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jaz      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من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b="0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-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M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           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تو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-Š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on/ona   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او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-/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midva (jaz +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 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-VA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ما دو نفر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vidva (ti +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     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-TA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شما دو نفر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onadva (on +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-TA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آن دو نفر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mi (jaz +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-Mo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ما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   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vi (ti +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)        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-Te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شما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     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oni (on +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-Jo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آن ها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  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</a:tbl>
          </a:graphicData>
        </a:graphic>
      </p:graphicFrame>
      <p:pic>
        <p:nvPicPr>
          <p:cNvPr id="201" name="Picture 2" descr=""/>
          <p:cNvPicPr/>
          <p:nvPr/>
        </p:nvPicPr>
        <p:blipFill>
          <a:blip r:embed="rId1"/>
          <a:stretch/>
        </p:blipFill>
        <p:spPr>
          <a:xfrm>
            <a:off x="6515280" y="5085360"/>
            <a:ext cx="1287000" cy="1306080"/>
          </a:xfrm>
          <a:prstGeom prst="rect">
            <a:avLst/>
          </a:prstGeom>
          <a:ln>
            <a:noFill/>
          </a:ln>
        </p:spPr>
      </p:pic>
      <p:pic>
        <p:nvPicPr>
          <p:cNvPr id="202" name="Picture 7" descr=""/>
          <p:cNvPicPr/>
          <p:nvPr/>
        </p:nvPicPr>
        <p:blipFill>
          <a:blip r:embed="rId2"/>
          <a:stretch/>
        </p:blipFill>
        <p:spPr>
          <a:xfrm>
            <a:off x="2483640" y="5085360"/>
            <a:ext cx="1328400" cy="12045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Shape 1"/>
          <p:cNvSpPr txBox="1"/>
          <p:nvPr/>
        </p:nvSpPr>
        <p:spPr>
          <a:xfrm>
            <a:off x="457200" y="44640"/>
            <a:ext cx="8229240" cy="575640"/>
          </a:xfrm>
          <a:prstGeom prst="rect">
            <a:avLst/>
          </a:prstGeom>
          <a:solidFill>
            <a:srgbClr val="fff8c1"/>
          </a:solidFill>
          <a:ln w="25560">
            <a:solidFill>
              <a:srgbClr val="fe8637"/>
            </a:solidFill>
            <a:round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sl-SI" sz="1200" spc="-1" strike="noStrike">
                <a:solidFill>
                  <a:srgbClr val="ffc000"/>
                </a:solidFill>
                <a:latin typeface="Calibri"/>
              </a:rPr>
              <a:t>PRAVILNI IN NEPRAVILNI GLAGOLI</a:t>
            </a:r>
            <a:r>
              <a:rPr b="1" lang="sl-SI" sz="2400" spc="-1" strike="noStrike">
                <a:solidFill>
                  <a:srgbClr val="ffc000"/>
                </a:solidFill>
                <a:latin typeface="Calibri"/>
              </a:rPr>
              <a:t>افعال با قاعده و بی قاعده</a:t>
            </a:r>
            <a:r>
              <a:rPr b="1" lang="sl-SI" sz="2400" spc="-1" strike="noStrike">
                <a:solidFill>
                  <a:srgbClr val="ffc000"/>
                </a:solidFill>
                <a:latin typeface="Calibri"/>
              </a:rPr>
              <a:t>              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4" name="TextShape 2"/>
          <p:cNvSpPr txBox="1"/>
          <p:nvPr/>
        </p:nvSpPr>
        <p:spPr>
          <a:xfrm>
            <a:off x="251640" y="764640"/>
            <a:ext cx="8640720" cy="5832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360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Glagoli so pravilni in nepravilni.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فعل ها با قاعده و بی قاعده هستند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.                                             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60"/>
              </a:spcBef>
            </a:pP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Če je glagol </a:t>
            </a:r>
            <a:r>
              <a:rPr b="1" lang="sl-SI" sz="1200" spc="-1" strike="noStrike">
                <a:solidFill>
                  <a:srgbClr val="00b050"/>
                </a:solidFill>
                <a:latin typeface="Calibri"/>
              </a:rPr>
              <a:t>pravilen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, osnovni obliki odvzamemo -TI (-ČI) in pripnemo ustrezno končnico. 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اگر فعل با قاعده است ,شکل پایه از -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TI (-ČI)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  گرفته شده است و به پسوند به صورت مناسب متصل می شود.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60"/>
              </a:spcBef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lang="sl-SI" sz="1800" spc="-1" strike="noStrike">
                <a:solidFill>
                  <a:srgbClr val="808080"/>
                </a:solidFill>
                <a:latin typeface="Calibri"/>
              </a:rPr>
              <a:t>Primer: </a:t>
            </a:r>
            <a:r>
              <a:rPr b="1" i="1" lang="sl-SI" sz="1800" spc="-1" strike="noStrike">
                <a:solidFill>
                  <a:srgbClr val="808080"/>
                </a:solidFill>
                <a:latin typeface="Calibri"/>
              </a:rPr>
              <a:t>DELA</a:t>
            </a:r>
            <a:r>
              <a:rPr b="0" i="1" lang="sl-SI" sz="1800" spc="-1" strike="noStrike">
                <a:solidFill>
                  <a:srgbClr val="808080"/>
                </a:solidFill>
                <a:latin typeface="Calibri"/>
              </a:rPr>
              <a:t>TI </a:t>
            </a:r>
            <a:r>
              <a:rPr b="0" i="1" lang="sl-SI" sz="1800" spc="-1" strike="noStrike">
                <a:solidFill>
                  <a:srgbClr val="808080"/>
                </a:solidFill>
                <a:latin typeface="Wingdings"/>
              </a:rPr>
              <a:t></a:t>
            </a:r>
            <a:r>
              <a:rPr b="0" i="1" lang="sl-SI" sz="1800" spc="-1" strike="noStrike">
                <a:solidFill>
                  <a:srgbClr val="808080"/>
                </a:solidFill>
                <a:latin typeface="Calibri"/>
              </a:rPr>
              <a:t>  jaz </a:t>
            </a:r>
            <a:r>
              <a:rPr b="1" i="1" lang="sl-SI" sz="1800" spc="-1" strike="noStrike">
                <a:solidFill>
                  <a:srgbClr val="808080"/>
                </a:solidFill>
                <a:latin typeface="Calibri"/>
              </a:rPr>
              <a:t>DELA</a:t>
            </a:r>
            <a:r>
              <a:rPr b="0" i="1" lang="sl-SI" sz="1800" spc="-1" strike="noStrike">
                <a:solidFill>
                  <a:srgbClr val="808080"/>
                </a:solidFill>
                <a:latin typeface="Calibri"/>
              </a:rPr>
              <a:t>M, ti </a:t>
            </a:r>
            <a:r>
              <a:rPr b="1" i="1" lang="sl-SI" sz="1800" spc="-1" strike="noStrike">
                <a:solidFill>
                  <a:srgbClr val="808080"/>
                </a:solidFill>
                <a:latin typeface="Calibri"/>
              </a:rPr>
              <a:t>DELA</a:t>
            </a:r>
            <a:r>
              <a:rPr b="0" i="1" lang="sl-SI" sz="1800" spc="-1" strike="noStrike">
                <a:solidFill>
                  <a:srgbClr val="808080"/>
                </a:solidFill>
                <a:latin typeface="Calibri"/>
              </a:rPr>
              <a:t>Š, on </a:t>
            </a:r>
            <a:r>
              <a:rPr b="1" i="1" lang="sl-SI" sz="1800" spc="-1" strike="noStrike">
                <a:solidFill>
                  <a:srgbClr val="808080"/>
                </a:solidFill>
                <a:latin typeface="Calibri"/>
              </a:rPr>
              <a:t>DELA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360"/>
              </a:spcBef>
            </a:pPr>
            <a:r>
              <a:rPr b="1" i="1" lang="sl-SI" sz="1800" spc="-1" strike="noStrike">
                <a:solidFill>
                  <a:srgbClr val="808080"/>
                </a:solidFill>
                <a:latin typeface="Calibri"/>
              </a:rPr>
              <a:t>مثال: 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Če je glagol </a:t>
            </a:r>
            <a:r>
              <a:rPr b="1" lang="sl-SI" sz="1200" spc="-1" strike="noStrike">
                <a:solidFill>
                  <a:srgbClr val="00b050"/>
                </a:solidFill>
                <a:latin typeface="Calibri"/>
              </a:rPr>
              <a:t>nepravilen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, osnovni obliki odvzamemo -TI (-ČI) in pripnemo ustrezno končnico, vendar se osnova spremeni.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اگر فعل بی قاعده است ,شکل پایه از (-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ČI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) 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Ti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 گرفته شده است و به پسوند (آخر) به صورت مناسب متصل می شود اما تغییر می کند.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60"/>
              </a:spcBef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lang="sl-SI" sz="1800" spc="-1" strike="noStrike">
                <a:solidFill>
                  <a:srgbClr val="808080"/>
                </a:solidFill>
                <a:latin typeface="Calibri"/>
              </a:rPr>
              <a:t>Primer: </a:t>
            </a:r>
            <a:r>
              <a:rPr b="1" i="1" lang="sl-SI" sz="1800" spc="-1" strike="noStrike">
                <a:solidFill>
                  <a:srgbClr val="808080"/>
                </a:solidFill>
                <a:latin typeface="Calibri"/>
              </a:rPr>
              <a:t>BRA</a:t>
            </a:r>
            <a:r>
              <a:rPr b="0" i="1" lang="sl-SI" sz="1800" spc="-1" strike="noStrike">
                <a:solidFill>
                  <a:srgbClr val="808080"/>
                </a:solidFill>
                <a:latin typeface="Calibri"/>
              </a:rPr>
              <a:t>TI </a:t>
            </a:r>
            <a:r>
              <a:rPr b="0" i="1" lang="sl-SI" sz="1800" spc="-1" strike="noStrike">
                <a:solidFill>
                  <a:srgbClr val="808080"/>
                </a:solidFill>
                <a:latin typeface="Wingdings"/>
              </a:rPr>
              <a:t></a:t>
            </a:r>
            <a:r>
              <a:rPr b="0" i="1" lang="sl-SI" sz="1800" spc="-1" strike="noStrike">
                <a:solidFill>
                  <a:srgbClr val="808080"/>
                </a:solidFill>
                <a:latin typeface="Calibri"/>
              </a:rPr>
              <a:t> jaz </a:t>
            </a:r>
            <a:r>
              <a:rPr b="1" i="1" lang="sl-SI" sz="1800" spc="-1" strike="noStrike">
                <a:solidFill>
                  <a:srgbClr val="808080"/>
                </a:solidFill>
                <a:latin typeface="Calibri"/>
              </a:rPr>
              <a:t>BERE</a:t>
            </a:r>
            <a:r>
              <a:rPr b="0" i="1" lang="sl-SI" sz="1800" spc="-1" strike="noStrike">
                <a:solidFill>
                  <a:srgbClr val="808080"/>
                </a:solidFill>
                <a:latin typeface="Calibri"/>
              </a:rPr>
              <a:t>M, ti </a:t>
            </a:r>
            <a:r>
              <a:rPr b="1" i="1" lang="sl-SI" sz="1800" spc="-1" strike="noStrike">
                <a:solidFill>
                  <a:srgbClr val="808080"/>
                </a:solidFill>
                <a:latin typeface="Calibri"/>
              </a:rPr>
              <a:t>BERE</a:t>
            </a:r>
            <a:r>
              <a:rPr b="0" i="1" lang="sl-SI" sz="1800" spc="-1" strike="noStrike">
                <a:solidFill>
                  <a:srgbClr val="808080"/>
                </a:solidFill>
                <a:latin typeface="Calibri"/>
              </a:rPr>
              <a:t>Š, on </a:t>
            </a:r>
            <a:r>
              <a:rPr b="1" i="1" lang="sl-SI" sz="1800" spc="-1" strike="noStrike">
                <a:solidFill>
                  <a:srgbClr val="808080"/>
                </a:solidFill>
                <a:latin typeface="Calibri"/>
              </a:rPr>
              <a:t>BERE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360"/>
              </a:spcBef>
            </a:pPr>
            <a:r>
              <a:rPr b="1" lang="sl-SI" sz="1800" spc="-1" strike="noStrike">
                <a:solidFill>
                  <a:srgbClr val="000000"/>
                </a:solidFill>
                <a:latin typeface="Calibri"/>
              </a:rPr>
              <a:t>مثال: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Smiselno se je učiti nedoločniško obliko in obliko za jaz hkrati, saj drugače ne moremo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vedeti, ali je glagol pravilen ali ne. Nedoločniško obliko moramo znati za tvorbo preteklika,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prihodnjika, pogojnika, uporabljamo pa ga tudi ob naklonskih glagolih (</a:t>
            </a:r>
            <a:r>
              <a:rPr b="0" i="1" lang="sl-SI" sz="1200" spc="-1" strike="noStrike">
                <a:solidFill>
                  <a:srgbClr val="000000"/>
                </a:solidFill>
                <a:latin typeface="Calibri"/>
              </a:rPr>
              <a:t>Moram delati.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); glej 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str.  39.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1600" spc="-1" strike="noStrike">
                <a:solidFill>
                  <a:srgbClr val="000000"/>
                </a:solidFill>
                <a:latin typeface="Calibri"/>
              </a:rPr>
              <a:t>معقول است که شکل نامعین را هم زمان یاد بگیرید، چون در غیر این صورت نمی توانیم بدانیم، که آیا فعل با قاعده است یا خیر. ما باید شکل ها و فعل های نامعین را بشناسیم و بدانیم که برای گذشته، آینده، شرایط، و از آن برای جهت دادن به فعل استفاده کنیم( </a:t>
            </a:r>
            <a:r>
              <a:rPr b="0" lang="sl-SI" sz="1600" spc="-1" strike="noStrike">
                <a:solidFill>
                  <a:srgbClr val="000000"/>
                </a:solidFill>
                <a:latin typeface="Calibri"/>
              </a:rPr>
              <a:t>Moram delati</a:t>
            </a:r>
            <a:r>
              <a:rPr b="0" lang="sl-SI" sz="1600" spc="-1" strike="noStrike">
                <a:solidFill>
                  <a:srgbClr val="000000"/>
                </a:solidFill>
                <a:latin typeface="Calibri"/>
              </a:rPr>
              <a:t>) نگاه کنید به صفحۀ </a:t>
            </a:r>
            <a:r>
              <a:rPr b="0" lang="sl-SI" sz="1600" spc="-1" strike="noStrike">
                <a:solidFill>
                  <a:srgbClr val="000000"/>
                </a:solidFill>
                <a:latin typeface="Calibri"/>
              </a:rPr>
              <a:t>39</a:t>
            </a:r>
            <a:endParaRPr b="0" lang="sl-SI" sz="1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" name="Table 1"/>
          <p:cNvGraphicFramePr/>
          <p:nvPr/>
        </p:nvGraphicFramePr>
        <p:xfrm>
          <a:off x="179640" y="1845000"/>
          <a:ext cx="8856720" cy="4896360"/>
        </p:xfrm>
        <a:graphic>
          <a:graphicData uri="http://schemas.openxmlformats.org/drawingml/2006/table">
            <a:tbl>
              <a:tblPr/>
              <a:tblGrid>
                <a:gridCol w="4539960"/>
                <a:gridCol w="4316760"/>
              </a:tblGrid>
              <a:tr h="8478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PRAVILNI GLAGOLI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افعال با قاعده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ff39d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NEPRAVILNI GLAGOLI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افعال بی قاعده 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ff39d"/>
                    </a:solidFill>
                  </a:tcPr>
                </a:tc>
              </a:tr>
              <a:tr h="40485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50000"/>
                        </a:lnSpc>
                      </a:pP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DELA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 – dela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 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کار می کنم - کار کردن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GLEDA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–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gleda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 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تماشا می کنم- تماشا کردن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POSLUŠA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–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posluša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b="0" lang="sl-SI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گوش می کنم- گوش کردن</a:t>
                      </a:r>
                      <a:r>
                        <a:rPr b="0" lang="sl-SI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</a:t>
                      </a:r>
                      <a:br/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KUHA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–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kuha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میپزم- پختن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</a:t>
                      </a:r>
                      <a:br/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VOZI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–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vozi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رانندگی می کنم- رانندگی کردن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</a:t>
                      </a:r>
                      <a:br/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ČAKA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–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čaka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 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صبر می کنم- صبر کردن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</a:t>
                      </a:r>
                      <a:br/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RAZUME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–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razume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 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می فهمم- فهمیدن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</a:t>
                      </a:r>
                      <a:endParaRPr b="0" lang="sl-SI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50000"/>
                        </a:lnSpc>
                      </a:pP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BRA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–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bere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می خوانم- خواندن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PI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–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pije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می نوشم- نوشیدن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</a:t>
                      </a:r>
                      <a:br/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JES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–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je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می خورم- خوردن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</a:t>
                      </a:r>
                      <a:br/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PISA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–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piše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می نویسم- نوشتن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</a:t>
                      </a:r>
                      <a:br/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VIDE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–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vidi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 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می بینم- دیدن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</a:t>
                      </a:r>
                      <a:br/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–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gre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می روم- رفتن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</a:t>
                      </a:r>
                      <a:br/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ČI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–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teče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می دوم- دویدن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06" name="TextShape 2"/>
          <p:cNvSpPr txBox="1"/>
          <p:nvPr/>
        </p:nvSpPr>
        <p:spPr>
          <a:xfrm>
            <a:off x="467640" y="476640"/>
            <a:ext cx="8229240" cy="849600"/>
          </a:xfrm>
          <a:prstGeom prst="rect">
            <a:avLst/>
          </a:prstGeom>
          <a:solidFill>
            <a:srgbClr val="fff8c1"/>
          </a:solidFill>
          <a:ln w="25560">
            <a:solidFill>
              <a:srgbClr val="bfbfbf"/>
            </a:solidFill>
            <a:round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1200" spc="-1" strike="noStrike">
                <a:solidFill>
                  <a:srgbClr val="777c84"/>
                </a:solidFill>
                <a:latin typeface="Calibri"/>
              </a:rPr>
              <a:t>NEKAJ PRAVILNIH IN NEPRAVILNIH GLAGOLOV</a:t>
            </a:r>
            <a:br/>
            <a:r>
              <a:rPr b="1" lang="sl-SI" sz="2800" spc="-1" strike="noStrike">
                <a:solidFill>
                  <a:srgbClr val="777c84"/>
                </a:solidFill>
                <a:latin typeface="Calibri"/>
              </a:rPr>
              <a:t>برخی از افعال بی قاعده و با قاعده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extShape 1"/>
          <p:cNvSpPr txBox="1"/>
          <p:nvPr/>
        </p:nvSpPr>
        <p:spPr>
          <a:xfrm>
            <a:off x="395640" y="332640"/>
            <a:ext cx="7344360" cy="39600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14000"/>
          </a:bodyPr>
          <a:p>
            <a:pPr marL="343080" indent="-342720">
              <a:lnSpc>
                <a:spcPct val="100000"/>
              </a:lnSpc>
              <a:spcBef>
                <a:spcPts val="740"/>
              </a:spcBef>
            </a:pPr>
            <a:r>
              <a:rPr b="0" lang="sl-SI" sz="3700" spc="-1" strike="noStrike">
                <a:solidFill>
                  <a:srgbClr val="000000"/>
                </a:solidFill>
                <a:latin typeface="Calibri"/>
              </a:rPr>
              <a:t>Nekateri glagoli imajo končnico za vi -STE (za vidva in onadva pa -STA).</a:t>
            </a:r>
            <a:endParaRPr b="0" lang="sl-SI" sz="37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1020"/>
              </a:spcBef>
            </a:pPr>
            <a:r>
              <a:rPr b="0" lang="sl-SI" sz="5100" spc="-1" strike="noStrike">
                <a:solidFill>
                  <a:srgbClr val="000000"/>
                </a:solidFill>
                <a:latin typeface="Calibri"/>
              </a:rPr>
              <a:t>برخی از فعل ها پسوند نهایی دارند برای شما – هستید استفاده می شود.</a:t>
            </a:r>
            <a:endParaRPr b="0" lang="sl-SI" sz="51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1020"/>
              </a:spcBef>
            </a:pPr>
            <a:r>
              <a:rPr b="0" lang="sl-SI" sz="5100" spc="-1" strike="noStrike">
                <a:solidFill>
                  <a:srgbClr val="000000"/>
                </a:solidFill>
                <a:latin typeface="Calibri"/>
              </a:rPr>
              <a:t>(برای شما دو نفر و آن دو نفر از هستند استفاده می شوند)</a:t>
            </a:r>
            <a:endParaRPr b="0" lang="sl-SI" sz="51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51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740"/>
              </a:spcBef>
            </a:pPr>
            <a:r>
              <a:rPr b="0" lang="sl-SI" sz="3700" spc="-1" strike="noStrike">
                <a:solidFill>
                  <a:srgbClr val="000000"/>
                </a:solidFill>
                <a:latin typeface="Calibri"/>
              </a:rPr>
              <a:t>Nekateri od teh glagolov so:</a:t>
            </a:r>
            <a:endParaRPr b="0" lang="sl-SI" sz="37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901"/>
              </a:spcBef>
            </a:pPr>
            <a:r>
              <a:rPr b="0" lang="sl-SI" sz="4500" spc="-1" strike="noStrike">
                <a:solidFill>
                  <a:srgbClr val="000000"/>
                </a:solidFill>
                <a:latin typeface="Calibri"/>
              </a:rPr>
              <a:t>برخی از این افعال هستند:</a:t>
            </a:r>
            <a:endParaRPr b="0" lang="sl-SI" sz="4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901"/>
              </a:spcBef>
            </a:pPr>
            <a:r>
              <a:rPr b="0" lang="sl-SI" sz="4500" spc="-1" strike="noStrike">
                <a:solidFill>
                  <a:srgbClr val="000000"/>
                </a:solidFill>
                <a:latin typeface="Calibri"/>
              </a:rPr>
              <a:t>خوردن – شما می خورید.</a:t>
            </a:r>
            <a:endParaRPr b="0" lang="sl-SI" sz="4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901"/>
              </a:spcBef>
            </a:pPr>
            <a:r>
              <a:rPr b="0" lang="sl-SI" sz="4500" spc="-1" strike="noStrike">
                <a:solidFill>
                  <a:srgbClr val="000000"/>
                </a:solidFill>
                <a:latin typeface="Calibri"/>
              </a:rPr>
              <a:t>رفتن – شما می روید.</a:t>
            </a:r>
            <a:endParaRPr b="0" lang="sl-SI" sz="4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901"/>
              </a:spcBef>
            </a:pPr>
            <a:r>
              <a:rPr b="0" lang="sl-SI" sz="4500" spc="-1" strike="noStrike">
                <a:solidFill>
                  <a:srgbClr val="000000"/>
                </a:solidFill>
                <a:latin typeface="Calibri"/>
              </a:rPr>
              <a:t>دانستن – شما می دانید.</a:t>
            </a:r>
            <a:endParaRPr b="0" lang="sl-SI" sz="4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760"/>
              </a:spcBef>
            </a:pPr>
            <a:r>
              <a:rPr b="0" i="1" lang="sl-SI" sz="3800" spc="-1" strike="noStrike">
                <a:solidFill>
                  <a:srgbClr val="000000"/>
                </a:solidFill>
                <a:latin typeface="Calibri"/>
              </a:rPr>
              <a:t>JESTI </a:t>
            </a:r>
            <a:r>
              <a:rPr b="0" i="1" lang="sl-SI" sz="38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i="1" lang="sl-SI" sz="3800" spc="-1" strike="noStrike">
                <a:solidFill>
                  <a:srgbClr val="000000"/>
                </a:solidFill>
                <a:latin typeface="Calibri"/>
              </a:rPr>
              <a:t> vi je</a:t>
            </a:r>
            <a:r>
              <a:rPr b="1" i="1" lang="sl-SI" sz="3800" spc="-1" strike="noStrike">
                <a:solidFill>
                  <a:srgbClr val="000000"/>
                </a:solidFill>
                <a:latin typeface="Calibri"/>
              </a:rPr>
              <a:t>ste</a:t>
            </a:r>
            <a:r>
              <a:rPr b="0" i="1" lang="sl-SI" sz="38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sl-SI" sz="3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760"/>
              </a:spcBef>
            </a:pPr>
            <a:r>
              <a:rPr b="0" i="1" lang="sl-SI" sz="3800" spc="-1" strike="noStrike">
                <a:solidFill>
                  <a:srgbClr val="000000"/>
                </a:solidFill>
                <a:latin typeface="Calibri"/>
              </a:rPr>
              <a:t>ITI </a:t>
            </a:r>
            <a:r>
              <a:rPr b="0" i="1" lang="sl-SI" sz="38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i="1" lang="sl-SI" sz="3800" spc="-1" strike="noStrike">
                <a:solidFill>
                  <a:srgbClr val="000000"/>
                </a:solidFill>
                <a:latin typeface="Calibri"/>
              </a:rPr>
              <a:t> vi gre</a:t>
            </a:r>
            <a:r>
              <a:rPr b="1" i="1" lang="sl-SI" sz="3800" spc="-1" strike="noStrike">
                <a:solidFill>
                  <a:srgbClr val="000000"/>
                </a:solidFill>
                <a:latin typeface="Calibri"/>
              </a:rPr>
              <a:t>ste</a:t>
            </a:r>
            <a:endParaRPr b="0" lang="sl-SI" sz="3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760"/>
              </a:spcBef>
            </a:pPr>
            <a:r>
              <a:rPr b="0" i="1" lang="sl-SI" sz="3800" spc="-1" strike="noStrike">
                <a:solidFill>
                  <a:srgbClr val="000000"/>
                </a:solidFill>
                <a:latin typeface="Calibri"/>
              </a:rPr>
              <a:t>VEDETI </a:t>
            </a:r>
            <a:r>
              <a:rPr b="0" i="1" lang="sl-SI" sz="38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i="1" lang="sl-SI" sz="3800" spc="-1" strike="noStrike">
                <a:solidFill>
                  <a:srgbClr val="000000"/>
                </a:solidFill>
                <a:latin typeface="Calibri"/>
              </a:rPr>
              <a:t> vi ve</a:t>
            </a:r>
            <a:r>
              <a:rPr b="1" i="1" lang="sl-SI" sz="3800" spc="-1" strike="noStrike">
                <a:solidFill>
                  <a:srgbClr val="000000"/>
                </a:solidFill>
                <a:latin typeface="Calibri"/>
              </a:rPr>
              <a:t>ste</a:t>
            </a:r>
            <a:endParaRPr b="0" lang="sl-SI" sz="3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endParaRPr b="0" lang="sl-SI" sz="3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3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80"/>
              </a:spcBef>
            </a:pPr>
            <a:endParaRPr b="0" lang="sl-SI" sz="3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760"/>
              </a:spcBef>
            </a:pPr>
            <a:r>
              <a:rPr b="0" lang="sl-SI" sz="3800" spc="-1" strike="noStrike">
                <a:solidFill>
                  <a:srgbClr val="000000"/>
                </a:solidFill>
                <a:latin typeface="Calibri"/>
              </a:rPr>
              <a:t>Poglejmo na primeru glagola ITI:</a:t>
            </a:r>
            <a:endParaRPr b="0" lang="sl-SI" sz="3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760"/>
              </a:spcBef>
            </a:pPr>
            <a:r>
              <a:rPr b="0" i="1" lang="sl-SI" sz="3800" spc="-1" strike="noStrike">
                <a:solidFill>
                  <a:srgbClr val="000000"/>
                </a:solidFill>
                <a:latin typeface="Calibri"/>
              </a:rPr>
              <a:t>به مثال نگاه می کنیم به فعل رفتن:</a:t>
            </a:r>
            <a:endParaRPr b="0" lang="sl-SI" sz="38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08" name="Table 2"/>
          <p:cNvGraphicFramePr/>
          <p:nvPr/>
        </p:nvGraphicFramePr>
        <p:xfrm>
          <a:off x="395640" y="3861000"/>
          <a:ext cx="8229240" cy="273600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4183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EDNINA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مفرد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DVOJINA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دو نفر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MNOŽINA 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جمع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  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</a:tr>
              <a:tr h="23176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jaz  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من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GREM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می روم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   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تو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GREŠ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می روی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on/ona  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او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GRE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می رود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midva (jaz +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GREVA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ما دو نفر می رویم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vidva (ti +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    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GRESTA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شما دو نفر می روید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onadva (on +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GRESTA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آن دو نفر می روند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mi (jaz +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  GREMO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ما می رویم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vi (ti +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)     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GRE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S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شما می روید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oni (on +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GREJO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آن ها می روند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Shape 1"/>
          <p:cNvSpPr txBox="1"/>
          <p:nvPr/>
        </p:nvSpPr>
        <p:spPr>
          <a:xfrm>
            <a:off x="457200" y="260640"/>
            <a:ext cx="8229240" cy="777600"/>
          </a:xfrm>
          <a:prstGeom prst="rect">
            <a:avLst/>
          </a:prstGeom>
          <a:solidFill>
            <a:srgbClr val="fff8c1"/>
          </a:solidFill>
          <a:ln w="25560">
            <a:solidFill>
              <a:srgbClr val="fe8637"/>
            </a:solidFill>
            <a:round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1200" spc="-1" strike="noStrike">
                <a:solidFill>
                  <a:srgbClr val="ffc000"/>
                </a:solidFill>
                <a:latin typeface="Calibri"/>
              </a:rPr>
              <a:t>ZANIKANJE </a:t>
            </a:r>
            <a:br/>
            <a:r>
              <a:rPr b="1" lang="sl-SI" sz="2800" spc="-1" strike="noStrike">
                <a:solidFill>
                  <a:srgbClr val="ffc000"/>
                </a:solidFill>
                <a:latin typeface="Calibri"/>
              </a:rPr>
              <a:t>منفی کردن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0" name="TextShape 2"/>
          <p:cNvSpPr txBox="1"/>
          <p:nvPr/>
        </p:nvSpPr>
        <p:spPr>
          <a:xfrm>
            <a:off x="457200" y="1600200"/>
            <a:ext cx="8229240" cy="45648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000"/>
          </a:bodyPr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Glagol zanikamo z besedo NE: </a:t>
            </a:r>
            <a:r>
              <a:rPr b="1" i="1" lang="sl-SI" sz="2800" spc="-1" strike="noStrike">
                <a:solidFill>
                  <a:srgbClr val="c00000"/>
                </a:solidFill>
                <a:latin typeface="Calibri"/>
              </a:rPr>
              <a:t>ne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 delam, </a:t>
            </a:r>
            <a:r>
              <a:rPr b="1" i="1" lang="sl-SI" sz="2800" spc="-1" strike="noStrike">
                <a:solidFill>
                  <a:srgbClr val="c00000"/>
                </a:solidFill>
                <a:latin typeface="Calibri"/>
              </a:rPr>
              <a:t>ne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 govorim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561"/>
              </a:spcBef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برای منفی کردن فعل از واژه 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NE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 استفاده میکنیم: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81"/>
              </a:spcBef>
            </a:pP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Slovenščina ima 3 glagole, ki imajo nepravilno negativno obliko:</a:t>
            </a:r>
            <a:endParaRPr b="0" lang="sl-SI" sz="1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561"/>
              </a:spcBef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زبان اسلوونییایی 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3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 فعل دارد ,که به صورت بی قاعده منفی می شوند: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561"/>
              </a:spcBef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حالت منفی: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BITI (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sem – </a:t>
            </a:r>
            <a:r>
              <a:rPr b="0" i="1" lang="sl-SI" sz="2800" spc="-1" strike="noStrike">
                <a:solidFill>
                  <a:srgbClr val="c00000"/>
                </a:solidFill>
                <a:latin typeface="Calibri"/>
              </a:rPr>
              <a:t>nisem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بودن( هستم – نیستم )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IMETI (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imam – </a:t>
            </a:r>
            <a:r>
              <a:rPr b="0" i="1" lang="sl-SI" sz="2800" spc="-1" strike="noStrike">
                <a:solidFill>
                  <a:srgbClr val="c00000"/>
                </a:solidFill>
                <a:latin typeface="Calibri"/>
              </a:rPr>
              <a:t>nimam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داشتن(دارم – ندارم )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HOTETI (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hočem – </a:t>
            </a:r>
            <a:r>
              <a:rPr b="0" i="1" lang="sl-SI" sz="2800" spc="-1" strike="noStrike">
                <a:solidFill>
                  <a:srgbClr val="c00000"/>
                </a:solidFill>
                <a:latin typeface="Calibri"/>
              </a:rPr>
              <a:t>nočem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خواستن( می خواهم – نمی خواهم )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1" name="Table 1"/>
          <p:cNvGraphicFramePr/>
          <p:nvPr/>
        </p:nvGraphicFramePr>
        <p:xfrm>
          <a:off x="179640" y="116640"/>
          <a:ext cx="8424720" cy="1945440"/>
        </p:xfrm>
        <a:graphic>
          <a:graphicData uri="http://schemas.openxmlformats.org/drawingml/2006/table">
            <a:tbl>
              <a:tblPr/>
              <a:tblGrid>
                <a:gridCol w="2653560"/>
                <a:gridCol w="2962800"/>
                <a:gridCol w="2808360"/>
              </a:tblGrid>
              <a:tr h="3859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EDNINA</a:t>
                      </a:r>
                      <a:r>
                        <a:rPr b="1" lang="sl-SI" sz="16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مفرد</a:t>
                      </a:r>
                      <a:r>
                        <a:rPr b="1" lang="sl-SI" sz="16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endParaRPr b="0" lang="sl-SI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DVOJINA</a:t>
                      </a:r>
                      <a:r>
                        <a:rPr b="1" lang="sl-SI" sz="16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دو نفر</a:t>
                      </a:r>
                      <a:r>
                        <a:rPr b="1" lang="sl-SI" sz="16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endParaRPr b="0" lang="sl-SI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MNOŽINA 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جمع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</a:tr>
              <a:tr h="18104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jaz   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من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NISEM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نیستم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    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تو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NISI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نیستی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on/ona 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او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Ni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نیست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</a:t>
                      </a:r>
                      <a:endParaRPr b="0" lang="sl-SI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midva (jaz  +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NISVA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ما دو نفرنیستیم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vidva (ti  +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    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NISTA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شما دو نفرنیستید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onadva (on  +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NISTA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آن دو نفر نیستند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endParaRPr b="0" lang="sl-SI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mi (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jaz +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NISMO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ما نیستیم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vi (ti +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)        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NISTE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شما نیستید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oni (on +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NISO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آن ها نیستند</a:t>
                      </a:r>
                      <a:endParaRPr b="0" lang="sl-SI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2" name="Table 2"/>
          <p:cNvGraphicFramePr/>
          <p:nvPr/>
        </p:nvGraphicFramePr>
        <p:xfrm>
          <a:off x="323640" y="2133000"/>
          <a:ext cx="8352720" cy="1054800"/>
        </p:xfrm>
        <a:graphic>
          <a:graphicData uri="http://schemas.openxmlformats.org/drawingml/2006/table">
            <a:tbl>
              <a:tblPr/>
              <a:tblGrid>
                <a:gridCol w="2557800"/>
                <a:gridCol w="3010320"/>
                <a:gridCol w="2784600"/>
              </a:tblGrid>
              <a:tr h="3859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EDNINA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مفرد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DVOJINA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دو نفر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MNOŽINA 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جمع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</a:tr>
              <a:tr h="14050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jaz     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من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NIMAM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ندارم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      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تو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NIMAŠ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نداری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on/ona  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او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NIMA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ندارد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</a:t>
                      </a:r>
                      <a:endParaRPr b="0" lang="sl-SI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midva (jaz  +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NIMAVA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ما دو نفرنداریم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vidva (ti  +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    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NIMATA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شما دو نفرندارید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onadva (on  +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NIMATA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آن دو نفر ندارند</a:t>
                      </a:r>
                      <a:endParaRPr b="0" lang="sl-SI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mi (jaz +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NIMAMO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ما نداریم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vi (ti +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)        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NIMATE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شما ندارید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oni (on +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NIMAJO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آن ها ندارند</a:t>
                      </a:r>
                      <a:endParaRPr b="0" lang="sl-SI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3" name="Table 3"/>
          <p:cNvGraphicFramePr/>
          <p:nvPr/>
        </p:nvGraphicFramePr>
        <p:xfrm>
          <a:off x="323640" y="4474800"/>
          <a:ext cx="8229240" cy="1769400"/>
        </p:xfrm>
        <a:graphic>
          <a:graphicData uri="http://schemas.openxmlformats.org/drawingml/2006/table">
            <a:tbl>
              <a:tblPr/>
              <a:tblGrid>
                <a:gridCol w="2448000"/>
                <a:gridCol w="3038040"/>
                <a:gridCol w="2743200"/>
              </a:tblGrid>
              <a:tr h="3859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EDNINA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مفرد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DVOJINA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دو نفر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MNOŽINA 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جمع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</a:tr>
              <a:tr h="16077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jaz          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NOČEM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من نمی خواهم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            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NOČEŠ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تو نمی خواهی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on/ona   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NOČE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او نمی خواهد</a:t>
                      </a:r>
                      <a:endParaRPr b="0" lang="sl-SI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midva (jaz  +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NOČEVA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ما دو نفرنمی خواهیم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vidva (ti  +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    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NOČETA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شما دو نفرنمی خواهید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onadva (on  +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NOČETA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آن دو نفر نمی خواهند</a:t>
                      </a:r>
                      <a:endParaRPr b="0" lang="sl-SI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mi (jaz +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NOČEMO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ما نمی خواهیم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vi (ti +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)        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NOČETE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شما نمی خواهید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oni (on +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NOČEJO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آن ها نمی خواهند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endParaRPr b="0" lang="sl-SI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extShape 1"/>
          <p:cNvSpPr txBox="1"/>
          <p:nvPr/>
        </p:nvSpPr>
        <p:spPr>
          <a:xfrm>
            <a:off x="457200" y="274680"/>
            <a:ext cx="8229240" cy="777600"/>
          </a:xfrm>
          <a:prstGeom prst="rect">
            <a:avLst/>
          </a:prstGeom>
          <a:solidFill>
            <a:srgbClr val="fff8c1"/>
          </a:solidFill>
          <a:ln w="25560">
            <a:solidFill>
              <a:srgbClr val="fe8637"/>
            </a:solidFill>
            <a:round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1200" spc="-1" strike="noStrike">
                <a:solidFill>
                  <a:srgbClr val="ffc000"/>
                </a:solidFill>
                <a:latin typeface="Calibri"/>
              </a:rPr>
              <a:t>BESEDNI RED</a:t>
            </a:r>
            <a:br/>
            <a:r>
              <a:rPr b="1" lang="sl-SI" sz="2800" spc="-1" strike="noStrike">
                <a:solidFill>
                  <a:srgbClr val="ffc000"/>
                </a:solidFill>
                <a:latin typeface="Calibri"/>
              </a:rPr>
              <a:t>ترتیب واژه ها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5" name="TextShape 2"/>
          <p:cNvSpPr txBox="1"/>
          <p:nvPr/>
        </p:nvSpPr>
        <p:spPr>
          <a:xfrm>
            <a:off x="251640" y="1340640"/>
            <a:ext cx="8640720" cy="5184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V slovenščini velja pravilo, katere besede stojijo na </a:t>
            </a: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2. mestu 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v stavku. Med temi besedami je tudi beseda SE, na primer pri glagolih </a:t>
            </a:r>
            <a:r>
              <a:rPr b="0" i="1" lang="sl-SI" sz="1200" spc="-1" strike="noStrike">
                <a:solidFill>
                  <a:srgbClr val="000000"/>
                </a:solidFill>
                <a:latin typeface="Calibri"/>
              </a:rPr>
              <a:t>učiti se 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in </a:t>
            </a:r>
            <a:r>
              <a:rPr b="0" i="1" lang="sl-SI" sz="1200" spc="-1" strike="noStrike">
                <a:solidFill>
                  <a:srgbClr val="000000"/>
                </a:solidFill>
                <a:latin typeface="Calibri"/>
              </a:rPr>
              <a:t>pogovarjati se.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360"/>
              </a:spcBef>
            </a:pPr>
            <a:r>
              <a:rPr b="0" i="1" lang="sl-SI" sz="1800" spc="-1" strike="noStrike">
                <a:solidFill>
                  <a:srgbClr val="000000"/>
                </a:solidFill>
                <a:latin typeface="Calibri"/>
              </a:rPr>
              <a:t>در زبان اسلوونییایی قانونی هست , که در آن واژه ها در جایگاه دوم در جمله قرار می گیرند. به طور مثال در افعال یاد گرفتن و صحبت کردن.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Poglejmo, kako lahko spreminjamo besedni red, pri čemer beseda </a:t>
            </a:r>
            <a:r>
              <a:rPr b="0" i="1" lang="sl-SI" sz="1200" spc="-1" strike="noStrike">
                <a:solidFill>
                  <a:srgbClr val="000000"/>
                </a:solidFill>
                <a:latin typeface="Calibri"/>
              </a:rPr>
              <a:t>SE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 ostane na 2. mestu v stavku.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39"/>
              </a:spcBef>
            </a:pPr>
            <a:r>
              <a:rPr b="0" lang="sl-SI" sz="1600" spc="-1" strike="noStrike">
                <a:solidFill>
                  <a:srgbClr val="000000"/>
                </a:solidFill>
                <a:latin typeface="Calibri"/>
              </a:rPr>
              <a:t>نگاه کنیم ,چطور ترتیب واژه ها می تواند تغییرکند و در کجا واژه </a:t>
            </a:r>
            <a:r>
              <a:rPr b="0" lang="sl-SI" sz="1600" spc="-1" strike="noStrike">
                <a:solidFill>
                  <a:srgbClr val="000000"/>
                </a:solidFill>
                <a:latin typeface="Calibri"/>
              </a:rPr>
              <a:t>SE</a:t>
            </a:r>
            <a:r>
              <a:rPr b="0" lang="sl-SI" sz="1600" spc="-1" strike="noStrike">
                <a:solidFill>
                  <a:srgbClr val="000000"/>
                </a:solidFill>
                <a:latin typeface="Calibri"/>
              </a:rPr>
              <a:t> در جایگاه دوم جمله قرار می گیرد</a:t>
            </a:r>
            <a:r>
              <a:rPr b="0" lang="sl-SI" sz="2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endParaRPr b="0" lang="sl-SI" sz="2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endParaRPr b="0" lang="sl-SI" sz="2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endParaRPr b="0" lang="sl-SI" sz="2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endParaRPr b="0" lang="sl-SI" sz="2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V določenih frazah je to pravilo prekršeno, npr: </a:t>
            </a:r>
            <a:r>
              <a:rPr b="0" i="1" lang="sl-SI" sz="2000" spc="-1" strike="noStrike">
                <a:solidFill>
                  <a:srgbClr val="000000"/>
                </a:solidFill>
                <a:latin typeface="Calibri"/>
              </a:rPr>
              <a:t>Se vidimo!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in </a:t>
            </a:r>
            <a:r>
              <a:rPr b="0" i="1" lang="sl-SI" sz="2000" spc="-1" strike="noStrike">
                <a:solidFill>
                  <a:srgbClr val="000000"/>
                </a:solidFill>
                <a:latin typeface="Calibri"/>
              </a:rPr>
              <a:t>Se slišimo!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00"/>
              </a:spcBef>
            </a:pPr>
            <a:r>
              <a:rPr b="0" i="1" lang="sl-SI" sz="2000" spc="-1" strike="noStrike">
                <a:solidFill>
                  <a:srgbClr val="000000"/>
                </a:solidFill>
                <a:latin typeface="Calibri"/>
              </a:rPr>
              <a:t>در برخی ار عبارات خاص این قانون نقض می شود, مانند : </a:t>
            </a:r>
            <a:r>
              <a:rPr b="0" i="1" lang="sl-SI" sz="2000" spc="-1" strike="noStrike">
                <a:solidFill>
                  <a:srgbClr val="000000"/>
                </a:solidFill>
                <a:latin typeface="Calibri"/>
              </a:rPr>
              <a:t>Se vidimo! in Se slišimo</a:t>
            </a:r>
            <a:r>
              <a:rPr b="0" i="1" lang="sl-SI" sz="2000" spc="-1" strike="noStrike">
                <a:solidFill>
                  <a:srgbClr val="000000"/>
                </a:solidFill>
                <a:latin typeface="Calibri"/>
              </a:rPr>
              <a:t>!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00"/>
              </a:spcBef>
            </a:pP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39"/>
              </a:spcBef>
            </a:pP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16" name="Table 3"/>
          <p:cNvGraphicFramePr/>
          <p:nvPr/>
        </p:nvGraphicFramePr>
        <p:xfrm>
          <a:off x="467640" y="3861000"/>
          <a:ext cx="6095520" cy="1439640"/>
        </p:xfrm>
        <a:graphic>
          <a:graphicData uri="http://schemas.openxmlformats.org/drawingml/2006/table">
            <a:tbl>
              <a:tblPr/>
              <a:tblGrid>
                <a:gridCol w="2031840"/>
                <a:gridCol w="2031840"/>
                <a:gridCol w="2031840"/>
              </a:tblGrid>
              <a:tr h="3967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1. MESTO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39d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2. MESTO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e63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39d"/>
                    </a:solidFill>
                  </a:tcPr>
                </a:tc>
              </a:tr>
              <a:tr h="12420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Učim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Jaz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Vsak dan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Učim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Ne učim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39d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se.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se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se 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se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se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e63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učim.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učim.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vsak dan.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vsak dan.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39d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457200" y="274680"/>
            <a:ext cx="8229240" cy="993600"/>
          </a:xfrm>
          <a:prstGeom prst="rect">
            <a:avLst/>
          </a:prstGeom>
          <a:solidFill>
            <a:srgbClr val="e3eaf7"/>
          </a:solidFill>
          <a:ln w="25560">
            <a:solidFill>
              <a:srgbClr val="7598d9"/>
            </a:solidFill>
            <a:round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1200" spc="-1" strike="noStrike">
                <a:solidFill>
                  <a:srgbClr val="0070c0"/>
                </a:solidFill>
                <a:latin typeface="Calibri"/>
              </a:rPr>
              <a:t>SPOL</a:t>
            </a:r>
            <a:br/>
            <a:r>
              <a:rPr b="1" lang="sl-SI" sz="3200" spc="-1" strike="noStrike">
                <a:solidFill>
                  <a:srgbClr val="0070c0"/>
                </a:solidFill>
                <a:latin typeface="Calibri"/>
              </a:rPr>
              <a:t>جنسیت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457200" y="1412640"/>
            <a:ext cx="8229240" cy="4713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Iz končnice lahko načeloma ugotovimo spol samostalnika.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>
              <a:lnSpc>
                <a:spcPct val="100000"/>
              </a:lnSpc>
              <a:spcBef>
                <a:spcPts val="641"/>
              </a:spcBef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از پسوندها می توانیم در اکثر اوقات جنسیت را اسم پیدا کنیم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81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      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HIŠ</a:t>
            </a:r>
            <a:r>
              <a:rPr b="0" lang="sl-SI" sz="3200" spc="-1" strike="noStrike">
                <a:solidFill>
                  <a:srgbClr val="c00000"/>
                </a:solidFill>
                <a:latin typeface="Calibri"/>
              </a:rPr>
              <a:t>A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             OKN</a:t>
            </a:r>
            <a:r>
              <a:rPr b="0" lang="sl-SI" sz="32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, SADJ</a:t>
            </a:r>
            <a:r>
              <a:rPr b="0" lang="sl-SI" sz="3200" spc="-1" strike="noStrike">
                <a:solidFill>
                  <a:srgbClr val="c00000"/>
                </a:solidFill>
                <a:latin typeface="Calibri"/>
              </a:rPr>
              <a:t>E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                DEŽNIK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CustomShape 3"/>
          <p:cNvSpPr/>
          <p:nvPr/>
        </p:nvSpPr>
        <p:spPr>
          <a:xfrm>
            <a:off x="297000" y="4005000"/>
            <a:ext cx="2304000" cy="2232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just">
              <a:lnSpc>
                <a:spcPct val="100000"/>
              </a:lnSpc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Večina  samostalnikov, ki se (v slovarski obliki) konča na -A, je ženskega spola.</a:t>
            </a:r>
            <a:endParaRPr b="0" lang="sl-SI" sz="1200" spc="-1" strike="noStrike">
              <a:latin typeface="Arial"/>
            </a:endParaRPr>
          </a:p>
          <a:p>
            <a:pPr algn="just" rtl="1">
              <a:lnSpc>
                <a:spcPct val="100000"/>
              </a:lnSpc>
            </a:pP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بیشتر اسم ها (در واژه نامه)که با حرف</a:t>
            </a: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 در آخر کلمه می آیند را جنس مونث می گویند.</a:t>
            </a:r>
            <a:endParaRPr b="0" lang="sl-SI" sz="1400" spc="-1" strike="noStrike">
              <a:latin typeface="Arial"/>
            </a:endParaRPr>
          </a:p>
        </p:txBody>
      </p:sp>
      <p:sp>
        <p:nvSpPr>
          <p:cNvPr id="117" name="CustomShape 4"/>
          <p:cNvSpPr/>
          <p:nvPr/>
        </p:nvSpPr>
        <p:spPr>
          <a:xfrm>
            <a:off x="3276000" y="4005000"/>
            <a:ext cx="2304000" cy="2232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just">
              <a:lnSpc>
                <a:spcPct val="100000"/>
              </a:lnSpc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Večina  samostalnikov, ki se (v slovarski obliki) konča na -O ali -E, je srednjega spola.</a:t>
            </a:r>
            <a:endParaRPr b="0" lang="sl-SI" sz="1200" spc="-1" strike="noStrike">
              <a:latin typeface="Arial"/>
            </a:endParaRPr>
          </a:p>
          <a:p>
            <a:pPr algn="just" rtl="1">
              <a:lnSpc>
                <a:spcPct val="100000"/>
              </a:lnSpc>
            </a:pP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بیشتر اسم ها (در واژه نامه)که با </a:t>
            </a: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O</a:t>
            </a: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 یا </a:t>
            </a: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E</a:t>
            </a: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 در آخر کلمه می آیند را جنس خنثی می گویند.</a:t>
            </a:r>
            <a:endParaRPr b="0" lang="sl-SI" sz="1400" spc="-1" strike="noStrike">
              <a:latin typeface="Arial"/>
            </a:endParaRPr>
          </a:p>
        </p:txBody>
      </p:sp>
      <p:sp>
        <p:nvSpPr>
          <p:cNvPr id="118" name="CustomShape 5"/>
          <p:cNvSpPr/>
          <p:nvPr/>
        </p:nvSpPr>
        <p:spPr>
          <a:xfrm>
            <a:off x="6228360" y="4005000"/>
            <a:ext cx="2304000" cy="165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just">
              <a:lnSpc>
                <a:spcPct val="100000"/>
              </a:lnSpc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Večina  samostalnikov, ki se (v slovarski obliki) ne konča na -A, -O ali -E, je moškega spola.</a:t>
            </a:r>
            <a:endParaRPr b="0" lang="sl-SI" sz="1200" spc="-1" strike="noStrike">
              <a:latin typeface="Arial"/>
            </a:endParaRPr>
          </a:p>
          <a:p>
            <a:pPr algn="just" rtl="1">
              <a:lnSpc>
                <a:spcPct val="100000"/>
              </a:lnSpc>
            </a:pP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بیشتر اسم ها (در واژه نامه)که با </a:t>
            </a: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O</a:t>
            </a: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 یا </a:t>
            </a: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 و </a:t>
            </a: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E</a:t>
            </a: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 در آخر کلمه نمی آیند را جنس مذکر می گویند.</a:t>
            </a:r>
            <a:endParaRPr b="0" lang="sl-SI" sz="1400" spc="-1" strike="noStrike">
              <a:latin typeface="Arial"/>
            </a:endParaRPr>
          </a:p>
        </p:txBody>
      </p:sp>
      <p:sp>
        <p:nvSpPr>
          <p:cNvPr id="119" name="CustomShape 6"/>
          <p:cNvSpPr/>
          <p:nvPr/>
        </p:nvSpPr>
        <p:spPr>
          <a:xfrm>
            <a:off x="5436000" y="6021360"/>
            <a:ext cx="3528000" cy="836280"/>
          </a:xfrm>
          <a:prstGeom prst="roundRect">
            <a:avLst>
              <a:gd name="adj" fmla="val 16667"/>
            </a:avLst>
          </a:prstGeom>
          <a:solidFill>
            <a:srgbClr val="fafec6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V slovničnih preglednicah se končnica pri moškem spolu zapisuje z -Ø ali -/.</a:t>
            </a:r>
            <a:endParaRPr b="0" lang="sl-SI" sz="1200" spc="-1" strike="noStrike">
              <a:latin typeface="Arial"/>
            </a:endParaRPr>
          </a:p>
          <a:p>
            <a:pPr algn="ctr" rtl="1">
              <a:lnSpc>
                <a:spcPct val="100000"/>
              </a:lnSpc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در زبان اسلوونییایی پسوند در جنس مذکر به این صورت -/ یا -/ نوشته می شوند.</a:t>
            </a:r>
            <a:endParaRPr b="0" lang="sl-SI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extShape 1"/>
          <p:cNvSpPr txBox="1"/>
          <p:nvPr/>
        </p:nvSpPr>
        <p:spPr>
          <a:xfrm>
            <a:off x="395640" y="188640"/>
            <a:ext cx="8208720" cy="1151640"/>
          </a:xfrm>
          <a:prstGeom prst="rect">
            <a:avLst/>
          </a:prstGeom>
          <a:solidFill>
            <a:srgbClr val="fff8c1"/>
          </a:solidFill>
          <a:ln w="25560">
            <a:solidFill>
              <a:srgbClr val="fe8637"/>
            </a:solidFill>
            <a:round/>
          </a:ln>
        </p:spPr>
        <p:txBody>
          <a:bodyPr anchor="ctr">
            <a:normAutofit/>
          </a:bodyPr>
          <a:p>
            <a:pPr algn="ctr" rtl="1">
              <a:lnSpc>
                <a:spcPct val="100000"/>
              </a:lnSpc>
            </a:pPr>
            <a:r>
              <a:rPr b="1" lang="sl-SI" sz="1200" spc="-1" strike="noStrike">
                <a:solidFill>
                  <a:srgbClr val="ffc000"/>
                </a:solidFill>
                <a:latin typeface="Calibri"/>
              </a:rPr>
              <a:t>RABA NEDOLOČNIKA (-TI/-ČI)</a:t>
            </a:r>
            <a:br/>
            <a:r>
              <a:rPr b="1" lang="sl-SI" sz="3100" spc="-1" strike="noStrike">
                <a:solidFill>
                  <a:srgbClr val="ffc000"/>
                </a:solidFill>
                <a:latin typeface="Calibri"/>
              </a:rPr>
              <a:t>استفاده از مصدر(-</a:t>
            </a:r>
            <a:r>
              <a:rPr b="1" lang="sl-SI" sz="3100" spc="-1" strike="noStrike">
                <a:solidFill>
                  <a:srgbClr val="ffc000"/>
                </a:solidFill>
                <a:latin typeface="Calibri"/>
              </a:rPr>
              <a:t>TI/-ČI</a:t>
            </a:r>
            <a:r>
              <a:rPr b="1" lang="sl-SI" sz="3100" spc="-1" strike="noStrike">
                <a:solidFill>
                  <a:srgbClr val="ffc000"/>
                </a:solidFill>
                <a:latin typeface="Calibri"/>
              </a:rPr>
              <a:t>)</a:t>
            </a:r>
            <a:endParaRPr b="0" lang="sl-SI" sz="3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8" name="TextShape 2"/>
          <p:cNvSpPr txBox="1"/>
          <p:nvPr/>
        </p:nvSpPr>
        <p:spPr>
          <a:xfrm>
            <a:off x="251640" y="1600200"/>
            <a:ext cx="8434800" cy="49248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45000"/>
          </a:bodyPr>
          <a:p>
            <a:pPr marL="343080" indent="-342720">
              <a:lnSpc>
                <a:spcPct val="100000"/>
              </a:lnSpc>
              <a:spcBef>
                <a:spcPts val="380"/>
              </a:spcBef>
            </a:pPr>
            <a:r>
              <a:rPr b="0" lang="sl-SI" sz="1900" spc="-1" strike="noStrike">
                <a:solidFill>
                  <a:srgbClr val="000000"/>
                </a:solidFill>
                <a:latin typeface="Calibri"/>
              </a:rPr>
              <a:t>Ob modalnih glagolih, kot sta </a:t>
            </a:r>
            <a:r>
              <a:rPr b="0" i="1" lang="sl-SI" sz="1900" spc="-1" strike="noStrike">
                <a:solidFill>
                  <a:srgbClr val="000000"/>
                </a:solidFill>
                <a:latin typeface="Calibri"/>
              </a:rPr>
              <a:t>MORATI</a:t>
            </a:r>
            <a:r>
              <a:rPr b="0" lang="sl-SI" sz="1900" spc="-1" strike="noStrike">
                <a:solidFill>
                  <a:srgbClr val="000000"/>
                </a:solidFill>
                <a:latin typeface="Calibri"/>
              </a:rPr>
              <a:t> in </a:t>
            </a:r>
            <a:r>
              <a:rPr b="0" i="1" lang="sl-SI" sz="1900" spc="-1" strike="noStrike">
                <a:solidFill>
                  <a:srgbClr val="000000"/>
                </a:solidFill>
                <a:latin typeface="Calibri"/>
              </a:rPr>
              <a:t>ŽELETI</a:t>
            </a:r>
            <a:r>
              <a:rPr b="0" lang="sl-SI" sz="1900" spc="-1" strike="noStrike">
                <a:solidFill>
                  <a:srgbClr val="000000"/>
                </a:solidFill>
                <a:latin typeface="Calibri"/>
              </a:rPr>
              <a:t>, uporabljamo nedoločnik (obliko glagola, ki je zapisana v slovarju).</a:t>
            </a:r>
            <a:endParaRPr b="0" lang="sl-SI" sz="19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561"/>
              </a:spcBef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ازاین حالت از فعل های خواستن و باید هستند که از مصدر استفاده می کنیم.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561"/>
              </a:spcBef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(شکل فعل ها که در واژه نامه نوشته شده است)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Primeri: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561"/>
              </a:spcBef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مثال: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r>
              <a:rPr b="1" i="1" lang="sl-SI" sz="2800" spc="-1" strike="noStrike">
                <a:solidFill>
                  <a:srgbClr val="000000"/>
                </a:solidFill>
                <a:latin typeface="Calibri"/>
              </a:rPr>
              <a:t>Moram kupiti 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telefon.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561"/>
              </a:spcBef>
            </a:pP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باید تلفن بخرم.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A </a:t>
            </a:r>
            <a:r>
              <a:rPr b="1" i="1" lang="sl-SI" sz="2800" spc="-1" strike="noStrike">
                <a:solidFill>
                  <a:srgbClr val="000000"/>
                </a:solidFill>
                <a:latin typeface="Calibri"/>
              </a:rPr>
              <a:t>moraš iti 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na pošto?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561"/>
              </a:spcBef>
            </a:pP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آیا باید به پست بروی؟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On </a:t>
            </a:r>
            <a:r>
              <a:rPr b="1" i="1" lang="sl-SI" sz="2800" spc="-1" strike="noStrike">
                <a:solidFill>
                  <a:srgbClr val="000000"/>
                </a:solidFill>
                <a:latin typeface="Calibri"/>
              </a:rPr>
              <a:t>mora jesti 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zdravo hrano.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561"/>
              </a:spcBef>
            </a:pP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او باید خوراک سالم بخورد.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r>
              <a:rPr b="1" i="1" lang="sl-SI" sz="2800" spc="-1" strike="noStrike">
                <a:solidFill>
                  <a:srgbClr val="000000"/>
                </a:solidFill>
                <a:latin typeface="Calibri"/>
              </a:rPr>
              <a:t>Želim iti 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na koncert.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561"/>
              </a:spcBef>
            </a:pP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می خواهم به کنسرت بروم.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r>
              <a:rPr b="1" i="1" lang="sl-SI" sz="2800" spc="-1" strike="noStrike">
                <a:solidFill>
                  <a:srgbClr val="000000"/>
                </a:solidFill>
                <a:latin typeface="Calibri"/>
              </a:rPr>
              <a:t>Želite kupiti 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ta pulover?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561"/>
              </a:spcBef>
            </a:pP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می خواهید آن ژاکت را بخرید.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Ana </a:t>
            </a:r>
            <a:r>
              <a:rPr b="1" i="1" lang="sl-SI" sz="2800" spc="-1" strike="noStrike">
                <a:solidFill>
                  <a:srgbClr val="000000"/>
                </a:solidFill>
                <a:latin typeface="Calibri"/>
              </a:rPr>
              <a:t>želi govoriti 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slovensko.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561"/>
              </a:spcBef>
            </a:pP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آنا می خواهد اسلوونییایی صحبت کند.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e63636"/>
          </a:solidFill>
          <a:ln w="38160">
            <a:solidFill>
              <a:srgbClr val="ffffff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sl-SI" sz="1200" spc="-1" strike="noStrike">
                <a:solidFill>
                  <a:srgbClr val="ffffff"/>
                </a:solidFill>
                <a:latin typeface="Calibri"/>
              </a:rPr>
              <a:t>SKLONI</a:t>
            </a:r>
            <a:br/>
            <a:r>
              <a:rPr b="1" lang="sl-SI" sz="3200" spc="-1" strike="noStrike">
                <a:solidFill>
                  <a:srgbClr val="ffffff"/>
                </a:solidFill>
                <a:latin typeface="Calibri"/>
              </a:rPr>
              <a:t>کیس ها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0" name="CustomShape 2"/>
          <p:cNvSpPr/>
          <p:nvPr/>
        </p:nvSpPr>
        <p:spPr>
          <a:xfrm>
            <a:off x="539640" y="1845000"/>
            <a:ext cx="3995640" cy="4320000"/>
          </a:xfrm>
          <a:prstGeom prst="roundRect">
            <a:avLst>
              <a:gd name="adj" fmla="val 16667"/>
            </a:avLst>
          </a:prstGeom>
          <a:ln>
            <a:solidFill>
              <a:srgbClr val="f4cb27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Slovenščina ima 6 sklonov:</a:t>
            </a:r>
            <a:endParaRPr b="0" lang="sl-SI" sz="1200" spc="-1" strike="noStrike">
              <a:latin typeface="Arial"/>
            </a:endParaRPr>
          </a:p>
          <a:p>
            <a:pPr algn="r" rtl="1"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زبان اسلوونییایی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6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کیس دارد: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sl-SI" sz="20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1. sklon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(imenovalnik/nominativ)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2. sklon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(rodilnik/genitiv)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3. sklon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(dajalnik/dativ)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4. sklon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(tožilnik/akuzativ)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5. sklon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(mestnik/lokativ)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6. sklon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(orodnik/instrumental) </a:t>
            </a:r>
            <a:endParaRPr b="0" lang="sl-SI" sz="2000" spc="-1" strike="noStrike">
              <a:latin typeface="Arial"/>
            </a:endParaRPr>
          </a:p>
        </p:txBody>
      </p:sp>
      <p:sp>
        <p:nvSpPr>
          <p:cNvPr id="221" name="CustomShape 3"/>
          <p:cNvSpPr/>
          <p:nvPr/>
        </p:nvSpPr>
        <p:spPr>
          <a:xfrm>
            <a:off x="4716000" y="1628640"/>
            <a:ext cx="3960000" cy="4536000"/>
          </a:xfrm>
          <a:prstGeom prst="roundRect">
            <a:avLst>
              <a:gd name="adj" fmla="val 16667"/>
            </a:avLst>
          </a:prstGeom>
          <a:ln>
            <a:solidFill>
              <a:srgbClr val="f4cb27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Če se spremeni sklon (na to vpliva glagol ali predlog), se spremeni končnica samostalnika (in pridevnika). </a:t>
            </a:r>
            <a:endParaRPr b="0" lang="sl-SI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1600" spc="-1" strike="noStrike">
                <a:solidFill>
                  <a:srgbClr val="000000"/>
                </a:solidFill>
                <a:latin typeface="Calibri"/>
              </a:rPr>
              <a:t>اگر کیس تغییر کند (در فعل و گزاره تاثیر می گذارد)همچنین پسوند اسم و صفت تغییر می کند</a:t>
            </a:r>
            <a:r>
              <a:rPr b="0" lang="sl-SI" sz="16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sl-SI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1. sklon: To </a:t>
            </a: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je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mam</a:t>
            </a:r>
            <a:r>
              <a:rPr b="1" lang="sl-SI" sz="2000" spc="-1" strike="noStrike">
                <a:solidFill>
                  <a:srgbClr val="c00000"/>
                </a:solidFill>
                <a:latin typeface="Calibri"/>
              </a:rPr>
              <a:t>a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2. sklon: </a:t>
            </a: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Ne vidim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mam</a:t>
            </a:r>
            <a:r>
              <a:rPr b="1" lang="sl-SI" sz="2000" spc="-1" strike="noStrike">
                <a:solidFill>
                  <a:srgbClr val="c00000"/>
                </a:solidFill>
                <a:latin typeface="Calibri"/>
              </a:rPr>
              <a:t>e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3. sklon: </a:t>
            </a: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Telefoniram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mam</a:t>
            </a:r>
            <a:r>
              <a:rPr b="1" lang="sl-SI" sz="2000" spc="-1" strike="noStrike">
                <a:solidFill>
                  <a:srgbClr val="c00000"/>
                </a:solidFill>
                <a:latin typeface="Calibri"/>
              </a:rPr>
              <a:t>i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4. sklon: </a:t>
            </a: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Vidim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mam</a:t>
            </a:r>
            <a:r>
              <a:rPr b="1" lang="sl-SI" sz="20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5. sklon: Živim </a:t>
            </a: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pri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mam</a:t>
            </a:r>
            <a:r>
              <a:rPr b="1" lang="sl-SI" sz="2000" spc="-1" strike="noStrike">
                <a:solidFill>
                  <a:srgbClr val="c00000"/>
                </a:solidFill>
                <a:latin typeface="Calibri"/>
              </a:rPr>
              <a:t>i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6. sklon: Pogovarjam se </a:t>
            </a: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z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mam</a:t>
            </a:r>
            <a:r>
              <a:rPr b="1" lang="sl-SI" sz="20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extShape 1"/>
          <p:cNvSpPr txBox="1"/>
          <p:nvPr/>
        </p:nvSpPr>
        <p:spPr>
          <a:xfrm>
            <a:off x="457200" y="274680"/>
            <a:ext cx="8229240" cy="993600"/>
          </a:xfrm>
          <a:prstGeom prst="rect">
            <a:avLst/>
          </a:prstGeom>
          <a:solidFill>
            <a:srgbClr val="ffcac1"/>
          </a:solidFill>
          <a:ln w="25560">
            <a:solidFill>
              <a:srgbClr val="e63636"/>
            </a:solidFill>
            <a:round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1200" spc="-1" strike="noStrike">
                <a:solidFill>
                  <a:srgbClr val="e63636"/>
                </a:solidFill>
                <a:latin typeface="Calibri"/>
              </a:rPr>
              <a:t>1. SKLON</a:t>
            </a:r>
            <a:br/>
            <a:r>
              <a:rPr b="1" lang="sl-SI" sz="3200" spc="-1" strike="noStrike">
                <a:solidFill>
                  <a:srgbClr val="e63636"/>
                </a:solidFill>
                <a:latin typeface="Calibri"/>
              </a:rPr>
              <a:t>کیس </a:t>
            </a:r>
            <a:r>
              <a:rPr b="1" lang="sl-SI" sz="3200" spc="-1" strike="noStrike">
                <a:solidFill>
                  <a:srgbClr val="e63636"/>
                </a:solidFill>
                <a:latin typeface="Calibri"/>
              </a:rPr>
              <a:t>1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3" name="TextShape 2"/>
          <p:cNvSpPr txBox="1"/>
          <p:nvPr/>
        </p:nvSpPr>
        <p:spPr>
          <a:xfrm>
            <a:off x="251640" y="1412640"/>
            <a:ext cx="8892000" cy="5184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261"/>
              </a:spcBef>
            </a:pP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Samostalnik v 1. sklonu je osnovna oblika besede in je zapisana v slovarju. </a:t>
            </a:r>
            <a:endParaRPr b="0" lang="sl-SI" sz="13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00"/>
              </a:spcBef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اسم در کیس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1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به شکل اصلی واژه است که در واژه نامه نوشته شده است.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61"/>
              </a:spcBef>
            </a:pP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Prvi sklon uporabljamo na primer:</a:t>
            </a:r>
            <a:endParaRPr b="0" lang="sl-SI" sz="13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00"/>
              </a:spcBef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از کیس اول استفاده می کنیم به طور مثال: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1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ob glagolu biti </a:t>
            </a:r>
            <a:r>
              <a:rPr b="0" lang="sl-SI" sz="22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i="1" lang="sl-SI" sz="2300" spc="-1" strike="noStrike">
                <a:solidFill>
                  <a:srgbClr val="000000"/>
                </a:solidFill>
                <a:latin typeface="Calibri"/>
              </a:rPr>
              <a:t>To je </a:t>
            </a:r>
            <a:r>
              <a:rPr b="1" i="1" lang="sl-SI" sz="2300" spc="-1" strike="noStrike">
                <a:solidFill>
                  <a:srgbClr val="000000"/>
                </a:solidFill>
                <a:latin typeface="Calibri"/>
              </a:rPr>
              <a:t>Slovenija</a:t>
            </a:r>
            <a:r>
              <a:rPr b="0" i="1" lang="sl-SI" sz="2300" spc="-1" strike="noStrike">
                <a:solidFill>
                  <a:srgbClr val="000000"/>
                </a:solidFill>
                <a:latin typeface="Calibri"/>
              </a:rPr>
              <a:t>. </a:t>
            </a:r>
            <a:r>
              <a:rPr b="1" i="1" lang="sl-SI" sz="2300" spc="-1" strike="noStrike">
                <a:solidFill>
                  <a:srgbClr val="000000"/>
                </a:solidFill>
                <a:latin typeface="Calibri"/>
              </a:rPr>
              <a:t>Jaz</a:t>
            </a:r>
            <a:r>
              <a:rPr b="0" i="1" lang="sl-SI" sz="2300" spc="-1" strike="noStrike">
                <a:solidFill>
                  <a:srgbClr val="000000"/>
                </a:solidFill>
                <a:latin typeface="Calibri"/>
              </a:rPr>
              <a:t> sem iz Slovenije. </a:t>
            </a:r>
            <a:r>
              <a:rPr b="1" i="1" lang="sl-SI" sz="2300" spc="-1" strike="noStrike">
                <a:solidFill>
                  <a:srgbClr val="000000"/>
                </a:solidFill>
                <a:latin typeface="Calibri"/>
              </a:rPr>
              <a:t>Ana </a:t>
            </a:r>
            <a:r>
              <a:rPr b="0" i="1" lang="sl-SI" sz="2300" spc="-1" strike="noStrike">
                <a:solidFill>
                  <a:srgbClr val="000000"/>
                </a:solidFill>
                <a:latin typeface="Calibri"/>
              </a:rPr>
              <a:t>ni </a:t>
            </a:r>
            <a:r>
              <a:rPr b="1" i="1" lang="sl-SI" sz="2300" spc="-1" strike="noStrike">
                <a:solidFill>
                  <a:srgbClr val="000000"/>
                </a:solidFill>
                <a:latin typeface="Calibri"/>
              </a:rPr>
              <a:t>zdravnica</a:t>
            </a:r>
            <a:r>
              <a:rPr b="0" i="1" lang="sl-SI" sz="2300" spc="-1" strike="noStrike">
                <a:solidFill>
                  <a:srgbClr val="000000"/>
                </a:solidFill>
                <a:latin typeface="Calibri"/>
              </a:rPr>
              <a:t>. Všeč mi je </a:t>
            </a:r>
            <a:r>
              <a:rPr b="1" i="1" lang="sl-SI" sz="2300" spc="-1" strike="noStrike">
                <a:solidFill>
                  <a:srgbClr val="000000"/>
                </a:solidFill>
                <a:latin typeface="Calibri"/>
              </a:rPr>
              <a:t>čaj</a:t>
            </a:r>
            <a:r>
              <a:rPr b="0" i="1" lang="sl-SI" sz="2300" spc="-1" strike="noStrike">
                <a:solidFill>
                  <a:srgbClr val="000000"/>
                </a:solidFill>
                <a:latin typeface="Calibri"/>
              </a:rPr>
              <a:t>.</a:t>
            </a:r>
            <a:r>
              <a:rPr b="0" lang="sl-SI" sz="23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sl-SI" sz="23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10000"/>
              </a:lnSpc>
              <a:spcBef>
                <a:spcPts val="380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1900" spc="-1" strike="noStrike">
                <a:solidFill>
                  <a:srgbClr val="000000"/>
                </a:solidFill>
                <a:latin typeface="Calibri"/>
              </a:rPr>
              <a:t>از فعل بودن( این اسلوونی است. من از اسلوونی هستم. آنا دکتر نیست. من چای دوست دارم)</a:t>
            </a:r>
            <a:endParaRPr b="0" lang="sl-SI" sz="19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10000"/>
              </a:lnSpc>
              <a:spcBef>
                <a:spcPts val="26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ob drugih glagolih, kadar želimo povedati, </a:t>
            </a:r>
            <a:r>
              <a:rPr b="0" lang="sl-SI" sz="1300" spc="-1" strike="noStrike" u="sng">
                <a:solidFill>
                  <a:srgbClr val="000000"/>
                </a:solidFill>
                <a:uFillTx/>
                <a:latin typeface="Calibri"/>
              </a:rPr>
              <a:t>kdo</a:t>
            </a: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 nekaj dela (</a:t>
            </a:r>
            <a:r>
              <a:rPr b="1" i="1" lang="sl-SI" sz="1300" spc="-1" strike="noStrike">
                <a:solidFill>
                  <a:srgbClr val="000000"/>
                </a:solidFill>
                <a:latin typeface="Calibri"/>
              </a:rPr>
              <a:t>Jaz</a:t>
            </a:r>
            <a:r>
              <a:rPr b="0" i="1" lang="sl-SI" sz="1300" spc="-1" strike="noStrike">
                <a:solidFill>
                  <a:srgbClr val="000000"/>
                </a:solidFill>
                <a:latin typeface="Calibri"/>
              </a:rPr>
              <a:t> berem. </a:t>
            </a:r>
            <a:r>
              <a:rPr b="1" i="1" lang="sl-SI" sz="1300" spc="-1" strike="noStrike">
                <a:solidFill>
                  <a:srgbClr val="000000"/>
                </a:solidFill>
                <a:latin typeface="Calibri"/>
              </a:rPr>
              <a:t>Mama</a:t>
            </a:r>
            <a:r>
              <a:rPr b="0" i="1" lang="sl-SI" sz="1300" spc="-1" strike="noStrike">
                <a:solidFill>
                  <a:srgbClr val="000000"/>
                </a:solidFill>
                <a:latin typeface="Calibri"/>
              </a:rPr>
              <a:t> kuha. </a:t>
            </a:r>
            <a:r>
              <a:rPr b="1" i="1" lang="sl-SI" sz="1300" spc="-1" strike="noStrike">
                <a:solidFill>
                  <a:srgbClr val="000000"/>
                </a:solidFill>
                <a:latin typeface="Calibri"/>
              </a:rPr>
              <a:t>Moji prijatelji </a:t>
            </a:r>
            <a:r>
              <a:rPr b="0" i="1" lang="sl-SI" sz="1300" spc="-1" strike="noStrike">
                <a:solidFill>
                  <a:srgbClr val="000000"/>
                </a:solidFill>
                <a:latin typeface="Calibri"/>
              </a:rPr>
              <a:t>grejo na koncert.</a:t>
            </a: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).</a:t>
            </a:r>
            <a:endParaRPr b="0" lang="sl-SI" sz="13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1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در فعل های دیگر زمانی که می خواهیم بگوییم کسی کاری می کند.( من می خوانم. مادر می پزد. دوستان من به کنسرت می روند)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459"/>
              </a:spcBef>
            </a:pP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60"/>
              </a:spcBef>
            </a:pP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Vprašamo se: </a:t>
            </a:r>
            <a:r>
              <a:rPr b="1" lang="sl-SI" sz="2600" spc="-1" strike="noStrike">
                <a:solidFill>
                  <a:srgbClr val="000000"/>
                </a:solidFill>
                <a:latin typeface="Calibri"/>
              </a:rPr>
              <a:t>KDO</a:t>
            </a:r>
            <a:r>
              <a:rPr b="0" lang="sl-SI" sz="2600" spc="-1" strike="noStrike">
                <a:solidFill>
                  <a:srgbClr val="000000"/>
                </a:solidFill>
                <a:latin typeface="Calibri"/>
              </a:rPr>
              <a:t> ali </a:t>
            </a:r>
            <a:r>
              <a:rPr b="1" lang="sl-SI" sz="2600" spc="-1" strike="noStrike">
                <a:solidFill>
                  <a:srgbClr val="000000"/>
                </a:solidFill>
                <a:latin typeface="Calibri"/>
              </a:rPr>
              <a:t>KAJ</a:t>
            </a:r>
            <a:r>
              <a:rPr b="0" lang="sl-SI" sz="26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519"/>
              </a:spcBef>
            </a:pPr>
            <a:r>
              <a:rPr b="0" lang="sl-SI" sz="2600" spc="-1" strike="noStrike">
                <a:solidFill>
                  <a:srgbClr val="000000"/>
                </a:solidFill>
                <a:latin typeface="Calibri"/>
              </a:rPr>
              <a:t>میپرسیم : چه کسی و چی.</a:t>
            </a:r>
            <a:endParaRPr b="0" lang="sl-SI" sz="2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4" name="CustomShape 3"/>
          <p:cNvSpPr/>
          <p:nvPr/>
        </p:nvSpPr>
        <p:spPr>
          <a:xfrm>
            <a:off x="5364000" y="5085360"/>
            <a:ext cx="1439640" cy="719640"/>
          </a:xfrm>
          <a:prstGeom prst="roundRect">
            <a:avLst>
              <a:gd name="adj" fmla="val 16667"/>
            </a:avLst>
          </a:prstGeom>
          <a:ln>
            <a:solidFill>
              <a:srgbClr val="747981"/>
            </a:solidFill>
            <a:round/>
          </a:ln>
          <a:effectLst>
            <a:glow rad="101600">
              <a:schemeClr val="accent5">
                <a:satMod val="175000"/>
                <a:alpha val="40000"/>
              </a:schemeClr>
            </a:glow>
            <a:innerShdw blurRad="63500" dir="8100000" dist="50800">
              <a:srgbClr val="000000">
                <a:alpha val="50000"/>
              </a:srgb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2400" spc="-1" strike="noStrike">
                <a:solidFill>
                  <a:srgbClr val="000000"/>
                </a:solidFill>
                <a:latin typeface="Calibri"/>
              </a:rPr>
              <a:t>KDO?</a:t>
            </a:r>
            <a:endParaRPr b="0" lang="sl-SI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sl-SI" sz="2400" spc="-1" strike="noStrike">
                <a:solidFill>
                  <a:srgbClr val="000000"/>
                </a:solidFill>
                <a:latin typeface="Calibri"/>
              </a:rPr>
              <a:t>چه کسی؟</a:t>
            </a:r>
            <a:endParaRPr b="0" lang="sl-SI" sz="2400" spc="-1" strike="noStrike">
              <a:latin typeface="Arial"/>
            </a:endParaRPr>
          </a:p>
        </p:txBody>
      </p:sp>
      <p:sp>
        <p:nvSpPr>
          <p:cNvPr id="225" name="CustomShape 4"/>
          <p:cNvSpPr/>
          <p:nvPr/>
        </p:nvSpPr>
        <p:spPr>
          <a:xfrm>
            <a:off x="7164360" y="5085360"/>
            <a:ext cx="1295640" cy="719640"/>
          </a:xfrm>
          <a:prstGeom prst="roundRect">
            <a:avLst>
              <a:gd name="adj" fmla="val 16667"/>
            </a:avLst>
          </a:prstGeom>
          <a:ln>
            <a:solidFill>
              <a:srgbClr val="747981"/>
            </a:solidFill>
            <a:round/>
          </a:ln>
          <a:effectLst>
            <a:glow rad="101600">
              <a:schemeClr val="accent5">
                <a:satMod val="175000"/>
                <a:alpha val="40000"/>
              </a:schemeClr>
            </a:glow>
            <a:innerShdw blurRad="63500" dir="8100000" dist="50800">
              <a:srgbClr val="000000">
                <a:alpha val="50000"/>
              </a:srgb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2400" spc="-1" strike="noStrike">
                <a:solidFill>
                  <a:srgbClr val="000000"/>
                </a:solidFill>
                <a:latin typeface="Calibri"/>
              </a:rPr>
              <a:t>KAJ?</a:t>
            </a:r>
            <a:endParaRPr b="0" lang="sl-SI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sl-SI" sz="2400" spc="-1" strike="noStrike">
                <a:solidFill>
                  <a:srgbClr val="000000"/>
                </a:solidFill>
                <a:latin typeface="Calibri"/>
              </a:rPr>
              <a:t>چی؟</a:t>
            </a:r>
            <a:endParaRPr b="0" lang="sl-SI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" name="Table 1"/>
          <p:cNvGraphicFramePr/>
          <p:nvPr/>
        </p:nvGraphicFramePr>
        <p:xfrm>
          <a:off x="395640" y="4221000"/>
          <a:ext cx="3672000" cy="1572840"/>
        </p:xfrm>
        <a:graphic>
          <a:graphicData uri="http://schemas.openxmlformats.org/drawingml/2006/table">
            <a:tbl>
              <a:tblPr/>
              <a:tblGrid>
                <a:gridCol w="705960"/>
                <a:gridCol w="918000"/>
                <a:gridCol w="988560"/>
                <a:gridCol w="1059480"/>
              </a:tblGrid>
              <a:tr h="43200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afec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db0b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Ž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db0b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db0b5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-/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-A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-O, -E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-A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-I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-I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  <a:tr h="3996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-I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-E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-A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7" name="Table 2"/>
          <p:cNvGraphicFramePr/>
          <p:nvPr/>
        </p:nvGraphicFramePr>
        <p:xfrm>
          <a:off x="395640" y="1412640"/>
          <a:ext cx="8496720" cy="1944000"/>
        </p:xfrm>
        <a:graphic>
          <a:graphicData uri="http://schemas.openxmlformats.org/drawingml/2006/table">
            <a:tbl>
              <a:tblPr/>
              <a:tblGrid>
                <a:gridCol w="619200"/>
                <a:gridCol w="1828800"/>
                <a:gridCol w="1800000"/>
                <a:gridCol w="4248720"/>
              </a:tblGrid>
              <a:tr h="73656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afec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MOŠKI SPOL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جنس مذکر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db0b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ŽENSKI SPOL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جنس مونث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db0b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SREDNJI SPOL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جنس خنثی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db0b5"/>
                    </a:solidFill>
                  </a:tcPr>
                </a:tc>
              </a:tr>
              <a:tr h="17449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مفرد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دو تا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جمع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velik blok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blok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blok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velik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hiš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hiš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e</a:t>
                      </a: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hiš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e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velik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o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mest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o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, velik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o</a:t>
                      </a:r>
                      <a:r>
                        <a:rPr b="0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stanovanj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e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mest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, 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 </a:t>
                      </a: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stanovanj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mest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, velik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0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stanovanj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</a:tbl>
          </a:graphicData>
        </a:graphic>
      </p:graphicFrame>
      <p:sp>
        <p:nvSpPr>
          <p:cNvPr id="228" name="TextShape 3"/>
          <p:cNvSpPr txBox="1"/>
          <p:nvPr/>
        </p:nvSpPr>
        <p:spPr>
          <a:xfrm>
            <a:off x="457200" y="116640"/>
            <a:ext cx="8229240" cy="935640"/>
          </a:xfrm>
          <a:prstGeom prst="rect">
            <a:avLst/>
          </a:prstGeom>
          <a:solidFill>
            <a:srgbClr val="ffffff"/>
          </a:solidFill>
          <a:ln w="25560">
            <a:solidFill>
              <a:srgbClr val="e63636"/>
            </a:solidFill>
            <a:round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sl-SI" sz="1300" spc="-1" strike="noStrike">
                <a:solidFill>
                  <a:srgbClr val="e63636"/>
                </a:solidFill>
                <a:latin typeface="Calibri"/>
              </a:rPr>
              <a:t>1. SKLON – KONČNICE</a:t>
            </a:r>
            <a:br/>
            <a:r>
              <a:rPr b="1" lang="sl-SI" sz="2700" spc="-1" strike="noStrike">
                <a:solidFill>
                  <a:srgbClr val="e63636"/>
                </a:solidFill>
                <a:latin typeface="Calibri"/>
              </a:rPr>
              <a:t>کیس </a:t>
            </a:r>
            <a:r>
              <a:rPr b="1" lang="sl-SI" sz="2700" spc="-1" strike="noStrike">
                <a:solidFill>
                  <a:srgbClr val="e63636"/>
                </a:solidFill>
                <a:latin typeface="Calibri"/>
              </a:rPr>
              <a:t>1</a:t>
            </a:r>
            <a:r>
              <a:rPr b="1" lang="sl-SI" sz="2700" spc="-1" strike="noStrike">
                <a:solidFill>
                  <a:srgbClr val="e63636"/>
                </a:solidFill>
                <a:latin typeface="Calibri"/>
              </a:rPr>
              <a:t> - پسوند</a:t>
            </a:r>
            <a:r>
              <a:rPr b="1" lang="sl-SI" sz="4400" spc="-1" strike="noStrike">
                <a:solidFill>
                  <a:srgbClr val="e63636"/>
                </a:solidFill>
                <a:latin typeface="Calibri"/>
              </a:rPr>
              <a:t> </a:t>
            </a:r>
            <a:endParaRPr b="0" lang="sl-SI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TextShape 1"/>
          <p:cNvSpPr txBox="1"/>
          <p:nvPr/>
        </p:nvSpPr>
        <p:spPr>
          <a:xfrm>
            <a:off x="251640" y="188640"/>
            <a:ext cx="7488360" cy="6264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261"/>
              </a:spcBef>
            </a:pP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Primeri:</a:t>
            </a:r>
            <a:endParaRPr b="0" lang="sl-SI" sz="13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01"/>
              </a:spcBef>
            </a:pPr>
            <a:endParaRPr b="0" lang="sl-SI" sz="13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Kdo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 je to? – To je 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Peter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Kdo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 je bolan? – 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Moj prijatelj 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je bolan.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Kdo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 razume slovensko? – 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Moja soseda 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razume slovensko.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Kdo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 posluša radio? – 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Gospod Novak 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posluša radio.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Kaj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 je to? - To je 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čaj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Kaj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 ti je všeč? – Všeč mi je 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čokolada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Kaj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 ti ni všeč? – Ni mi všeč 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čaj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Peter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 je 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zdravnik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Ljubljana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 je 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lepo mesto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Ana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 je že doma.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Peter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 ni več 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študent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Moj prijatelj 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je še vedno 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bolan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Danes je 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lep dan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Danes je 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nedelja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Kava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 stane 1 €. 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457200" y="274680"/>
            <a:ext cx="8290800" cy="921600"/>
          </a:xfrm>
          <a:prstGeom prst="rect">
            <a:avLst/>
          </a:prstGeom>
          <a:solidFill>
            <a:srgbClr val="e3eaf7"/>
          </a:solidFill>
          <a:ln w="25560">
            <a:solidFill>
              <a:srgbClr val="7598d9"/>
            </a:solidFill>
            <a:round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1200" spc="-1" strike="noStrike">
                <a:solidFill>
                  <a:srgbClr val="0070c0"/>
                </a:solidFill>
                <a:latin typeface="Calibri"/>
              </a:rPr>
              <a:t>Slovar</a:t>
            </a:r>
            <a:br/>
            <a:r>
              <a:rPr b="1" lang="sl-SI" sz="3200" spc="-1" strike="noStrike">
                <a:solidFill>
                  <a:srgbClr val="0070c0"/>
                </a:solidFill>
                <a:latin typeface="Calibri"/>
              </a:rPr>
              <a:t>واژه نامه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457200" y="1340640"/>
            <a:ext cx="8229240" cy="4785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261"/>
              </a:spcBef>
            </a:pP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Spol samostalnika v slovenščini ni predvidljiv, zato si lahko pomagamo s slovarjem.</a:t>
            </a:r>
            <a:endParaRPr b="0" lang="sl-SI" sz="13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>
              <a:lnSpc>
                <a:spcPct val="100000"/>
              </a:lnSpc>
              <a:spcBef>
                <a:spcPts val="519"/>
              </a:spcBef>
            </a:pPr>
            <a:r>
              <a:rPr b="0" lang="sl-SI" sz="2600" spc="-1" strike="noStrike">
                <a:solidFill>
                  <a:srgbClr val="000000"/>
                </a:solidFill>
                <a:latin typeface="Calibri"/>
              </a:rPr>
              <a:t>جنسیت در زبان اسلوونییایی قابل دیدن نیست برای همین می توانیم از واژه نامه (فرهنگ لغت)کمک بگیریم</a:t>
            </a:r>
            <a:r>
              <a:rPr b="0" lang="sl-SI" sz="26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61"/>
              </a:spcBef>
            </a:pP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Poglejmo si dva primera slovarjev, ki sta prosto dostopna na spletu:</a:t>
            </a:r>
            <a:endParaRPr b="0" lang="sl-SI" sz="13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r>
              <a:rPr b="0" lang="sl-SI" sz="2600" spc="-1" strike="noStrike">
                <a:solidFill>
                  <a:srgbClr val="000000"/>
                </a:solidFill>
                <a:latin typeface="Calibri"/>
              </a:rPr>
              <a:t>نگاه می کنیم به دو نمونه از واژه نامه هایی که بیشتر در اینترنت به صورت رایگان قابل دسترسی است.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sl-SI" sz="3200" spc="-1" strike="noStrike">
                <a:solidFill>
                  <a:srgbClr val="000000"/>
                </a:solidFill>
                <a:latin typeface="Calibri"/>
              </a:rPr>
              <a:t>PONS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 (https://sl.pons.com/prevod)  in 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sl-SI" sz="3200" spc="-1" strike="noStrike">
                <a:solidFill>
                  <a:srgbClr val="000000"/>
                </a:solidFill>
                <a:latin typeface="Calibri"/>
              </a:rPr>
              <a:t>SSKJ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 (http://bos.zrc-sazu.si/sskj.html).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SSKJ je enojezični slovar, ki je za začetno učenje slovenščine prezahteven.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00"/>
              </a:spcBef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SSKJ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واژه نامه یک زبانه است که برای افرادی که به تازگی شروع به یاد گرفتن زبان اسلوونییایی کردند بیشتر مورد استفاده می با شد.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323640" y="188640"/>
            <a:ext cx="8229240" cy="863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V slovarjih poiščimo besede: </a:t>
            </a:r>
            <a:r>
              <a:rPr b="0" i="1" lang="sl-SI" sz="2700" spc="-1" strike="noStrike">
                <a:solidFill>
                  <a:srgbClr val="000000"/>
                </a:solidFill>
                <a:latin typeface="Calibri"/>
              </a:rPr>
              <a:t>hiša, dežnik</a:t>
            </a:r>
            <a:r>
              <a:rPr b="0" lang="sl-SI" sz="2700" spc="-1" strike="noStrike">
                <a:solidFill>
                  <a:srgbClr val="000000"/>
                </a:solidFill>
                <a:latin typeface="Calibri"/>
              </a:rPr>
              <a:t> in </a:t>
            </a:r>
            <a:r>
              <a:rPr b="0" i="1" lang="sl-SI" sz="2700" spc="-1" strike="noStrike">
                <a:solidFill>
                  <a:srgbClr val="000000"/>
                </a:solidFill>
                <a:latin typeface="Calibri"/>
              </a:rPr>
              <a:t>okno</a:t>
            </a:r>
            <a:r>
              <a:rPr b="0" lang="sl-SI" sz="2700" spc="-1" strike="noStrike">
                <a:solidFill>
                  <a:srgbClr val="000000"/>
                </a:solidFill>
                <a:latin typeface="Calibri"/>
              </a:rPr>
              <a:t>.</a:t>
            </a:r>
            <a:br/>
            <a:r>
              <a:rPr b="0" lang="sl-SI" sz="2700" spc="-1" strike="noStrike">
                <a:solidFill>
                  <a:srgbClr val="000000"/>
                </a:solidFill>
                <a:latin typeface="Calibri"/>
              </a:rPr>
              <a:t>در واژه نامه کلمات را جستجو می کنیم</a:t>
            </a:r>
            <a:r>
              <a:rPr b="0" lang="sl-SI" sz="2700" spc="-1" strike="noStrike">
                <a:solidFill>
                  <a:srgbClr val="000000"/>
                </a:solidFill>
                <a:latin typeface="Calibri"/>
              </a:rPr>
              <a:t>:</a:t>
            </a:r>
            <a:endParaRPr b="0" lang="sl-SI" sz="27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467640" y="1196640"/>
            <a:ext cx="3816000" cy="1944000"/>
          </a:xfrm>
          <a:prstGeom prst="rect">
            <a:avLst/>
          </a:prstGeom>
          <a:noFill/>
          <a:ln w="12600">
            <a:solidFill>
              <a:srgbClr val="a6a6a6"/>
            </a:solidFill>
            <a:round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SSKJ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b="1" i="1" lang="sl-SI" sz="2400" spc="-1" strike="noStrike">
                <a:solidFill>
                  <a:srgbClr val="777c84"/>
                </a:solidFill>
                <a:latin typeface="Calibri"/>
              </a:rPr>
              <a:t>híša</a:t>
            </a:r>
            <a:r>
              <a:rPr b="0" i="1" lang="sl-SI" sz="2400" spc="-1" strike="noStrike">
                <a:solidFill>
                  <a:srgbClr val="777c84"/>
                </a:solidFill>
                <a:latin typeface="Calibri"/>
              </a:rPr>
              <a:t>  -e </a:t>
            </a:r>
            <a:r>
              <a:rPr b="0" i="1" lang="sl-SI" sz="2400" spc="-1" strike="noStrike">
                <a:solidFill>
                  <a:srgbClr val="c00000"/>
                </a:solidFill>
                <a:latin typeface="Calibri"/>
              </a:rPr>
              <a:t>ž </a:t>
            </a:r>
            <a:r>
              <a:rPr b="0" i="1" lang="sl-SI" sz="2400" spc="-1" strike="noStrike">
                <a:solidFill>
                  <a:srgbClr val="777c84"/>
                </a:solidFill>
                <a:latin typeface="Calibri"/>
              </a:rPr>
              <a:t>(í) 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b="1" i="1" lang="sl-SI" sz="2400" spc="-1" strike="noStrike">
                <a:solidFill>
                  <a:srgbClr val="777c84"/>
                </a:solidFill>
                <a:latin typeface="Calibri"/>
              </a:rPr>
              <a:t>dežník</a:t>
            </a:r>
            <a:r>
              <a:rPr b="0" i="1" lang="sl-SI" sz="2400" spc="-1" strike="noStrike">
                <a:solidFill>
                  <a:srgbClr val="777c84"/>
                </a:solidFill>
                <a:latin typeface="Calibri"/>
              </a:rPr>
              <a:t>  -a [dǝž] </a:t>
            </a:r>
            <a:r>
              <a:rPr b="0" i="1" lang="sl-SI" sz="2400" spc="-1" strike="noStrike">
                <a:solidFill>
                  <a:srgbClr val="c00000"/>
                </a:solidFill>
                <a:latin typeface="Calibri"/>
              </a:rPr>
              <a:t>m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b="1" i="1" lang="sl-SI" sz="2400" spc="-1" strike="noStrike">
                <a:solidFill>
                  <a:srgbClr val="777c84"/>
                </a:solidFill>
                <a:latin typeface="Calibri"/>
              </a:rPr>
              <a:t>ôkno</a:t>
            </a:r>
            <a:r>
              <a:rPr b="0" i="1" lang="sl-SI" sz="2400" spc="-1" strike="noStrike">
                <a:solidFill>
                  <a:srgbClr val="777c84"/>
                </a:solidFill>
                <a:latin typeface="Calibri"/>
              </a:rPr>
              <a:t>  -a </a:t>
            </a:r>
            <a:r>
              <a:rPr b="0" i="1" lang="sl-SI" sz="2400" spc="-1" strike="noStrike">
                <a:solidFill>
                  <a:srgbClr val="c00000"/>
                </a:solidFill>
                <a:latin typeface="Calibri"/>
              </a:rPr>
              <a:t>s</a:t>
            </a:r>
            <a:r>
              <a:rPr b="0" i="1" lang="sl-SI" sz="2400" spc="-1" strike="noStrike">
                <a:solidFill>
                  <a:srgbClr val="777c84"/>
                </a:solidFill>
                <a:latin typeface="Calibri"/>
              </a:rPr>
              <a:t>, mn. tudi ókna (ó)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TextShape 3"/>
          <p:cNvSpPr txBox="1"/>
          <p:nvPr/>
        </p:nvSpPr>
        <p:spPr>
          <a:xfrm>
            <a:off x="611640" y="3429000"/>
            <a:ext cx="8208720" cy="25920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Vidimo lahko, da slovarja zapisujeta spol na različna mesta. 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00"/>
              </a:spcBef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می بینیم که واژه نامه می تواند جنسیت های مختلفی را بنویسد.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Moški spol 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je označen s črko </a:t>
            </a:r>
            <a:r>
              <a:rPr b="1" lang="sl-SI" sz="1200" spc="-1" strike="noStrike">
                <a:solidFill>
                  <a:srgbClr val="c00000"/>
                </a:solidFill>
                <a:latin typeface="Calibri"/>
              </a:rPr>
              <a:t>m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00"/>
              </a:spcBef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جنس مذکر با حرف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m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مشخص شده است.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Ženski spol 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je označen s črko </a:t>
            </a:r>
            <a:r>
              <a:rPr b="1" lang="sl-SI" sz="1200" spc="-1" strike="noStrike">
                <a:solidFill>
                  <a:srgbClr val="c00000"/>
                </a:solidFill>
                <a:latin typeface="Calibri"/>
              </a:rPr>
              <a:t>ž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00"/>
              </a:spcBef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جنس مونث با حرف 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ž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مشخص شده است.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Srednji spol 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je označen s črko </a:t>
            </a:r>
            <a:r>
              <a:rPr b="1" lang="sl-SI" sz="1200" spc="-1" strike="noStrike">
                <a:solidFill>
                  <a:srgbClr val="c00000"/>
                </a:solidFill>
                <a:latin typeface="Calibri"/>
              </a:rPr>
              <a:t>s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 ali </a:t>
            </a:r>
            <a:r>
              <a:rPr b="1" lang="sl-SI" sz="1200" spc="-1" strike="noStrike">
                <a:solidFill>
                  <a:srgbClr val="c00000"/>
                </a:solidFill>
                <a:latin typeface="Calibri"/>
              </a:rPr>
              <a:t>n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00"/>
              </a:spcBef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جنس خنثی با حرف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s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یا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n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مشخص شده است.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CustomShape 4"/>
          <p:cNvSpPr/>
          <p:nvPr/>
        </p:nvSpPr>
        <p:spPr>
          <a:xfrm>
            <a:off x="4788000" y="1196640"/>
            <a:ext cx="3816000" cy="1944000"/>
          </a:xfrm>
          <a:prstGeom prst="rect">
            <a:avLst/>
          </a:prstGeom>
          <a:noFill/>
          <a:ln w="12600">
            <a:solidFill>
              <a:schemeClr val="bg1">
                <a:lumMod val="65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b="1" i="1" lang="sl-SI" sz="2400" spc="-1" strike="noStrike">
                <a:latin typeface="Calibri"/>
              </a:rPr>
              <a:t>PONS</a:t>
            </a:r>
            <a:endParaRPr b="0" lang="sl-SI" sz="2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b="1" i="1" lang="sl-SI" sz="2400" spc="-1" strike="noStrike">
                <a:solidFill>
                  <a:srgbClr val="777c84"/>
                </a:solidFill>
                <a:latin typeface="Calibri"/>
              </a:rPr>
              <a:t>híš|a</a:t>
            </a:r>
            <a:r>
              <a:rPr b="0" i="1" lang="sl-SI" sz="2400" spc="-1" strike="noStrike">
                <a:solidFill>
                  <a:srgbClr val="777c84"/>
                </a:solidFill>
                <a:latin typeface="Calibri"/>
              </a:rPr>
              <a:t> &lt;-e, -i, -e&gt; </a:t>
            </a:r>
            <a:r>
              <a:rPr b="0" i="1" lang="sl-SI" sz="2000" spc="-1" strike="noStrike">
                <a:solidFill>
                  <a:srgbClr val="777c84"/>
                </a:solidFill>
                <a:latin typeface="Calibri"/>
              </a:rPr>
              <a:t> SAMOST </a:t>
            </a:r>
            <a:r>
              <a:rPr b="0" i="1" lang="sl-SI" sz="2400" spc="-1" strike="noStrike">
                <a:solidFill>
                  <a:srgbClr val="c00000"/>
                </a:solidFill>
                <a:latin typeface="Calibri"/>
              </a:rPr>
              <a:t> ž</a:t>
            </a:r>
            <a:endParaRPr b="0" lang="sl-SI" sz="2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b="1" i="1" lang="sl-SI" sz="2400" spc="-1" strike="noStrike">
                <a:solidFill>
                  <a:srgbClr val="777c84"/>
                </a:solidFill>
                <a:latin typeface="Calibri"/>
              </a:rPr>
              <a:t>dežník</a:t>
            </a:r>
            <a:r>
              <a:rPr b="0" i="1" lang="sl-SI" sz="2400" spc="-1" strike="noStrike">
                <a:solidFill>
                  <a:srgbClr val="777c84"/>
                </a:solidFill>
                <a:latin typeface="Calibri"/>
              </a:rPr>
              <a:t> &lt;-a, -a, -i&gt; </a:t>
            </a:r>
            <a:r>
              <a:rPr b="0" i="1" lang="sl-SI" sz="2000" spc="-1" strike="noStrike">
                <a:solidFill>
                  <a:srgbClr val="777c84"/>
                </a:solidFill>
                <a:latin typeface="Calibri"/>
              </a:rPr>
              <a:t> SAMOST </a:t>
            </a:r>
            <a:r>
              <a:rPr b="0" i="1" lang="sl-SI" sz="2400" spc="-1" strike="noStrike">
                <a:solidFill>
                  <a:srgbClr val="777c84"/>
                </a:solidFill>
                <a:latin typeface="Calibri"/>
              </a:rPr>
              <a:t> </a:t>
            </a:r>
            <a:r>
              <a:rPr b="0" i="1" lang="sl-SI" sz="2400" spc="-1" strike="noStrike">
                <a:solidFill>
                  <a:srgbClr val="c00000"/>
                </a:solidFill>
                <a:latin typeface="Calibri"/>
              </a:rPr>
              <a:t>m</a:t>
            </a:r>
            <a:endParaRPr b="0" lang="sl-SI" sz="2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b="1" i="1" lang="sl-SI" sz="2400" spc="-1" strike="noStrike">
                <a:solidFill>
                  <a:srgbClr val="777c84"/>
                </a:solidFill>
                <a:latin typeface="Calibri"/>
              </a:rPr>
              <a:t>ôkn|o </a:t>
            </a:r>
            <a:r>
              <a:rPr b="0" i="1" lang="sl-SI" sz="2400" spc="-1" strike="noStrike">
                <a:solidFill>
                  <a:srgbClr val="777c84"/>
                </a:solidFill>
                <a:latin typeface="Calibri"/>
              </a:rPr>
              <a:t>&lt;-a, -i, -a&gt; </a:t>
            </a:r>
            <a:r>
              <a:rPr b="0" i="1" lang="sl-SI" sz="2200" spc="-1" strike="noStrike">
                <a:solidFill>
                  <a:srgbClr val="777c84"/>
                </a:solidFill>
                <a:latin typeface="Calibri"/>
              </a:rPr>
              <a:t>SAMOST</a:t>
            </a:r>
            <a:r>
              <a:rPr b="0" i="1" lang="sl-SI" sz="2400" spc="-1" strike="noStrike">
                <a:solidFill>
                  <a:srgbClr val="777c84"/>
                </a:solidFill>
                <a:latin typeface="Calibri"/>
              </a:rPr>
              <a:t> </a:t>
            </a:r>
            <a:r>
              <a:rPr b="0" i="1" lang="sl-SI" sz="2400" spc="-1" strike="noStrike">
                <a:solidFill>
                  <a:srgbClr val="c00000"/>
                </a:solidFill>
                <a:latin typeface="Calibri"/>
              </a:rPr>
              <a:t>n</a:t>
            </a:r>
            <a:endParaRPr b="0" lang="sl-SI" sz="2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endParaRPr b="0" lang="sl-SI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323640" y="2925000"/>
            <a:ext cx="2520000" cy="1367640"/>
          </a:xfrm>
          <a:prstGeom prst="rect">
            <a:avLst/>
          </a:prstGeom>
          <a:noFill/>
          <a:ln>
            <a:solidFill>
              <a:srgbClr val="a6a6a6"/>
            </a:solidFill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</a:pP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SSKJ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</a:pPr>
            <a:r>
              <a:rPr b="1" i="1" lang="sl-SI" sz="2000" spc="-1" strike="noStrike">
                <a:solidFill>
                  <a:srgbClr val="777c84"/>
                </a:solidFill>
                <a:latin typeface="Calibri"/>
              </a:rPr>
              <a:t>ávto</a:t>
            </a:r>
            <a:r>
              <a:rPr b="0" i="1" lang="sl-SI" sz="2000" spc="-1" strike="noStrike">
                <a:solidFill>
                  <a:srgbClr val="777c84"/>
                </a:solidFill>
                <a:latin typeface="Calibri"/>
              </a:rPr>
              <a:t>  -a </a:t>
            </a:r>
            <a:r>
              <a:rPr b="0" i="1" lang="sl-SI" sz="2000" spc="-1" strike="noStrike">
                <a:solidFill>
                  <a:srgbClr val="c00000"/>
                </a:solidFill>
                <a:latin typeface="Calibri"/>
              </a:rPr>
              <a:t>m</a:t>
            </a:r>
            <a:r>
              <a:rPr b="0" i="1" lang="sl-SI" sz="2000" spc="-1" strike="noStrike">
                <a:solidFill>
                  <a:srgbClr val="777c84"/>
                </a:solidFill>
                <a:latin typeface="Calibri"/>
              </a:rPr>
              <a:t> (ȃ) 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</a:pPr>
            <a:r>
              <a:rPr b="1" i="1" lang="sl-SI" sz="2000" spc="-1" strike="noStrike">
                <a:solidFill>
                  <a:srgbClr val="777c84"/>
                </a:solidFill>
                <a:latin typeface="Calibri"/>
              </a:rPr>
              <a:t>ôče</a:t>
            </a:r>
            <a:r>
              <a:rPr b="0" i="1" lang="sl-SI" sz="2000" spc="-1" strike="noStrike">
                <a:solidFill>
                  <a:srgbClr val="777c84"/>
                </a:solidFill>
                <a:latin typeface="Calibri"/>
              </a:rPr>
              <a:t> -éta </a:t>
            </a:r>
            <a:r>
              <a:rPr b="0" i="1" lang="sl-SI" sz="2000" spc="-1" strike="noStrike">
                <a:solidFill>
                  <a:srgbClr val="c00000"/>
                </a:solidFill>
                <a:latin typeface="Calibri"/>
              </a:rPr>
              <a:t>m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</a:pPr>
            <a:r>
              <a:rPr b="1" i="1" lang="sl-SI" sz="2000" spc="-1" strike="noStrike">
                <a:solidFill>
                  <a:srgbClr val="777c84"/>
                </a:solidFill>
                <a:latin typeface="Calibri"/>
              </a:rPr>
              <a:t>lúč</a:t>
            </a:r>
            <a:r>
              <a:rPr b="0" i="1" lang="sl-SI" sz="2000" spc="-1" strike="noStrike">
                <a:solidFill>
                  <a:srgbClr val="777c84"/>
                </a:solidFill>
                <a:latin typeface="Calibri"/>
              </a:rPr>
              <a:t>  -i in -í </a:t>
            </a:r>
            <a:r>
              <a:rPr b="0" i="1" lang="sl-SI" sz="2000" spc="-1" strike="noStrike">
                <a:solidFill>
                  <a:srgbClr val="c00000"/>
                </a:solidFill>
                <a:latin typeface="Calibri"/>
              </a:rPr>
              <a:t>ž</a:t>
            </a:r>
            <a:r>
              <a:rPr b="0" i="1" lang="sl-SI" sz="2000" spc="-1" strike="noStrike">
                <a:solidFill>
                  <a:srgbClr val="777c84"/>
                </a:solidFill>
                <a:latin typeface="Calibri"/>
              </a:rPr>
              <a:t> (ú; ū) 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</a:pP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179640" y="4509000"/>
            <a:ext cx="8712720" cy="20880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Vidimo, da sta </a:t>
            </a:r>
            <a:r>
              <a:rPr b="0" i="1" lang="sl-SI" sz="1200" spc="-1" strike="noStrike">
                <a:solidFill>
                  <a:srgbClr val="000000"/>
                </a:solidFill>
                <a:latin typeface="Calibri"/>
              </a:rPr>
              <a:t>avto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 in </a:t>
            </a:r>
            <a:r>
              <a:rPr b="0" i="1" lang="sl-SI" sz="1200" spc="-1" strike="noStrike">
                <a:solidFill>
                  <a:srgbClr val="000000"/>
                </a:solidFill>
                <a:latin typeface="Calibri"/>
              </a:rPr>
              <a:t>oče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 moškega spola, </a:t>
            </a:r>
            <a:r>
              <a:rPr b="0" i="1" lang="sl-SI" sz="1200" spc="-1" strike="noStrike">
                <a:solidFill>
                  <a:srgbClr val="000000"/>
                </a:solidFill>
                <a:latin typeface="Calibri"/>
              </a:rPr>
              <a:t>luč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 pa ženskega spola.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320"/>
              </a:spcBef>
            </a:pPr>
            <a:r>
              <a:rPr b="0" lang="sl-SI" sz="1600" spc="-1" strike="noStrike">
                <a:solidFill>
                  <a:srgbClr val="000000"/>
                </a:solidFill>
                <a:latin typeface="Calibri"/>
              </a:rPr>
              <a:t>می بینیم که دو واژه </a:t>
            </a:r>
            <a:r>
              <a:rPr b="0" lang="sl-SI" sz="1600" spc="-1" strike="noStrike">
                <a:solidFill>
                  <a:srgbClr val="000000"/>
                </a:solidFill>
                <a:latin typeface="Calibri"/>
              </a:rPr>
              <a:t>avto, oče</a:t>
            </a:r>
            <a:r>
              <a:rPr b="0" lang="sl-SI" sz="1600" spc="-1" strike="noStrike">
                <a:solidFill>
                  <a:srgbClr val="000000"/>
                </a:solidFill>
                <a:latin typeface="Calibri"/>
              </a:rPr>
              <a:t> جنس مذکرهستند و واژه </a:t>
            </a:r>
            <a:r>
              <a:rPr b="0" lang="sl-SI" sz="1600" spc="-1" strike="noStrike">
                <a:solidFill>
                  <a:srgbClr val="000000"/>
                </a:solidFill>
                <a:latin typeface="Calibri"/>
              </a:rPr>
              <a:t>luč</a:t>
            </a:r>
            <a:r>
              <a:rPr b="0" lang="sl-SI" sz="1600" spc="-1" strike="noStrike">
                <a:solidFill>
                  <a:srgbClr val="000000"/>
                </a:solidFill>
                <a:latin typeface="Calibri"/>
              </a:rPr>
              <a:t> جنس مونث می باشد.</a:t>
            </a:r>
            <a:endParaRPr b="0" lang="sl-SI" sz="1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Zaključimo lahko, da spol samostalnika </a:t>
            </a:r>
            <a:r>
              <a:rPr b="0" lang="sl-SI" sz="1200" spc="-1" strike="noStrike" u="sng">
                <a:solidFill>
                  <a:srgbClr val="000000"/>
                </a:solidFill>
                <a:uFillTx/>
                <a:latin typeface="Calibri"/>
              </a:rPr>
              <a:t>ni predvidljiv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, kar pomeni, da </a:t>
            </a:r>
            <a:r>
              <a:rPr b="0" lang="sl-SI" sz="1200" spc="-1" strike="noStrike" u="sng">
                <a:solidFill>
                  <a:srgbClr val="000000"/>
                </a:solidFill>
                <a:uFillTx/>
                <a:latin typeface="Calibri"/>
              </a:rPr>
              <a:t>se ga moramo naučiti skupaj z besedo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320"/>
              </a:spcBef>
            </a:pPr>
            <a:r>
              <a:rPr b="0" lang="sl-SI" sz="1600" spc="-1" strike="noStrike">
                <a:solidFill>
                  <a:srgbClr val="000000"/>
                </a:solidFill>
                <a:latin typeface="Calibri"/>
              </a:rPr>
              <a:t>می توانیم نتیجه گیری کنیم که , جنسیت اسم قابل پیش بینی نیست ,یعنی اینکه ما باید آن را همراه با واژه یاد بگیریم. </a:t>
            </a:r>
            <a:endParaRPr b="0" lang="sl-SI" sz="1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181"/>
              </a:spcBef>
            </a:pPr>
            <a:endParaRPr b="0" lang="sl-SI" sz="1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Tako kot </a:t>
            </a:r>
            <a:r>
              <a:rPr b="0" i="1" lang="sl-SI" sz="1200" spc="-1" strike="noStrike">
                <a:solidFill>
                  <a:srgbClr val="000000"/>
                </a:solidFill>
                <a:latin typeface="Calibri"/>
              </a:rPr>
              <a:t>avto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 so moškega spola tudi: </a:t>
            </a:r>
            <a:r>
              <a:rPr b="0" i="1" lang="sl-SI" sz="1200" spc="-1" strike="noStrike">
                <a:solidFill>
                  <a:srgbClr val="000000"/>
                </a:solidFill>
                <a:latin typeface="Calibri"/>
              </a:rPr>
              <a:t>radio, kino, evro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320"/>
              </a:spcBef>
            </a:pPr>
            <a:r>
              <a:rPr b="0" lang="sl-SI" sz="1600" spc="-1" strike="noStrike">
                <a:solidFill>
                  <a:srgbClr val="000000"/>
                </a:solidFill>
                <a:latin typeface="Calibri"/>
              </a:rPr>
              <a:t>پس همانند </a:t>
            </a:r>
            <a:r>
              <a:rPr b="0" lang="sl-SI" sz="1600" spc="-1" strike="noStrike">
                <a:solidFill>
                  <a:srgbClr val="000000"/>
                </a:solidFill>
                <a:latin typeface="Calibri"/>
              </a:rPr>
              <a:t>avto</a:t>
            </a:r>
            <a:r>
              <a:rPr b="0" lang="sl-SI" sz="1600" spc="-1" strike="noStrike">
                <a:solidFill>
                  <a:srgbClr val="000000"/>
                </a:solidFill>
                <a:latin typeface="Calibri"/>
              </a:rPr>
              <a:t> که جنس مذکر است همچنین :</a:t>
            </a:r>
            <a:r>
              <a:rPr b="0" lang="sl-SI" sz="1600" spc="-1" strike="noStrike">
                <a:solidFill>
                  <a:srgbClr val="000000"/>
                </a:solidFill>
                <a:latin typeface="Calibri"/>
              </a:rPr>
              <a:t>radio,kino,evro</a:t>
            </a:r>
            <a:endParaRPr b="0" lang="sl-SI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CustomShape 3"/>
          <p:cNvSpPr/>
          <p:nvPr/>
        </p:nvSpPr>
        <p:spPr>
          <a:xfrm>
            <a:off x="3780000" y="2925000"/>
            <a:ext cx="4176000" cy="143964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</a:pP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PONS</a:t>
            </a:r>
            <a:endParaRPr b="0" lang="sl-SI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</a:pPr>
            <a:r>
              <a:rPr b="1" i="1" lang="sl-SI" sz="2000" spc="-1" strike="noStrike">
                <a:solidFill>
                  <a:srgbClr val="777c84"/>
                </a:solidFill>
                <a:latin typeface="Calibri"/>
              </a:rPr>
              <a:t>ávt|o</a:t>
            </a:r>
            <a:r>
              <a:rPr b="0" i="1" lang="sl-SI" sz="2000" spc="-1" strike="noStrike">
                <a:solidFill>
                  <a:srgbClr val="777c84"/>
                </a:solidFill>
                <a:latin typeface="Calibri"/>
              </a:rPr>
              <a:t> &lt;-a, -a, -i&gt; SAMOST </a:t>
            </a:r>
            <a:r>
              <a:rPr b="0" i="1" lang="sl-SI" sz="2000" spc="-1" strike="noStrike">
                <a:solidFill>
                  <a:srgbClr val="c00000"/>
                </a:solidFill>
                <a:latin typeface="Calibri"/>
              </a:rPr>
              <a:t>m</a:t>
            </a:r>
            <a:endParaRPr b="0" lang="sl-SI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</a:pPr>
            <a:r>
              <a:rPr b="1" lang="sl-SI" sz="2000" spc="-1" strike="noStrike">
                <a:solidFill>
                  <a:srgbClr val="777c84"/>
                </a:solidFill>
                <a:latin typeface="Calibri"/>
              </a:rPr>
              <a:t>ôče</a:t>
            </a:r>
            <a:r>
              <a:rPr b="0" lang="sl-SI" sz="2000" spc="-1" strike="noStrike">
                <a:solidFill>
                  <a:srgbClr val="777c84"/>
                </a:solidFill>
                <a:latin typeface="Calibri"/>
              </a:rPr>
              <a:t> </a:t>
            </a:r>
            <a:r>
              <a:rPr b="0" i="1" lang="sl-SI" sz="2000" spc="-1" strike="noStrike">
                <a:solidFill>
                  <a:srgbClr val="777c84"/>
                </a:solidFill>
                <a:latin typeface="Calibri"/>
              </a:rPr>
              <a:t>&lt;očéta, očéta, očétje&gt;</a:t>
            </a:r>
            <a:r>
              <a:rPr b="0" lang="sl-SI" sz="2000" spc="-1" strike="noStrike">
                <a:solidFill>
                  <a:srgbClr val="777c84"/>
                </a:solidFill>
                <a:latin typeface="Calibri"/>
              </a:rPr>
              <a:t> SAMOST </a:t>
            </a:r>
            <a:r>
              <a:rPr b="0" i="1" lang="sl-SI" sz="2000" spc="-1" strike="noStrike">
                <a:solidFill>
                  <a:srgbClr val="c00000"/>
                </a:solidFill>
                <a:latin typeface="Calibri"/>
              </a:rPr>
              <a:t>m</a:t>
            </a:r>
            <a:endParaRPr b="0" lang="sl-SI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</a:pPr>
            <a:r>
              <a:rPr b="1" i="1" lang="sl-SI" sz="2000" spc="-1" strike="noStrike">
                <a:solidFill>
                  <a:srgbClr val="777c84"/>
                </a:solidFill>
                <a:latin typeface="Calibri"/>
              </a:rPr>
              <a:t>lúč </a:t>
            </a:r>
            <a:r>
              <a:rPr b="0" i="1" lang="sl-SI" sz="2000" spc="-1" strike="noStrike">
                <a:solidFill>
                  <a:srgbClr val="777c84"/>
                </a:solidFill>
                <a:latin typeface="Calibri"/>
              </a:rPr>
              <a:t>&lt;lúči, lučí, lučí&gt; SAMOST </a:t>
            </a:r>
            <a:r>
              <a:rPr b="0" i="1" lang="sl-SI" sz="2000" spc="-1" strike="noStrike">
                <a:solidFill>
                  <a:srgbClr val="c00000"/>
                </a:solidFill>
                <a:latin typeface="Calibri"/>
              </a:rPr>
              <a:t>ž</a:t>
            </a:r>
            <a:endParaRPr b="0" lang="sl-SI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endParaRPr b="0" lang="sl-SI" sz="2000" spc="-1" strike="noStrike">
              <a:latin typeface="Arial"/>
            </a:endParaRPr>
          </a:p>
        </p:txBody>
      </p:sp>
      <p:sp>
        <p:nvSpPr>
          <p:cNvPr id="129" name="CustomShape 4"/>
          <p:cNvSpPr/>
          <p:nvPr/>
        </p:nvSpPr>
        <p:spPr>
          <a:xfrm>
            <a:off x="179640" y="260640"/>
            <a:ext cx="8568720" cy="244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 fontScale="22000"/>
          </a:bodyPr>
          <a:p>
            <a:pPr marL="343080" indent="-342720">
              <a:lnSpc>
                <a:spcPct val="100000"/>
              </a:lnSpc>
              <a:spcBef>
                <a:spcPts val="439"/>
              </a:spcBef>
            </a:pPr>
            <a:r>
              <a:rPr b="0" lang="sl-SI" sz="2200" spc="-1" strike="noStrike">
                <a:solidFill>
                  <a:srgbClr val="000000"/>
                </a:solidFill>
                <a:latin typeface="Calibri"/>
              </a:rPr>
              <a:t>Večini samostalnikov lahko pravilno določimo spol, če sledimo prej omenjenemu pravilu (samostalniki s končnico -a so ženskega spola, samostalniki s končnico -o ali -e so srednjega spola, drugi samostalniki so moškega spola).</a:t>
            </a:r>
            <a:endParaRPr b="0" lang="sl-SI" sz="2200" spc="-1" strike="noStrike">
              <a:latin typeface="Arial"/>
            </a:endParaRPr>
          </a:p>
          <a:p>
            <a:pPr marL="343080" indent="-342720" algn="r" rtl="1">
              <a:lnSpc>
                <a:spcPct val="100000"/>
              </a:lnSpc>
              <a:spcBef>
                <a:spcPts val="561"/>
              </a:spcBef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اگر از قوانین پیروی کنیم جنسیت بیشتر اسم ها را می توانیم به درستی تشخیص دهیم.(اسم هایی که با پسوند 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 در آخر واژه می آیند را جنس مونث , اسم ها یی را که با پسوند 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o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  یا 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e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 در آخر واژه می آیند را جنس خنثی,بقیه اسم ها جنس مذکر هستند.</a:t>
            </a:r>
            <a:endParaRPr b="0" lang="sl-SI" sz="2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380"/>
              </a:spcBef>
            </a:pPr>
            <a:endParaRPr b="0" lang="sl-SI" sz="2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</a:pPr>
            <a:r>
              <a:rPr b="0" lang="sl-SI" sz="2200" spc="-1" strike="noStrike">
                <a:solidFill>
                  <a:srgbClr val="000000"/>
                </a:solidFill>
                <a:latin typeface="Calibri"/>
              </a:rPr>
              <a:t>Zdaj pa poglejmo besede </a:t>
            </a:r>
            <a:r>
              <a:rPr b="0" i="1" lang="sl-SI" sz="2200" spc="-1" strike="noStrike">
                <a:solidFill>
                  <a:srgbClr val="000000"/>
                </a:solidFill>
                <a:latin typeface="Calibri"/>
              </a:rPr>
              <a:t>avto, oče </a:t>
            </a:r>
            <a:r>
              <a:rPr b="0" lang="sl-SI" sz="2200" spc="-1" strike="noStrike">
                <a:solidFill>
                  <a:srgbClr val="000000"/>
                </a:solidFill>
                <a:latin typeface="Calibri"/>
              </a:rPr>
              <a:t>in </a:t>
            </a:r>
            <a:r>
              <a:rPr b="0" i="1" lang="sl-SI" sz="2200" spc="-1" strike="noStrike">
                <a:solidFill>
                  <a:srgbClr val="000000"/>
                </a:solidFill>
                <a:latin typeface="Calibri"/>
              </a:rPr>
              <a:t>luč</a:t>
            </a:r>
            <a:r>
              <a:rPr b="0" lang="sl-SI" sz="2200" spc="-1" strike="noStrike">
                <a:solidFill>
                  <a:srgbClr val="000000"/>
                </a:solidFill>
                <a:latin typeface="Calibri"/>
              </a:rPr>
              <a:t>. Iz pravila, ki ga poznamo, lahko sklepamo, da sta </a:t>
            </a:r>
            <a:r>
              <a:rPr b="0" i="1" lang="sl-SI" sz="2200" spc="-1" strike="noStrike">
                <a:solidFill>
                  <a:srgbClr val="000000"/>
                </a:solidFill>
                <a:latin typeface="Calibri"/>
              </a:rPr>
              <a:t>avto</a:t>
            </a:r>
            <a:r>
              <a:rPr b="0" lang="sl-SI" sz="2200" spc="-1" strike="noStrike">
                <a:solidFill>
                  <a:srgbClr val="000000"/>
                </a:solidFill>
                <a:latin typeface="Calibri"/>
              </a:rPr>
              <a:t> in </a:t>
            </a:r>
            <a:r>
              <a:rPr b="0" i="1" lang="sl-SI" sz="2200" spc="-1" strike="noStrike">
                <a:solidFill>
                  <a:srgbClr val="000000"/>
                </a:solidFill>
                <a:latin typeface="Calibri"/>
              </a:rPr>
              <a:t>oče</a:t>
            </a:r>
            <a:r>
              <a:rPr b="0" lang="sl-SI" sz="2200" spc="-1" strike="noStrike">
                <a:solidFill>
                  <a:srgbClr val="000000"/>
                </a:solidFill>
                <a:latin typeface="Calibri"/>
              </a:rPr>
              <a:t> srednjega spola, </a:t>
            </a:r>
            <a:r>
              <a:rPr b="0" i="1" lang="sl-SI" sz="2200" spc="-1" strike="noStrike">
                <a:solidFill>
                  <a:srgbClr val="000000"/>
                </a:solidFill>
                <a:latin typeface="Calibri"/>
              </a:rPr>
              <a:t>luč</a:t>
            </a:r>
            <a:r>
              <a:rPr b="0" lang="sl-SI" sz="2200" spc="-1" strike="noStrike">
                <a:solidFill>
                  <a:srgbClr val="000000"/>
                </a:solidFill>
                <a:latin typeface="Calibri"/>
              </a:rPr>
              <a:t> pa moškega spola. Preverimo v slovarju. </a:t>
            </a:r>
            <a:endParaRPr b="0" lang="sl-SI" sz="2200" spc="-1" strike="noStrike">
              <a:latin typeface="Arial"/>
            </a:endParaRPr>
          </a:p>
          <a:p>
            <a:pPr marL="343080" indent="-342720" algn="r" rtl="1">
              <a:lnSpc>
                <a:spcPct val="100000"/>
              </a:lnSpc>
              <a:spcBef>
                <a:spcPts val="720"/>
              </a:spcBef>
            </a:pPr>
            <a:r>
              <a:rPr b="0" lang="sl-SI" sz="3600" spc="-1" strike="noStrike">
                <a:solidFill>
                  <a:srgbClr val="000000"/>
                </a:solidFill>
                <a:latin typeface="Calibri"/>
              </a:rPr>
              <a:t>الان به واژه های </a:t>
            </a:r>
            <a:r>
              <a:rPr b="0" lang="sl-SI" sz="3600" spc="-1" strike="noStrike">
                <a:solidFill>
                  <a:srgbClr val="000000"/>
                </a:solidFill>
                <a:latin typeface="Calibri"/>
              </a:rPr>
              <a:t>avto, oče,luč</a:t>
            </a:r>
            <a:r>
              <a:rPr b="0" lang="sl-SI" sz="3600" spc="-1" strike="noStrike">
                <a:solidFill>
                  <a:srgbClr val="000000"/>
                </a:solidFill>
                <a:latin typeface="Calibri"/>
              </a:rPr>
              <a:t> نگاه می کنیم.طبق قانون که ما می شناسیم می توانیم بگوییم که واژه </a:t>
            </a:r>
            <a:r>
              <a:rPr b="0" lang="sl-SI" sz="3600" spc="-1" strike="noStrike">
                <a:solidFill>
                  <a:srgbClr val="000000"/>
                </a:solidFill>
                <a:latin typeface="Calibri"/>
              </a:rPr>
              <a:t>avto</a:t>
            </a:r>
            <a:r>
              <a:rPr b="0" lang="sl-SI" sz="3600" spc="-1" strike="noStrike">
                <a:solidFill>
                  <a:srgbClr val="000000"/>
                </a:solidFill>
                <a:latin typeface="Calibri"/>
              </a:rPr>
              <a:t>و</a:t>
            </a:r>
            <a:r>
              <a:rPr b="0" lang="sl-SI" sz="3600" spc="-1" strike="noStrike">
                <a:solidFill>
                  <a:srgbClr val="000000"/>
                </a:solidFill>
                <a:latin typeface="Calibri"/>
              </a:rPr>
              <a:t>oce</a:t>
            </a:r>
            <a:r>
              <a:rPr b="0" lang="sl-SI" sz="3600" spc="-1" strike="noStrike">
                <a:solidFill>
                  <a:srgbClr val="000000"/>
                </a:solidFill>
                <a:latin typeface="Calibri"/>
              </a:rPr>
              <a:t>جنس خنثی و </a:t>
            </a:r>
            <a:r>
              <a:rPr b="0" lang="sl-SI" sz="3600" spc="-1" strike="noStrike">
                <a:solidFill>
                  <a:srgbClr val="000000"/>
                </a:solidFill>
                <a:latin typeface="Calibri"/>
              </a:rPr>
              <a:t>luč</a:t>
            </a:r>
            <a:r>
              <a:rPr b="0" lang="sl-SI" sz="3600" spc="-1" strike="noStrike">
                <a:solidFill>
                  <a:srgbClr val="000000"/>
                </a:solidFill>
                <a:latin typeface="Calibri"/>
              </a:rPr>
              <a:t> جنس مذکر می با شند.در واژه نامه چک می کنیم.</a:t>
            </a:r>
            <a:endParaRPr b="0" lang="sl-SI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457200" y="274680"/>
            <a:ext cx="8229240" cy="777600"/>
          </a:xfrm>
          <a:prstGeom prst="rect">
            <a:avLst/>
          </a:prstGeom>
          <a:solidFill>
            <a:srgbClr val="e3eaf7"/>
          </a:solidFill>
          <a:ln w="25560">
            <a:solidFill>
              <a:srgbClr val="7598d9"/>
            </a:solidFill>
            <a:round/>
          </a:ln>
        </p:spPr>
        <p:txBody>
          <a:bodyPr anchor="ctr">
            <a:normAutofit fontScale="97000"/>
          </a:bodyPr>
          <a:p>
            <a:pPr algn="ctr" rtl="1">
              <a:lnSpc>
                <a:spcPct val="100000"/>
              </a:lnSpc>
            </a:pPr>
            <a:r>
              <a:rPr b="1" lang="sl-SI" sz="2000" spc="-1" strike="noStrike">
                <a:solidFill>
                  <a:srgbClr val="0070c0"/>
                </a:solidFill>
                <a:latin typeface="Calibri"/>
              </a:rPr>
              <a:t>KDO, KAJ</a:t>
            </a:r>
            <a:br/>
            <a:r>
              <a:rPr b="1" lang="sl-SI" sz="3100" spc="-1" strike="noStrike">
                <a:solidFill>
                  <a:srgbClr val="0070c0"/>
                </a:solidFill>
                <a:latin typeface="Calibri"/>
              </a:rPr>
              <a:t>چه کسی ,  چی  </a:t>
            </a:r>
            <a:endParaRPr b="0" lang="sl-SI" sz="3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TextShape 2"/>
          <p:cNvSpPr txBox="1"/>
          <p:nvPr/>
        </p:nvSpPr>
        <p:spPr>
          <a:xfrm>
            <a:off x="323640" y="1268640"/>
            <a:ext cx="836280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Primerjajmo besedi: </a:t>
            </a:r>
            <a:r>
              <a:rPr b="1" i="1" lang="sl-SI" sz="1200" spc="-1" strike="noStrike">
                <a:solidFill>
                  <a:srgbClr val="000000"/>
                </a:solidFill>
                <a:latin typeface="Calibri"/>
              </a:rPr>
              <a:t>mama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 in </a:t>
            </a:r>
            <a:r>
              <a:rPr b="1" i="1" lang="sl-SI" sz="1200" spc="-1" strike="noStrike">
                <a:solidFill>
                  <a:srgbClr val="000000"/>
                </a:solidFill>
                <a:latin typeface="Calibri"/>
              </a:rPr>
              <a:t>hiša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360"/>
              </a:spcBef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واژه ها را مقایسه کنید: 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mama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 و 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hisa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Obe besedi sta ženskega spola. Razlika je, da je </a:t>
            </a:r>
            <a:r>
              <a:rPr b="0" i="1" lang="sl-SI" sz="1200" spc="-1" strike="noStrike">
                <a:solidFill>
                  <a:srgbClr val="000000"/>
                </a:solidFill>
                <a:latin typeface="Calibri"/>
              </a:rPr>
              <a:t>mama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 človek, </a:t>
            </a:r>
            <a:r>
              <a:rPr b="0" i="1" lang="sl-SI" sz="1200" spc="-1" strike="noStrike">
                <a:solidFill>
                  <a:srgbClr val="000000"/>
                </a:solidFill>
                <a:latin typeface="Calibri"/>
              </a:rPr>
              <a:t>hiša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 pa stvar/predmet.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00"/>
              </a:spcBef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هر دو واژه جنس مونث هستند.تفاوت در این است که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mama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انسان ,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hiša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اشیاء می باشد.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CustomShape 3"/>
          <p:cNvSpPr/>
          <p:nvPr/>
        </p:nvSpPr>
        <p:spPr>
          <a:xfrm>
            <a:off x="467640" y="2997000"/>
            <a:ext cx="3024000" cy="107964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2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sl-SI" sz="2400" spc="-1" strike="noStrike">
                <a:solidFill>
                  <a:srgbClr val="000000"/>
                </a:solidFill>
                <a:latin typeface="Calibri"/>
              </a:rPr>
              <a:t>مادر</a:t>
            </a:r>
            <a:r>
              <a:rPr b="1" lang="sl-SI" sz="2400" spc="-1" strike="noStrike">
                <a:solidFill>
                  <a:srgbClr val="000000"/>
                </a:solidFill>
                <a:latin typeface="Calibri"/>
              </a:rPr>
              <a:t>mama</a:t>
            </a:r>
            <a:endParaRPr b="0" lang="sl-SI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l-SI" sz="2400" spc="-1" strike="noStrike">
                <a:solidFill>
                  <a:srgbClr val="000000"/>
                </a:solidFill>
                <a:latin typeface="Wingdings"/>
              </a:rPr>
              <a:t></a:t>
            </a:r>
            <a:endParaRPr b="0" lang="sl-SI" sz="2400" spc="-1" strike="noStrike">
              <a:latin typeface="Arial"/>
            </a:endParaRPr>
          </a:p>
          <a:p>
            <a:pPr algn="ctr" rtl="1">
              <a:lnSpc>
                <a:spcPct val="100000"/>
              </a:lnSpc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ČLOVEK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انسان </a:t>
            </a:r>
            <a:endParaRPr b="0" lang="sl-SI" sz="2400" spc="-1" strike="noStrike">
              <a:latin typeface="Arial"/>
            </a:endParaRPr>
          </a:p>
        </p:txBody>
      </p:sp>
      <p:sp>
        <p:nvSpPr>
          <p:cNvPr id="133" name="CustomShape 4"/>
          <p:cNvSpPr/>
          <p:nvPr/>
        </p:nvSpPr>
        <p:spPr>
          <a:xfrm>
            <a:off x="4644000" y="2925000"/>
            <a:ext cx="3528000" cy="107964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2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sl-SI" sz="2400" spc="-1" strike="noStrike">
                <a:solidFill>
                  <a:srgbClr val="000000"/>
                </a:solidFill>
                <a:latin typeface="Calibri"/>
              </a:rPr>
              <a:t>خانه</a:t>
            </a:r>
            <a:r>
              <a:rPr b="1" lang="sl-SI" sz="2400" spc="-1" strike="noStrike">
                <a:solidFill>
                  <a:srgbClr val="000000"/>
                </a:solidFill>
                <a:latin typeface="Calibri"/>
              </a:rPr>
              <a:t>hiša</a:t>
            </a:r>
            <a:endParaRPr b="0" lang="sl-SI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l-SI" sz="2400" spc="-1" strike="noStrike">
                <a:solidFill>
                  <a:srgbClr val="000000"/>
                </a:solidFill>
                <a:latin typeface="Wingdings"/>
              </a:rPr>
              <a:t></a:t>
            </a:r>
            <a:endParaRPr b="0" lang="sl-SI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اشیاء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PREDMET</a:t>
            </a:r>
            <a:endParaRPr b="0" lang="sl-SI" sz="2400" spc="-1" strike="noStrike">
              <a:latin typeface="Arial"/>
            </a:endParaRPr>
          </a:p>
        </p:txBody>
      </p:sp>
      <p:sp>
        <p:nvSpPr>
          <p:cNvPr id="134" name="CustomShape 5"/>
          <p:cNvSpPr/>
          <p:nvPr/>
        </p:nvSpPr>
        <p:spPr>
          <a:xfrm>
            <a:off x="467640" y="4293000"/>
            <a:ext cx="3024000" cy="10796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Po osebi se vprašamo:</a:t>
            </a:r>
            <a:endParaRPr b="0" lang="sl-SI" sz="1200" spc="-1" strike="noStrike">
              <a:latin typeface="Arial"/>
            </a:endParaRPr>
          </a:p>
          <a:p>
            <a:pPr algn="r" rtl="1">
              <a:lnSpc>
                <a:spcPct val="100000"/>
              </a:lnSpc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برای شخص می پرسیم:</a:t>
            </a:r>
            <a:endParaRPr b="0" lang="sl-SI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sl-SI" sz="2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sl-SI" sz="2400" spc="-1" strike="noStrike">
                <a:solidFill>
                  <a:srgbClr val="000000"/>
                </a:solidFill>
                <a:latin typeface="Calibri"/>
              </a:rPr>
              <a:t>چه کسی</a:t>
            </a:r>
            <a:r>
              <a:rPr b="1" lang="sl-SI" sz="2400" spc="-1" strike="noStrike">
                <a:solidFill>
                  <a:srgbClr val="000000"/>
                </a:solidFill>
                <a:latin typeface="Calibri"/>
              </a:rPr>
              <a:t>KDO.</a:t>
            </a:r>
            <a:endParaRPr b="0" lang="sl-SI" sz="2400" spc="-1" strike="noStrike">
              <a:latin typeface="Arial"/>
            </a:endParaRPr>
          </a:p>
        </p:txBody>
      </p:sp>
      <p:sp>
        <p:nvSpPr>
          <p:cNvPr id="135" name="CustomShape 6"/>
          <p:cNvSpPr/>
          <p:nvPr/>
        </p:nvSpPr>
        <p:spPr>
          <a:xfrm>
            <a:off x="4644000" y="4077000"/>
            <a:ext cx="3528000" cy="15116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Po predmetu, živali, rastlini, kraju in pojmu se vprašamo:</a:t>
            </a:r>
            <a:endParaRPr b="0" lang="sl-SI" sz="1200" spc="-1" strike="noStrike">
              <a:latin typeface="Arial"/>
            </a:endParaRPr>
          </a:p>
          <a:p>
            <a:pPr algn="r" rtl="1">
              <a:lnSpc>
                <a:spcPct val="100000"/>
              </a:lnSpc>
            </a:pPr>
            <a:r>
              <a:rPr b="0" lang="sl-SI" sz="1600" spc="-1" strike="noStrike">
                <a:solidFill>
                  <a:srgbClr val="000000"/>
                </a:solidFill>
                <a:latin typeface="Calibri"/>
              </a:rPr>
              <a:t>برای اشیاء , حیوانات , گیاهان , محل ومفهوم می پرسیم:</a:t>
            </a:r>
            <a:endParaRPr b="0" lang="sl-SI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sl-SI" sz="2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sl-SI" sz="2400" spc="-1" strike="noStrike">
                <a:solidFill>
                  <a:srgbClr val="000000"/>
                </a:solidFill>
                <a:latin typeface="Calibri"/>
              </a:rPr>
              <a:t>چی</a:t>
            </a:r>
            <a:r>
              <a:rPr b="1" lang="sl-SI" sz="2400" spc="-1" strike="noStrike">
                <a:solidFill>
                  <a:srgbClr val="000000"/>
                </a:solidFill>
                <a:latin typeface="Calibri"/>
              </a:rPr>
              <a:t>KAJ.</a:t>
            </a:r>
            <a:endParaRPr b="0" lang="sl-SI" sz="2400" spc="-1" strike="noStrike">
              <a:latin typeface="Arial"/>
            </a:endParaRPr>
          </a:p>
        </p:txBody>
      </p:sp>
      <p:sp>
        <p:nvSpPr>
          <p:cNvPr id="136" name="CustomShape 7"/>
          <p:cNvSpPr/>
          <p:nvPr/>
        </p:nvSpPr>
        <p:spPr>
          <a:xfrm>
            <a:off x="179640" y="5517360"/>
            <a:ext cx="8352720" cy="1223640"/>
          </a:xfrm>
          <a:prstGeom prst="roundRect">
            <a:avLst>
              <a:gd name="adj" fmla="val 16667"/>
            </a:avLst>
          </a:prstGeom>
          <a:solidFill>
            <a:srgbClr val="fafec6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Oseba je lahko izražena s samostalnikom (</a:t>
            </a:r>
            <a:r>
              <a:rPr b="0" i="1" lang="sl-SI" sz="1200" spc="-1" strike="noStrike">
                <a:solidFill>
                  <a:srgbClr val="000000"/>
                </a:solidFill>
                <a:latin typeface="Calibri"/>
              </a:rPr>
              <a:t>ženska, zdravnik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) ali z zaimkom (</a:t>
            </a:r>
            <a:r>
              <a:rPr b="0" i="1" lang="sl-SI" sz="1200" spc="-1" strike="noStrike">
                <a:solidFill>
                  <a:srgbClr val="000000"/>
                </a:solidFill>
                <a:latin typeface="Calibri"/>
              </a:rPr>
              <a:t>jaz, ti, on, ona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). Glej str. 20.</a:t>
            </a:r>
            <a:endParaRPr b="0" lang="sl-SI" sz="1200" spc="-1" strike="noStrike">
              <a:latin typeface="Arial"/>
            </a:endParaRPr>
          </a:p>
          <a:p>
            <a:pPr algn="r" rtl="1">
              <a:lnSpc>
                <a:spcPct val="100000"/>
              </a:lnSpc>
            </a:pPr>
            <a:r>
              <a:rPr b="0" lang="sl-SI" sz="1600" spc="-1" strike="noStrike">
                <a:solidFill>
                  <a:srgbClr val="000000"/>
                </a:solidFill>
                <a:latin typeface="Calibri"/>
              </a:rPr>
              <a:t>شخص می تواند با اسم بیان شود (</a:t>
            </a:r>
            <a:r>
              <a:rPr b="0" lang="sl-SI" sz="1600" spc="-1" strike="noStrike">
                <a:solidFill>
                  <a:srgbClr val="000000"/>
                </a:solidFill>
                <a:latin typeface="Calibri"/>
              </a:rPr>
              <a:t>ženska, zdravnik</a:t>
            </a:r>
            <a:r>
              <a:rPr b="0" lang="sl-SI" sz="1600" spc="-1" strike="noStrike">
                <a:solidFill>
                  <a:srgbClr val="000000"/>
                </a:solidFill>
                <a:latin typeface="Calibri"/>
              </a:rPr>
              <a:t>) یا با ضمایر فاعلی ( </a:t>
            </a:r>
            <a:r>
              <a:rPr b="0" lang="sl-SI" sz="1600" spc="-1" strike="noStrike">
                <a:solidFill>
                  <a:srgbClr val="000000"/>
                </a:solidFill>
                <a:latin typeface="Calibri"/>
              </a:rPr>
              <a:t>jaz , ti , on , ona</a:t>
            </a:r>
            <a:r>
              <a:rPr b="0" lang="sl-SI" sz="1600" spc="-1" strike="noStrike">
                <a:solidFill>
                  <a:srgbClr val="000000"/>
                </a:solidFill>
                <a:latin typeface="Calibri"/>
              </a:rPr>
              <a:t> ). به صفحه شماره </a:t>
            </a:r>
            <a:r>
              <a:rPr b="0" lang="sl-SI" sz="1600" spc="-1" strike="noStrike">
                <a:solidFill>
                  <a:srgbClr val="000000"/>
                </a:solidFill>
                <a:latin typeface="Calibri"/>
              </a:rPr>
              <a:t>20</a:t>
            </a:r>
            <a:r>
              <a:rPr b="0" lang="sl-SI" sz="1600" spc="-1" strike="noStrike">
                <a:solidFill>
                  <a:srgbClr val="000000"/>
                </a:solidFill>
                <a:latin typeface="Calibri"/>
              </a:rPr>
              <a:t> نگاه کنید.</a:t>
            </a:r>
            <a:endParaRPr b="0" lang="sl-SI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sl-SI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395640" y="188640"/>
            <a:ext cx="8229240" cy="863640"/>
          </a:xfrm>
          <a:prstGeom prst="rect">
            <a:avLst/>
          </a:prstGeom>
          <a:solidFill>
            <a:srgbClr val="e3eaf7"/>
          </a:solidFill>
          <a:ln w="25560">
            <a:solidFill>
              <a:srgbClr val="7598d9"/>
            </a:solidFill>
            <a:round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sl-SI" sz="1300" spc="-1" strike="noStrike">
                <a:solidFill>
                  <a:srgbClr val="0070c0"/>
                </a:solidFill>
                <a:latin typeface="Calibri"/>
              </a:rPr>
              <a:t>ŠTEVILO SAMOSTALNIKA</a:t>
            </a:r>
            <a:br/>
            <a:r>
              <a:rPr b="1" lang="sl-SI" sz="3100" spc="-1" strike="noStrike">
                <a:solidFill>
                  <a:srgbClr val="0070c0"/>
                </a:solidFill>
                <a:latin typeface="Calibri"/>
              </a:rPr>
              <a:t>انواع اسم</a:t>
            </a:r>
            <a:endParaRPr b="0" lang="sl-SI" sz="3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TextShape 2"/>
          <p:cNvSpPr txBox="1"/>
          <p:nvPr/>
        </p:nvSpPr>
        <p:spPr>
          <a:xfrm>
            <a:off x="395640" y="980640"/>
            <a:ext cx="8362800" cy="54723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Slovenščina pozna </a:t>
            </a: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tri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 števila. 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81"/>
              </a:spcBef>
            </a:pP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زبان اسلوونییایی سه اسم می شناسد</a:t>
            </a: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1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Ednina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(E, ED.) 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zaznamuje eno osebo/stvar. 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مفرد (</a:t>
            </a: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E , ED</a:t>
            </a: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): که یک شخص / یک چیز را نشان می دهد.</a:t>
            </a:r>
            <a:endParaRPr b="0" lang="sl-SI" sz="1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Dvojina (D, DV.)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 zaznamuje dve osebi/stvari.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دو گانه(دو نفر)(</a:t>
            </a: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D, DV</a:t>
            </a: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): که دو شخص/ دو چیز را نشان می دهد.</a:t>
            </a:r>
            <a:endParaRPr b="0" lang="sl-SI" sz="1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Množina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(M, MN.)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 zaznamuje tri ali več oseb/stvari. 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جمع (</a:t>
            </a: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M, MN</a:t>
            </a: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): که سه شخص یا اشخاص / چیزها را نشان می دهد.</a:t>
            </a:r>
            <a:endParaRPr b="0" lang="sl-SI" sz="1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Če spreminjamo število, se spreminja končnica.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281"/>
              </a:spcBef>
            </a:pP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اگر تعداد را تغییر دهیم , پسوند و آخر واژه هم تغییر می کند.</a:t>
            </a:r>
            <a:endParaRPr b="0" lang="sl-SI" sz="1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endParaRPr b="0" lang="sl-SI" sz="1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endParaRPr b="0" lang="sl-SI" sz="14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39" name="Table 3"/>
          <p:cNvGraphicFramePr/>
          <p:nvPr/>
        </p:nvGraphicFramePr>
        <p:xfrm>
          <a:off x="611640" y="3717000"/>
          <a:ext cx="7920360" cy="1090440"/>
        </p:xfrm>
        <a:graphic>
          <a:graphicData uri="http://schemas.openxmlformats.org/drawingml/2006/table">
            <a:tbl>
              <a:tblPr/>
              <a:tblGrid>
                <a:gridCol w="592200"/>
                <a:gridCol w="2054160"/>
                <a:gridCol w="2091240"/>
                <a:gridCol w="3183120"/>
              </a:tblGrid>
              <a:tr h="72000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MOŠKI SPOL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جنس مذکر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ŽENSKI SPOL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جنس مونث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SREDNJI SPOL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جنس خنثی 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 blok</a:t>
                      </a:r>
                      <a:endParaRPr b="0" lang="sl-SI" sz="2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2 blok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3 blok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 hiš</a:t>
                      </a:r>
                      <a:r>
                        <a:rPr b="1" lang="sl-SI" sz="26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endParaRPr b="0" lang="sl-SI" sz="2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2 hiš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3 hiš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e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 mest</a:t>
                      </a:r>
                      <a:r>
                        <a:rPr b="1" lang="sl-SI" sz="26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o</a:t>
                      </a:r>
                      <a:r>
                        <a:rPr b="0" lang="sl-SI" sz="2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/1 stanovanj</a:t>
                      </a:r>
                      <a:r>
                        <a:rPr b="1" lang="sl-SI" sz="26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e</a:t>
                      </a:r>
                      <a:endParaRPr b="0" lang="sl-SI" sz="2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2 mest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r>
                        <a:rPr b="0" lang="sl-SI" sz="24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/2 stanovanj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24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3 mest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0" lang="sl-SI" sz="2400" spc="-1" strike="noStrike">
                          <a:solidFill>
                            <a:srgbClr val="808080"/>
                          </a:solidFill>
                          <a:latin typeface="Calibri"/>
                        </a:rPr>
                        <a:t>/3 stanovanj</a:t>
                      </a:r>
                      <a:r>
                        <a:rPr b="1" lang="sl-SI" sz="24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395640" y="260640"/>
            <a:ext cx="8229240" cy="4968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Nekateri samostalniki imajo: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01"/>
              </a:spcBef>
            </a:pPr>
            <a:r>
              <a:rPr b="0" lang="sl-SI" sz="3000" spc="-1" strike="noStrike">
                <a:solidFill>
                  <a:srgbClr val="000000"/>
                </a:solidFill>
                <a:latin typeface="Calibri"/>
              </a:rPr>
              <a:t>برخی اسم ها دارند:</a:t>
            </a:r>
            <a:endParaRPr b="0" lang="sl-SI" sz="3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samo ednino 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i="1" lang="sl-SI" sz="1200" spc="-1" strike="noStrike">
                <a:solidFill>
                  <a:srgbClr val="000000"/>
                </a:solidFill>
                <a:latin typeface="Calibri"/>
              </a:rPr>
              <a:t>sadje, čas, vreme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) ali 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فقط اسم مفرد(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sadje, čas, vreme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)یا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samo množino 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i="1" lang="sl-SI" sz="1200" spc="-1" strike="noStrike">
                <a:solidFill>
                  <a:srgbClr val="000000"/>
                </a:solidFill>
                <a:latin typeface="Calibri"/>
              </a:rPr>
              <a:t>hlače, očala, možgani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). 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فقط اسم جمع (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hlače, očala, možgani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Tisti samostalniki, ki imajo samo množinsko obliko, imajo v slovarju to zapisano z </a:t>
            </a:r>
            <a:r>
              <a:rPr b="0" lang="sl-SI" sz="1200" spc="-1" strike="noStrike">
                <a:solidFill>
                  <a:srgbClr val="c00000"/>
                </a:solidFill>
                <a:latin typeface="Calibri"/>
              </a:rPr>
              <a:t>mn.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 ali </a:t>
            </a:r>
            <a:r>
              <a:rPr b="0" lang="sl-SI" sz="1200" spc="-1" strike="noStrike">
                <a:solidFill>
                  <a:srgbClr val="c00000"/>
                </a:solidFill>
                <a:latin typeface="Calibri"/>
              </a:rPr>
              <a:t>pl.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00"/>
              </a:spcBef>
            </a:pPr>
            <a:r>
              <a:rPr b="0" lang="sl-SI" sz="2000" spc="-1" strike="noStrike">
                <a:solidFill>
                  <a:srgbClr val="c00000"/>
                </a:solidFill>
                <a:latin typeface="Calibri"/>
              </a:rPr>
              <a:t>اسم هایی  که حالت جمع دارند, در واژه نامه آن ها را با </a:t>
            </a:r>
            <a:r>
              <a:rPr b="0" lang="sl-SI" sz="2000" spc="-1" strike="noStrike">
                <a:solidFill>
                  <a:srgbClr val="c00000"/>
                </a:solidFill>
                <a:latin typeface="Calibri"/>
              </a:rPr>
              <a:t>mn</a:t>
            </a:r>
            <a:r>
              <a:rPr b="0" lang="sl-SI" sz="2000" spc="-1" strike="noStrike">
                <a:solidFill>
                  <a:srgbClr val="c00000"/>
                </a:solidFill>
                <a:latin typeface="Calibri"/>
              </a:rPr>
              <a:t> یا </a:t>
            </a:r>
            <a:r>
              <a:rPr b="0" lang="sl-SI" sz="2000" spc="-1" strike="noStrike">
                <a:solidFill>
                  <a:srgbClr val="c00000"/>
                </a:solidFill>
                <a:latin typeface="Calibri"/>
              </a:rPr>
              <a:t>pl</a:t>
            </a:r>
            <a:r>
              <a:rPr b="0" lang="sl-SI" sz="2000" spc="-1" strike="noStrike">
                <a:solidFill>
                  <a:srgbClr val="c00000"/>
                </a:solidFill>
                <a:latin typeface="Calibri"/>
              </a:rPr>
              <a:t> می نویسند.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467640" y="3861000"/>
            <a:ext cx="5171760" cy="1065240"/>
          </a:xfrm>
          <a:prstGeom prst="rect">
            <a:avLst/>
          </a:prstGeom>
          <a:ln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sl-SI" sz="3200" spc="-1" strike="noStrike">
                <a:solidFill>
                  <a:srgbClr val="777c84"/>
                </a:solidFill>
                <a:latin typeface="Calibri"/>
              </a:rPr>
              <a:t>PONS:  </a:t>
            </a:r>
            <a:r>
              <a:rPr b="1" lang="sl-SI" sz="3200" spc="-1" strike="noStrike">
                <a:solidFill>
                  <a:srgbClr val="777c84"/>
                </a:solidFill>
                <a:latin typeface="Calibri"/>
              </a:rPr>
              <a:t>očál|a </a:t>
            </a:r>
            <a:r>
              <a:rPr b="0" lang="sl-SI" sz="3200" spc="-1" strike="noStrike">
                <a:solidFill>
                  <a:srgbClr val="777c84"/>
                </a:solidFill>
                <a:latin typeface="Calibri"/>
              </a:rPr>
              <a:t>SAMOST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 </a:t>
            </a:r>
            <a:r>
              <a:rPr b="0" i="1" lang="sl-SI" sz="3200" spc="-1" strike="noStrike">
                <a:solidFill>
                  <a:srgbClr val="00b050"/>
                </a:solidFill>
                <a:latin typeface="Calibri"/>
              </a:rPr>
              <a:t>n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 </a:t>
            </a:r>
            <a:r>
              <a:rPr b="0" i="1" lang="sl-SI" sz="3200" spc="-1" strike="noStrike">
                <a:solidFill>
                  <a:srgbClr val="c00000"/>
                </a:solidFill>
                <a:latin typeface="Calibri"/>
              </a:rPr>
              <a:t>pl</a:t>
            </a:r>
            <a:endParaRPr b="0" lang="sl-SI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3200" spc="-1" strike="noStrike">
                <a:solidFill>
                  <a:srgbClr val="777c84"/>
                </a:solidFill>
                <a:latin typeface="Calibri"/>
              </a:rPr>
              <a:t>SSKJ:  </a:t>
            </a:r>
            <a:r>
              <a:rPr b="1" lang="sl-SI" sz="3200" spc="-1" strike="noStrike">
                <a:solidFill>
                  <a:srgbClr val="777c84"/>
                </a:solidFill>
                <a:latin typeface="Calibri"/>
              </a:rPr>
              <a:t>očála</a:t>
            </a:r>
            <a:r>
              <a:rPr b="0" lang="sl-SI" sz="3200" spc="-1" strike="noStrike">
                <a:solidFill>
                  <a:srgbClr val="777c84"/>
                </a:solidFill>
                <a:latin typeface="Calibri"/>
              </a:rPr>
              <a:t>  očál </a:t>
            </a:r>
            <a:r>
              <a:rPr b="0" lang="sl-SI" sz="3200" spc="-1" strike="noStrike">
                <a:solidFill>
                  <a:srgbClr val="00b050"/>
                </a:solidFill>
                <a:latin typeface="Calibri"/>
              </a:rPr>
              <a:t>s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sl-SI" sz="3200" spc="-1" strike="noStrike">
                <a:solidFill>
                  <a:srgbClr val="c00000"/>
                </a:solidFill>
                <a:latin typeface="Calibri"/>
              </a:rPr>
              <a:t>mn.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sl-SI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3443</TotalTime>
  <Application>LibreOffice/6.2.2.2$Windows_X86_64 LibreOffice_project/2b840030fec2aae0fd2658d8d4f9548af4e3518d</Application>
  <Words>5014</Words>
  <Paragraphs>785</Paragraphs>
  <Company>HP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2017-09-19T07:16:43Z</dcterms:created>
  <dc:creator>Janja Ban</dc:creator>
  <dc:description/>
  <dc:language>sl-SI</dc:language>
  <cp:lastModifiedBy>PIRaya</cp:lastModifiedBy>
  <dcterms:modified xsi:type="dcterms:W3CDTF">2017-11-13T20:43:46Z</dcterms:modified>
  <cp:revision>682</cp:revision>
  <dc:subject/>
  <dc:title>POZDRAVI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HP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Diaprojekcija na zaslonu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34</vt:i4>
  </property>
</Properties>
</file>