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60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_rels/slide53.xml.rels" ContentType="application/vnd.openxmlformats-package.relationships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38.xml.rels" ContentType="application/vnd.openxmlformats-package.relationships+xml"/>
  <Override PartName="/ppt/slides/_rels/slide4.xml.rels" ContentType="application/vnd.openxmlformats-package.relationships+xml"/>
  <Override PartName="/ppt/slides/_rels/slide39.xml.rels" ContentType="application/vnd.openxmlformats-package.relationships+xml"/>
  <Override PartName="/ppt/slides/_rels/slide5.xml.rels" ContentType="application/vnd.openxmlformats-package.relationships+xml"/>
  <Override PartName="/ppt/slides/_rels/slide50.xml.rels" ContentType="application/vnd.openxmlformats-package.relationships+xml"/>
  <Override PartName="/ppt/slides/_rels/slide6.xml.rels" ContentType="application/vnd.openxmlformats-package.relationships+xml"/>
  <Override PartName="/ppt/slides/_rels/slide51.xml.rels" ContentType="application/vnd.openxmlformats-package.relationships+xml"/>
  <Override PartName="/ppt/slides/_rels/slide7.xml.rels" ContentType="application/vnd.openxmlformats-package.relationships+xml"/>
  <Override PartName="/ppt/slides/_rels/slide52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png" ContentType="image/png"/>
  <Override PartName="/ppt/media/image1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slide" Target="slides/slide55.xml"/><Relationship Id="rId60" Type="http://schemas.openxmlformats.org/officeDocument/2006/relationships/slide" Target="slides/slide56.xml"/><Relationship Id="rId61" Type="http://schemas.openxmlformats.org/officeDocument/2006/relationships/slide" Target="slides/slide57.xml"/><Relationship Id="rId62" Type="http://schemas.openxmlformats.org/officeDocument/2006/relationships/slide" Target="slides/slide58.xml"/><Relationship Id="rId63" Type="http://schemas.openxmlformats.org/officeDocument/2006/relationships/slide" Target="slides/slide59.xml"/><Relationship Id="rId64" Type="http://schemas.openxmlformats.org/officeDocument/2006/relationships/slide" Target="slides/slide60.xml"/><Relationship Id="rId65" Type="http://schemas.openxmlformats.org/officeDocument/2006/relationships/slide" Target="slides/slide6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 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 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 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0528B0E-4CBF-4BD1-84AA-4072134C6AC4}" type="slidenum">
              <a:rPr b="0" lang="sl-SI" sz="1400" spc="-1" strike="noStrike">
                <a:latin typeface="Times New Roman"/>
              </a:rPr>
              <a:t>1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60.xml.rels><?xml version="1.0" encoding="UTF-8"?>
<Relationships xmlns="http://schemas.openxmlformats.org/package/2006/relationships"><Relationship Id="rId1" Type="http://schemas.openxmlformats.org/officeDocument/2006/relationships/slide" Target="../slides/slide60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sl-SI" sz="2000" spc="-1" strike="noStrike">
                <a:latin typeface="Arial"/>
              </a:rPr>
              <a:t> 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32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58FC9C1-31CE-400B-85C0-41146A61B01D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329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6B58482-E108-4F42-8610-98BCEA5BBACD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notesSlides/notesSlide6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33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9F5B4AD-9334-4F65-A09D-5E4CB048B585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712993E-B7DF-43C4-BFAB-B430F7013EFA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75AAFD0-260A-40BA-841F-D26A218ADD50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119343F-DB38-44CA-8D48-C7260DF7A597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576DA37D-3E02-4740-964B-75328AC0F930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6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image" Target="../media/image16.jpeg"/><Relationship Id="rId3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1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slideLayout" Target="../slideLayouts/slideLayout1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116640"/>
            <a:ext cx="8229240" cy="1300680"/>
          </a:xfrm>
          <a:prstGeom prst="rect">
            <a:avLst/>
          </a:prstGeom>
          <a:solidFill>
            <a:srgbClr val="eb6e5a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ČRKA in GLAS</a:t>
            </a:r>
            <a:br/>
            <a:r>
              <a:rPr b="1" lang="sl-SI" sz="3600" spc="-1" strike="noStrike">
                <a:solidFill>
                  <a:srgbClr val="ffffff"/>
                </a:solidFill>
                <a:latin typeface="Calibri"/>
              </a:rPr>
              <a:t>حروف و صدا(اوا)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25 črk.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زبان اسلوونییایی 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25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 حرف دارد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Nekatere črke (npr. E, O, L, V) lahko izgovarjamo na več načinov.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برخی از حروف (مانند: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E,O,L,V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را می توانیم به حالت های بیشتری تلفظ کنیم.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01200" y="260640"/>
            <a:ext cx="8229240" cy="993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KONČNICA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پسوند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251640" y="1412640"/>
            <a:ext cx="8640720" cy="525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Samostalniki imajo osnovo in končnico. Osnova nosi predmetni pomen, končnica pa kaže na spol, število in sklon.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اسم ها پایه و پسوند دارند.پایه موضوع را نشان می دهدوپسوند جنسیت تعدادوکیس یا حالت را می گوید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    </a:t>
            </a:r>
            <a:r>
              <a:rPr b="1" lang="sl-SI" sz="3200" spc="-1" strike="noStrike" u="sng">
                <a:solidFill>
                  <a:srgbClr val="00b050"/>
                </a:solidFill>
                <a:uFillTx/>
                <a:latin typeface="Calibri"/>
              </a:rPr>
              <a:t>H  I  Š</a:t>
            </a:r>
            <a:r>
              <a:rPr b="1" lang="sl-SI" sz="3200" spc="-1" strike="noStrike">
                <a:solidFill>
                  <a:srgbClr val="00b050"/>
                </a:solidFill>
                <a:latin typeface="Calibri"/>
              </a:rPr>
              <a:t>  </a:t>
            </a:r>
            <a:r>
              <a:rPr b="1" lang="sl-SI" sz="3200" spc="-1" strike="noStrike" u="sng">
                <a:solidFill>
                  <a:srgbClr val="c00000"/>
                </a:solidFill>
                <a:uFillTx/>
                <a:latin typeface="Calibri"/>
              </a:rPr>
              <a:t>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Primerjajmo končnice samostalnikov: 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hiša, dežnik, okno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 sadje.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مقایسه پسوندهای اسم ها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8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HIŠ-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OKN-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SADJ-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DEŽNIK-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/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Ugotovimo lahko, da se samostalniki končajo z različnimi končnicami.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متوجه می شویم که اسم ها می توانند با پسوندهای مختلفی بیایند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2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284000" y="3069000"/>
            <a:ext cx="431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53" name="CustomShape 4"/>
          <p:cNvSpPr/>
          <p:nvPr/>
        </p:nvSpPr>
        <p:spPr>
          <a:xfrm>
            <a:off x="4860000" y="3069000"/>
            <a:ext cx="1439640" cy="575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KONČNICA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c00000"/>
                </a:solidFill>
                <a:latin typeface="Calibri"/>
              </a:rPr>
              <a:t>پسوند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 flipH="1">
            <a:off x="3131280" y="3069000"/>
            <a:ext cx="503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b050"/>
            </a:solidFill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1691640" y="3141000"/>
            <a:ext cx="1295640" cy="50364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b050"/>
                </a:solidFill>
                <a:latin typeface="Calibri"/>
              </a:rPr>
              <a:t>OSNO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VA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b050"/>
                </a:solidFill>
                <a:latin typeface="Calibri"/>
              </a:rPr>
              <a:t>پایه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SPOL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جنسیت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57200" y="1412640"/>
            <a:ext cx="8229240" cy="4713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Iz končnice lahko načeloma ugotovimo spol samostalnika.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از پسوندها می توانیم در اکثر اوقات جنسیت را اسم پیدا کنیم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HIŠ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OKN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, SADJ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DEŽNIK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297000" y="4005000"/>
            <a:ext cx="2304000" cy="223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-A, je ženskega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حرف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می آیند را جنس مونث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3276000" y="4005000"/>
            <a:ext cx="2304000" cy="223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konča na -O ali -E, je srednjega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می آیند را جنس خنثی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60" name="CustomShape 5"/>
          <p:cNvSpPr/>
          <p:nvPr/>
        </p:nvSpPr>
        <p:spPr>
          <a:xfrm>
            <a:off x="6228360" y="4005000"/>
            <a:ext cx="2304000" cy="165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Večina  samostalnikov, ki se (v slovarski obliki) ne konča na -A, -O ali -E, je moškega spola.</a:t>
            </a:r>
            <a:endParaRPr b="0" lang="sl-SI" sz="1200" spc="-1" strike="noStrike">
              <a:latin typeface="Arial"/>
            </a:endParaRPr>
          </a:p>
          <a:p>
            <a:pPr algn="just" rtl="1">
              <a:lnSpc>
                <a:spcPct val="100000"/>
              </a:lnSpc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بیشتر اسم ها (در واژه نامه)که با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در آخر کلمه نمی آیند را جنس مذکر می گویند.</a:t>
            </a:r>
            <a:endParaRPr b="0" lang="sl-SI" sz="1400" spc="-1" strike="noStrike">
              <a:latin typeface="Arial"/>
            </a:endParaRPr>
          </a:p>
        </p:txBody>
      </p:sp>
      <p:sp>
        <p:nvSpPr>
          <p:cNvPr id="161" name="CustomShape 6"/>
          <p:cNvSpPr/>
          <p:nvPr/>
        </p:nvSpPr>
        <p:spPr>
          <a:xfrm>
            <a:off x="5436000" y="6021360"/>
            <a:ext cx="3528000" cy="83628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slovničnih preglednicah se končnica pri moškem spolu zapisuje z -Ø ali -/.</a:t>
            </a:r>
            <a:endParaRPr b="0" lang="sl-SI" sz="12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در زبان اسلوونییایی پسوند در جنس مذکر به این صورت -/ یا -/ نوشته می شوند.</a:t>
            </a:r>
            <a:endParaRPr b="0" lang="sl-SI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8290800" cy="921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70c0"/>
                </a:solidFill>
                <a:latin typeface="Calibri"/>
              </a:rPr>
              <a:t>Slovar</a:t>
            </a:r>
            <a:br/>
            <a:r>
              <a:rPr b="1" lang="sl-SI" sz="3200" spc="-1" strike="noStrike">
                <a:solidFill>
                  <a:srgbClr val="0070c0"/>
                </a:solidFill>
                <a:latin typeface="Calibri"/>
              </a:rPr>
              <a:t>واژه نامه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457200" y="1340640"/>
            <a:ext cx="8229240" cy="4785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Spol samostalnika v slovenščini ni predvidljiv, zato si lahko pomagamo s slovarjem.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جنسیت در زبان اسلوونییایی قابل دیدن نیست برای همین می توانیم از واژه نامه (فرهنگ لغت)کمک بگیریم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Poglejmo si dva primera slovarjev, ki sta prosto dostopna na spletu: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نگاه می کنیم به دو نمونه از واژه نامه هایی که بیشتر در اینترنت به صورت رایگان قابل دسترسی است.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PONS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(https://sl.pons.com/prevod)  in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(http://bos.zrc-sazu.si/sskj.html).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SSKJ je enojezični slovar, ki je za začetno učenje slovenščine prezahteven.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واژه نامه یک زبانه است که برای افرادی که به تازگی شروع به یاد گرفتن زبان اسلوونییایی کردند بیشتر مورد استفاده می با شد.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323640" y="188640"/>
            <a:ext cx="8229240" cy="863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 slovarjih poiščimo besede: </a:t>
            </a:r>
            <a:r>
              <a:rPr b="0" i="1" lang="sl-SI" sz="2700" spc="-1" strike="noStrike">
                <a:solidFill>
                  <a:srgbClr val="000000"/>
                </a:solidFill>
                <a:latin typeface="Calibri"/>
              </a:rPr>
              <a:t>hiša, dežnik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2700" spc="-1" strike="noStrike">
                <a:solidFill>
                  <a:srgbClr val="000000"/>
                </a:solidFill>
                <a:latin typeface="Calibri"/>
              </a:rPr>
              <a:t>okno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در واژه نامه کلمات را جستجو می کنیم</a:t>
            </a:r>
            <a:r>
              <a:rPr b="0" lang="sl-SI" sz="27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7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67640" y="1196640"/>
            <a:ext cx="3816000" cy="1944000"/>
          </a:xfrm>
          <a:prstGeom prst="rect">
            <a:avLst/>
          </a:prstGeom>
          <a:noFill/>
          <a:ln w="12600">
            <a:solidFill>
              <a:srgbClr val="a6a6a6"/>
            </a:solidFill>
            <a:round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híša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-e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ž 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(í) 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-a [dǝž]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ôkno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, mn. tudi ókna (ó)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TextShape 3"/>
          <p:cNvSpPr txBox="1"/>
          <p:nvPr/>
        </p:nvSpPr>
        <p:spPr>
          <a:xfrm>
            <a:off x="611640" y="3429000"/>
            <a:ext cx="8208720" cy="2592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Vidimo lahko, da slovarja zapisujeta spol na različna mesta.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می بینیم که واژه نامه می تواند جنسیت های مختلفی را بنویسد.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Moški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مذکر با 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Ženski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مونث با حرف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ž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Srednji spol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جنس خنثی با 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یا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مشخص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4788000" y="1196640"/>
            <a:ext cx="3816000" cy="1944000"/>
          </a:xfrm>
          <a:prstGeom prst="rect">
            <a:avLst/>
          </a:prstGeom>
          <a:noFill/>
          <a:ln w="12600">
            <a:solidFill>
              <a:schemeClr val="bg1">
                <a:lumMod val="65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latin typeface="Calibri"/>
              </a:rPr>
              <a:t>PONS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híš|a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&lt;-e, -i, -e&gt;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 ž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&lt;-a, -a, -i&gt;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SAMOST 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777c84"/>
                </a:solidFill>
                <a:latin typeface="Calibri"/>
              </a:rPr>
              <a:t>ôkn|o 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&lt;-a, -i, -a&gt; </a:t>
            </a:r>
            <a:r>
              <a:rPr b="0" i="1" lang="sl-SI" sz="2200" spc="-1" strike="noStrike">
                <a:solidFill>
                  <a:srgbClr val="777c84"/>
                </a:solidFill>
                <a:latin typeface="Calibri"/>
              </a:rPr>
              <a:t>SAMOST</a:t>
            </a:r>
            <a:r>
              <a:rPr b="0" i="1" lang="sl-SI" sz="24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n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323640" y="2925000"/>
            <a:ext cx="2520000" cy="136764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(ȃ)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-éta 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-i in -í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(ú; ū) 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179640" y="4509000"/>
            <a:ext cx="8712720" cy="2088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Vidimo, da sta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moškega spola,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pa ženskega spola.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می بینیم که دو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avto, oče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جنس مذکرهستند و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جنس مونث می باشد.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Zaključimo lahko, da spol samostalnika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ni predvidljiv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kar pomeni, da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se ga moramo naučiti skupaj z besedo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می توانیم نتیجه گیری کنیم که , جنسیت اسم قابل پیش بینی نیست ,یعنی اینکه ما باید آن را همراه با واژه یاد بگیریم. 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81"/>
              </a:spcBef>
            </a:pP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Tako kot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so moškega spola tudi: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radio, kino, evro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پس همانند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که جنس مذکر است همچنین :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radio,kino,evro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3780000" y="2925000"/>
            <a:ext cx="4176000" cy="14396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ávt|o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&lt;-a, -a, -i&gt;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&lt;očéta, očéta, očétje&gt;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&lt;lúči, lučí, lučí&gt;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79640" y="260640"/>
            <a:ext cx="8568720" cy="244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22000"/>
          </a:bodyPr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Večini samostalnikov lahko pravilno določimo spol, če sledimo prej omenjenemu pravilu (samostalniki s končnico -a so ženskega spola, samostalniki s končnico -o ali -e so srednjega spola, drugi samostalniki so moškega spola).</a:t>
            </a:r>
            <a:endParaRPr b="0" lang="sl-SI" sz="2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اگر از قوانین پیروی کنیم جنسیت بیشتر اسم ها را می توانیم به درستی تشخیص دهیم.(اسم هایی که با پسوند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در آخر واژه می آیند را جنس مونث , اسم ها یی را که با پسوند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یا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در آخر واژه می آیند را جنس خنثی,بقیه اسم ها جنس مذکر هستند.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Zdaj pa poglejmo besede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avto, oče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 Iz pravila, ki ga poznamo, lahko sklepamo, da sta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srednjega spola,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pa moškega spola. Preverimo v slovarju. </a:t>
            </a:r>
            <a:endParaRPr b="0" lang="sl-SI" sz="2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الان به واژه های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avto, oče,luč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نگاه می کنیم.طبق قانون که ما می شناسیم می توانیم بگوییم که واژه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و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oce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جنس خنثی و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جنس مذکر می با شند.در واژه نامه چک می کنیم.</a:t>
            </a:r>
            <a:endParaRPr b="0" lang="sl-SI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rmAutofit fontScale="97000"/>
          </a:bodyPr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70c0"/>
                </a:solidFill>
                <a:latin typeface="Calibri"/>
              </a:rPr>
              <a:t>KDO, KAJ</a:t>
            </a:r>
            <a:br/>
            <a:r>
              <a:rPr b="1" lang="sl-SI" sz="3100" spc="-1" strike="noStrike">
                <a:solidFill>
                  <a:srgbClr val="0070c0"/>
                </a:solidFill>
                <a:latin typeface="Calibri"/>
              </a:rPr>
              <a:t>چه کسی ,  چی  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323640" y="126864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Primerjajmo besedi: </a:t>
            </a:r>
            <a:r>
              <a:rPr b="1" i="1" lang="sl-SI" sz="1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1" i="1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واژه ها را مقایسه کنید: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hisa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Obe besedi sta ženskega spola. Razlika je, da je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človek,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pa stvar/predmet.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هر دو واژه جنس مونث هستند.تفاوت در این است که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انسان ,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اشیاء می باشد.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CustomShape 3"/>
          <p:cNvSpPr/>
          <p:nvPr/>
        </p:nvSpPr>
        <p:spPr>
          <a:xfrm>
            <a:off x="467640" y="2997000"/>
            <a:ext cx="3024000" cy="1079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مادر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mama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ČLOVEK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انسان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75" name="CustomShape 4"/>
          <p:cNvSpPr/>
          <p:nvPr/>
        </p:nvSpPr>
        <p:spPr>
          <a:xfrm>
            <a:off x="4644000" y="2925000"/>
            <a:ext cx="3528000" cy="1079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خانه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اشیاء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PREDMET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76" name="CustomShape 5"/>
          <p:cNvSpPr/>
          <p:nvPr/>
        </p:nvSpPr>
        <p:spPr>
          <a:xfrm>
            <a:off x="467640" y="4293000"/>
            <a:ext cx="3024000" cy="1079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osebi se vprašamo: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برای شخص می پرسیم: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چه کسی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KDO.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77" name="CustomShape 6"/>
          <p:cNvSpPr/>
          <p:nvPr/>
        </p:nvSpPr>
        <p:spPr>
          <a:xfrm>
            <a:off x="4644000" y="4077000"/>
            <a:ext cx="3528000" cy="1511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 predmetu, živali, rastlini, kraju in pojmu se vprašamo: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برای اشیاء , حیوانات , گیاهان , محل ومفهوم می پرسیم:</a:t>
            </a:r>
            <a:endParaRPr b="0" lang="sl-SI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چی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KAJ.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78" name="CustomShape 7"/>
          <p:cNvSpPr/>
          <p:nvPr/>
        </p:nvSpPr>
        <p:spPr>
          <a:xfrm>
            <a:off x="179640" y="5517360"/>
            <a:ext cx="8352720" cy="1223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Oseba je lahko izražena s samostalnikom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z zaimkom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jaz, ti, on, ona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Glej str. 20.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شخص می تواند با اسم بیان شود (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) یا با ضمایر فاعلی (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jaz , ti , on , ona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). به صفحه شماره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20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نگاه کنید.</a:t>
            </a:r>
            <a:endParaRPr b="0" lang="sl-SI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395640" y="188640"/>
            <a:ext cx="8229240" cy="86364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0070c0"/>
                </a:solidFill>
                <a:latin typeface="Calibri"/>
              </a:rPr>
              <a:t>ŠTEVILO SAMOSTALNIKA</a:t>
            </a:r>
            <a:br/>
            <a:r>
              <a:rPr b="1" lang="sl-SI" sz="3100" spc="-1" strike="noStrike">
                <a:solidFill>
                  <a:srgbClr val="0070c0"/>
                </a:solidFill>
                <a:latin typeface="Calibri"/>
              </a:rPr>
              <a:t>انواع اسم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395640" y="980640"/>
            <a:ext cx="8362800" cy="54723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pozna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tri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števila.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زبان اسلوونییایی سه اسم می شناسد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Ednina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(E, ED.)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zaznamuje eno osebo/stvar.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مفرد 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 , ED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یک شخص / یک چیز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Dvojina (D, DV.)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zaznamuje dve osebi/stvari.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دو گانه(دو نفر)(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D, DV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دو شخص/ دو چیز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Množina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(M, MN.)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zaznamuje tri ali več oseb/stvari.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جمع (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M, MN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): که سه شخص یا اشخاص / چیزها را نشان می دهد.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spreminjamo število, se spreminja končnica.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اگر تعداد را تغییر دهیم , پسوند و آخر واژه هم تغییر می کند.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81" name="Table 3"/>
          <p:cNvGraphicFramePr/>
          <p:nvPr/>
        </p:nvGraphicFramePr>
        <p:xfrm>
          <a:off x="611640" y="3717000"/>
          <a:ext cx="7920360" cy="1090440"/>
        </p:xfrm>
        <a:graphic>
          <a:graphicData uri="http://schemas.openxmlformats.org/drawingml/2006/table">
            <a:tbl>
              <a:tblPr/>
              <a:tblGrid>
                <a:gridCol w="592200"/>
                <a:gridCol w="2054160"/>
                <a:gridCol w="2091240"/>
                <a:gridCol w="3183120"/>
              </a:tblGrid>
              <a:tr h="720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blok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hiš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mest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stanovanj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/2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/3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395640" y="260640"/>
            <a:ext cx="8229240" cy="4968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samostalniki imajo: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برخی اسم ها دارند: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ednino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فقط اسم مفرد(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)یا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samo množino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hlače, očala, možgani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فقط اسم جمع 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hlače, očala, možgani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Tisti samostalniki, ki imajo samo množinsko obliko, imajo v slovarju to zapisano z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0" lang="sl-SI" sz="1200" spc="-1" strike="noStrike">
                <a:solidFill>
                  <a:srgbClr val="c00000"/>
                </a:solidFill>
                <a:latin typeface="Calibri"/>
              </a:rPr>
              <a:t>pl.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اسم هایی  که حالت جمع دارند, در واژه نامه آن ها را با 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mn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 یا 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pl</a:t>
            </a:r>
            <a:r>
              <a:rPr b="0" lang="sl-SI" sz="2000" spc="-1" strike="noStrike">
                <a:solidFill>
                  <a:srgbClr val="c00000"/>
                </a:solidFill>
                <a:latin typeface="Calibri"/>
              </a:rPr>
              <a:t> می نویسند.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467640" y="3861000"/>
            <a:ext cx="5171760" cy="1065240"/>
          </a:xfrm>
          <a:prstGeom prst="rect">
            <a:avLst/>
          </a:prstGeom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PONS: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očál|a 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SAMOST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00b050"/>
                </a:solidFill>
                <a:latin typeface="Calibri"/>
              </a:rPr>
              <a:t>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c00000"/>
                </a:solidFill>
                <a:latin typeface="Calibri"/>
              </a:rPr>
              <a:t>pl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SSKJ: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očála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  očál </a:t>
            </a:r>
            <a:r>
              <a:rPr b="0" lang="sl-SI" sz="3200" spc="-1" strike="noStrike">
                <a:solidFill>
                  <a:srgbClr val="00b050"/>
                </a:solidFill>
                <a:latin typeface="Calibri"/>
              </a:rPr>
              <a:t>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611640" y="332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1200" spc="-1" strike="noStrike">
                <a:solidFill>
                  <a:srgbClr val="7598d9"/>
                </a:solidFill>
                <a:latin typeface="Calibri"/>
              </a:rPr>
              <a:t>POSEBNOSTI SAMOSTALNIKOV MOŠKEGA SPOLA</a:t>
            </a:r>
            <a:br/>
            <a:r>
              <a:rPr b="0" lang="sl-SI" sz="2800" spc="-1" strike="noStrike">
                <a:solidFill>
                  <a:srgbClr val="7598d9"/>
                </a:solidFill>
                <a:latin typeface="Calibri"/>
              </a:rPr>
              <a:t>ویژگی های اسم ها با جنسیت مذکر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467640" y="1340640"/>
            <a:ext cx="849672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Nekaterim samostalnikom moškega spola se pri spreminjanju končnice (npr. ko besedo postavimo v dvojino ali množino) podaljša osnova: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برخی از اسم ها با جنسیت مذکر همراه با تغییر پسوند به اصل واژه هم اضافه می شود.(به عنوان نمونه: زمانی که واژه به صورت دو نفره و جمع می آید.)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-j-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en frizer, dva frizer</a:t>
            </a:r>
            <a:r>
              <a:rPr b="1" i="1" lang="sl-SI" sz="17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حرف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 (en frizer,dva frizerja)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taksi, kuli, kuhar, profesor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taksi , kuli, kuhar, profesor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….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s črko -t-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en oče, dva oče</a:t>
            </a:r>
            <a:r>
              <a:rPr b="1" i="1" lang="sl-SI" sz="1700" spc="-1" strike="noStrike">
                <a:solidFill>
                  <a:srgbClr val="c00000"/>
                </a:solidFill>
                <a:latin typeface="Calibri"/>
              </a:rPr>
              <a:t>t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حرف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 (en oče , dva očeta)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Enako velja tudi za moška imena, ki se končajo na -e: </a:t>
            </a:r>
            <a:r>
              <a:rPr b="0" i="1" lang="sl-SI" sz="1700" spc="-1" strike="noStrike">
                <a:solidFill>
                  <a:srgbClr val="000000"/>
                </a:solidFill>
                <a:latin typeface="Calibri"/>
              </a:rPr>
              <a:t>France, Tone, Anže 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نام مردها که با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می آیند اعمال می شود:(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France,Tone,Anže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……)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Samostalniki moškega spola, ki imajo v zadnjem zlogu nenaglašeni e, pri spreminjanju končnice ta </a:t>
            </a: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e izgubijo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اسم ها با جنسیت مذکر,که در آخرین هجا حرف بدون صدا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دارند,هنگام تغییر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بین می رود.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Primeri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       en zvez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k, dva zvezka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Pet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Petra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met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metra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611640" y="332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7598d9"/>
                </a:solidFill>
                <a:latin typeface="Calibri"/>
              </a:rPr>
              <a:t>POSEBNOSTI SAMOSTALNIKOV SREDNJEGA SPOLA</a:t>
            </a:r>
            <a:br/>
            <a:r>
              <a:rPr b="0" lang="sl-SI" sz="2800" spc="-1" strike="noStrike">
                <a:solidFill>
                  <a:srgbClr val="7598d9"/>
                </a:solidFill>
                <a:latin typeface="Calibri"/>
              </a:rPr>
              <a:t>ویژگی های اسم ها با جنسیت خنثی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467640" y="1340640"/>
            <a:ext cx="8496720" cy="3744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Nekaterim samostalnikom srednjega spola se pri spreminjanju končnice (npr. ko besedo postavimo v dvojino ali množino) podaljša osnova: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برخی ار اسم ها با جنسیت خنثی همراه با تغییر پسوند به اصل واژه هم اضافه می شود(  زمانی که واژه به صورت دو نفره و جمع می آید):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-es-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eno kolo, dve kol</a:t>
            </a:r>
            <a:r>
              <a:rPr b="1" i="1" lang="sl-SI" sz="1200" spc="-1" strike="noStrike">
                <a:solidFill>
                  <a:srgbClr val="c00000"/>
                </a:solidFill>
                <a:latin typeface="Calibri"/>
              </a:rPr>
              <a:t>es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besede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drevo, telo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…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های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drevo , telo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….. از همین قانون استفاده می شود.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 -n-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eno ime, dve ime</a:t>
            </a:r>
            <a:r>
              <a:rPr b="1" i="1" lang="sl-SI" sz="1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Enako velja tudi za besedo vreme.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همچنین برای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vreme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همین قانون استفاده می شود.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116640"/>
            <a:ext cx="8229240" cy="1223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E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E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611640" y="170064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E izgovarjamo ozko (é).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sto, t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nis, bes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da, b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l, slov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nščina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E izgovarjamo široko (ê).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راپایین وکشیده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na, 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stra, v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lik, n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E izgovarjamo z jezikom v nevtralnem položaju, kot polglasnik (ə).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به صورتی که زبان در حالت عادی خود قرار دارد به صورت نصفه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E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s, d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ž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Polglasnik izgovarjamo včasih tudi pred črko r (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č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ka, v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t, č</a:t>
            </a:r>
            <a:r>
              <a:rPr b="1" i="1" lang="sl-SI" sz="1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همچنین حرف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بعضی از وقت ها به صورت نصفه تلفظ می کنیم.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39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39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8244360" y="1628640"/>
            <a:ext cx="442080" cy="28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P1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39640" y="260640"/>
            <a:ext cx="8229240" cy="791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1" lang="sl-SI" sz="1900" spc="-1" strike="noStrike">
                <a:solidFill>
                  <a:srgbClr val="0070c0"/>
                </a:solidFill>
                <a:latin typeface="Calibri"/>
              </a:rPr>
              <a:t>OSEBNI ZAIMKI</a:t>
            </a:r>
            <a:endParaRPr b="0" lang="sl-SI" sz="19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ضمایر فاعلی(شخصی)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89" name="Table 2"/>
          <p:cNvGraphicFramePr/>
          <p:nvPr/>
        </p:nvGraphicFramePr>
        <p:xfrm>
          <a:off x="683640" y="1196640"/>
          <a:ext cx="7653240" cy="3168000"/>
        </p:xfrm>
        <a:graphic>
          <a:graphicData uri="http://schemas.openxmlformats.org/drawingml/2006/table">
            <a:tbl>
              <a:tblPr/>
              <a:tblGrid>
                <a:gridCol w="2376000"/>
                <a:gridCol w="2725920"/>
                <a:gridCol w="2551320"/>
              </a:tblGrid>
              <a:tr h="4032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گانه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MNOŽINA**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7648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(jaz +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(ti +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0" lang="sl-SI" sz="24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90" name="TextShape 3"/>
          <p:cNvSpPr txBox="1"/>
          <p:nvPr/>
        </p:nvSpPr>
        <p:spPr>
          <a:xfrm>
            <a:off x="251640" y="4509000"/>
            <a:ext cx="8640720" cy="1800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dvojini: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MIDVE/MEDVE, VIDVE/VEDVE, ONIDVE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جنس مونث در حالت دو نفره (دو گانه)به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**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Ženske oblike v množini: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ME, VE, ONE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**  جنس مونث در حالت جمع به این شکل می باشد: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92d05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PRIDEVNIK</a:t>
            </a:r>
            <a:br/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صفت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822924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Pridevnik je beseda, ki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opisuje samostalnik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صفت واژه ایست که اسم را توصیف می کند.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Če z besedo opisujemo samostalnik moškega spola, pridevnik uporabimo v slovarski obliki (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velik blok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یک واژه با جنسیت مذکر را توصیف کنیم,از صفت در واژه نامه استفاده می کنیم.(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velik blok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Če opisujemo samostalnik ženskega ali srednjega spola, pridevniku dodamo končnico za ženski ali srednji spol (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hiš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, 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mest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/velik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1400" spc="-1" strike="noStrike">
                <a:solidFill>
                  <a:srgbClr val="00b050"/>
                </a:solidFill>
                <a:latin typeface="Calibri"/>
              </a:rPr>
              <a:t> stanovanj</a:t>
            </a:r>
            <a:r>
              <a:rPr b="1" i="1" lang="sl-SI" sz="1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اگر اسم با جنسیت مونث یا جنسیت خنثی را تو صیف کنیم,به انتهای صفت پسوند جنسیت مونث و جنسیت خنثی را اضافه می کنیم.(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velika hiša , veliko mesto/ veliko stanovanje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404640"/>
            <a:ext cx="8229240" cy="5721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Končnico pridevnika spremenimo, tudi ko spremenimo število samostalnika.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حتی هنگام تغییر در تعداد اسم ها  , پسوند صفت هم تغییر می کند.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94" name="Table 2"/>
          <p:cNvGraphicFramePr/>
          <p:nvPr/>
        </p:nvGraphicFramePr>
        <p:xfrm>
          <a:off x="323640" y="1268640"/>
          <a:ext cx="8496720" cy="2719440"/>
        </p:xfrm>
        <a:graphic>
          <a:graphicData uri="http://schemas.openxmlformats.org/drawingml/2006/table">
            <a:tbl>
              <a:tblPr/>
              <a:tblGrid>
                <a:gridCol w="648000"/>
                <a:gridCol w="1944000"/>
                <a:gridCol w="1944000"/>
                <a:gridCol w="3960720"/>
              </a:tblGrid>
              <a:tr h="8841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352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" name="Table 3"/>
          <p:cNvGraphicFramePr/>
          <p:nvPr/>
        </p:nvGraphicFramePr>
        <p:xfrm>
          <a:off x="323640" y="4293000"/>
          <a:ext cx="8424720" cy="2088000"/>
        </p:xfrm>
        <a:graphic>
          <a:graphicData uri="http://schemas.openxmlformats.org/drawingml/2006/table">
            <a:tbl>
              <a:tblPr/>
              <a:tblGrid>
                <a:gridCol w="561240"/>
                <a:gridCol w="1824120"/>
                <a:gridCol w="1964520"/>
                <a:gridCol w="407484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486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6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485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e9f5db"/>
          </a:solidFill>
          <a:ln w="25560">
            <a:solidFill>
              <a:srgbClr val="b5f418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92d050"/>
                </a:solidFill>
                <a:latin typeface="Calibri"/>
              </a:rPr>
              <a:t>KAKŠEN, KATERI, ČIGAV</a:t>
            </a:r>
            <a:br/>
            <a:r>
              <a:rPr b="1" lang="sl-SI" sz="3100" spc="-1" strike="noStrike">
                <a:solidFill>
                  <a:srgbClr val="92d050"/>
                </a:solidFill>
                <a:latin typeface="Calibri"/>
              </a:rPr>
              <a:t>چطور, کدام یک , مال چه کسی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467640" y="1340640"/>
            <a:ext cx="8229240" cy="5001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Po pridevniku se vprašamo: kakšen, kateri, čigav. 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با توجه به صفت می پرسیم: چطور, کدام یک , مال چه کسی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pridevniku, ki opisuje lastnost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velik, lep, bel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با پرسیدن بوسیله واژه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ویژگی های صفت را توصیف می کنیم.(بزرگ ,زیبا ,سفید)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 pridevniku, 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ki govori o vrsti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slovenski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با پرسیدن بوسیله واژه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نوع و گونه صفت را توصیف می کنیم.(اسلوونییایی)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vprašalnico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se vprašamo po pridevniku, ki govori o svojini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moj, tvoj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21"/>
              </a:spcBef>
            </a:pP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با پرسیدن بوسیله واژه  </a:t>
            </a: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3100" spc="-1" strike="noStrike">
                <a:solidFill>
                  <a:srgbClr val="000000"/>
                </a:solidFill>
                <a:latin typeface="Calibri"/>
              </a:rPr>
              <a:t>  درباره مالکیت صفت می پرسیم و از مالکیت صحبت می کنیم.(مال من , مال تو)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179640" y="332640"/>
            <a:ext cx="8712720" cy="1511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Tako kot vsi pridevniki se tudi vprašalnice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kakšen, kateri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spreminjajo glede na samostalnik, na katerega se navezujejo.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درست همانند تمام صفت ها همینطور واژه های پرسشی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kakšen, kateri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با توجه به اسم تغییر می کند.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2555640" y="1845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00" name="CustomShape 3"/>
          <p:cNvSpPr/>
          <p:nvPr/>
        </p:nvSpPr>
        <p:spPr>
          <a:xfrm>
            <a:off x="2627640" y="3429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01" name="CustomShape 4"/>
          <p:cNvSpPr/>
          <p:nvPr/>
        </p:nvSpPr>
        <p:spPr>
          <a:xfrm>
            <a:off x="2627640" y="5013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79640" y="1110600"/>
            <a:ext cx="8648640" cy="1453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Svojino lahko izražamo: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مالکیت را می توان بیان کرد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: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 svojilnim zaimkom ali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با ضمایر ملکی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 svojilnim pridevnikom.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با ضمایر صفتی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3" name="Table 2"/>
          <p:cNvGraphicFramePr/>
          <p:nvPr/>
        </p:nvGraphicFramePr>
        <p:xfrm>
          <a:off x="251640" y="3213000"/>
          <a:ext cx="5400360" cy="3168000"/>
        </p:xfrm>
        <a:graphic>
          <a:graphicData uri="http://schemas.openxmlformats.org/drawingml/2006/table">
            <a:tbl>
              <a:tblPr/>
              <a:tblGrid>
                <a:gridCol w="1725120"/>
                <a:gridCol w="1950120"/>
                <a:gridCol w="1725120"/>
              </a:tblGrid>
              <a:tr h="6213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590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MOJ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من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NAJIN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NAŠ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613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TVOJ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تو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VAJIN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ما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VAŠ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شما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590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NJEGOV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او(مذکر)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NJUN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آن دو نفر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NJIHOV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مال آنها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752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ona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NJEN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مال او (مؤنث)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</a:tr>
            </a:tbl>
          </a:graphicData>
        </a:graphic>
      </p:graphicFrame>
      <p:sp>
        <p:nvSpPr>
          <p:cNvPr id="204" name="CustomShape 3"/>
          <p:cNvSpPr/>
          <p:nvPr/>
        </p:nvSpPr>
        <p:spPr>
          <a:xfrm>
            <a:off x="393120" y="119160"/>
            <a:ext cx="6842880" cy="84960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92d050"/>
                </a:solidFill>
                <a:latin typeface="Calibri"/>
              </a:rPr>
              <a:t>IZRAŽANJE SVOJINE</a:t>
            </a:r>
            <a:endParaRPr b="0" lang="sl-SI" sz="13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92d050"/>
                </a:solidFill>
                <a:latin typeface="Calibri"/>
              </a:rPr>
              <a:t>بیان مالکیت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385920" y="2382120"/>
            <a:ext cx="3168000" cy="64764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 fontScale="78000"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SVOJILNI ZAIMEK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ضمایر ملکی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06" name="CustomShape 5"/>
          <p:cNvSpPr/>
          <p:nvPr/>
        </p:nvSpPr>
        <p:spPr>
          <a:xfrm>
            <a:off x="5652000" y="1268640"/>
            <a:ext cx="3384000" cy="554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:          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59"/>
              </a:spcBef>
            </a:pP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brat.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این برادر من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Moja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hiša je majhna.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خانۀ من کوچک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Moje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kolo je staro.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دوچرخۀ من قدیمی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Peter je </a:t>
            </a: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sosed.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پیتر همسایۀ تو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A je to </a:t>
            </a: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vaš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telefon?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آیا این تلفن مال تو است؟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Njegova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sestra je prijazna.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خواهر او مهربان است.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Njeno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stanovanje je novo.</a:t>
            </a:r>
            <a:endParaRPr b="0" lang="sl-SI" sz="2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آپارتمان او جدید است.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07" name="CustomShape 6"/>
          <p:cNvSpPr/>
          <p:nvPr/>
        </p:nvSpPr>
        <p:spPr>
          <a:xfrm>
            <a:off x="7524360" y="185040"/>
            <a:ext cx="1439640" cy="81756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مال چه کسی؟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153000" y="116640"/>
            <a:ext cx="6938640" cy="57564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SVOJILNI PRIDEVNIK </a:t>
            </a: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صفت ملکی</a:t>
            </a:r>
            <a:r>
              <a:rPr b="1" lang="sl-SI" sz="2400" spc="-1" strike="noStrike">
                <a:solidFill>
                  <a:srgbClr val="92d050"/>
                </a:solidFill>
                <a:latin typeface="Calibri"/>
              </a:rPr>
              <a:t>                          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7286040" y="116640"/>
            <a:ext cx="1656000" cy="791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مال چه کسی؟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226080" y="1571400"/>
            <a:ext cx="4320000" cy="272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800" spc="-1" strike="noStrike" u="sng">
                <a:solidFill>
                  <a:srgbClr val="000000"/>
                </a:solidFill>
                <a:uFillTx/>
                <a:latin typeface="Calibri"/>
              </a:rPr>
              <a:t>moškega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-OV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اسم هایی که از جنس مذکر هستند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اضافه می کنیم.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brat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برادر                 مال برادر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sosed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همسایه           مال همسایه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Janez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Janez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یانز              مال یانز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Rok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Rok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ov 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رک              مال رک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211" name="CustomShape 4"/>
          <p:cNvSpPr/>
          <p:nvPr/>
        </p:nvSpPr>
        <p:spPr>
          <a:xfrm>
            <a:off x="4716000" y="1486080"/>
            <a:ext cx="4248000" cy="331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Samostalniku, ki označuje </a:t>
            </a:r>
            <a:r>
              <a:rPr b="1" lang="sl-SI" sz="1800" spc="-1" strike="noStrike" u="sng">
                <a:solidFill>
                  <a:srgbClr val="000000"/>
                </a:solidFill>
                <a:uFillTx/>
                <a:latin typeface="Calibri"/>
              </a:rPr>
              <a:t>žensko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, dodamo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-IN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اسم هایی که از جنس مؤنث هستند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اضافه می کنیم.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sestra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sestr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خواهر        مال خواهر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soseda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همسایه       مال همسایه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An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آنا               مال آنا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Vesna </a:t>
            </a:r>
            <a:r>
              <a:rPr b="0" lang="sl-SI" sz="1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Vesn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in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وسنا           مال وسنا</a:t>
            </a:r>
            <a:r>
              <a:rPr b="1" lang="sl-SI" sz="1800" spc="-1" strike="noStrike">
                <a:solidFill>
                  <a:srgbClr val="c00000"/>
                </a:solidFill>
                <a:latin typeface="Calibri"/>
              </a:rPr>
              <a:t>        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212" name="CustomShape 5"/>
          <p:cNvSpPr/>
          <p:nvPr/>
        </p:nvSpPr>
        <p:spPr>
          <a:xfrm>
            <a:off x="395640" y="777960"/>
            <a:ext cx="689004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Svojilni pridevnik tvorimo s končnico 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-OV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-IN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صفت ملکی را می توانیم با پسوند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یا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درست کنیم .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13" name="CustomShape 6"/>
          <p:cNvSpPr/>
          <p:nvPr/>
        </p:nvSpPr>
        <p:spPr>
          <a:xfrm>
            <a:off x="395640" y="4221000"/>
            <a:ext cx="3960000" cy="240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:                          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telefon.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تلفن مال برادر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je nova.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خانۀ برادر جدید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ovo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kol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دوچرخه مال برادر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214" name="CustomShape 7"/>
          <p:cNvSpPr/>
          <p:nvPr/>
        </p:nvSpPr>
        <p:spPr>
          <a:xfrm>
            <a:off x="4968000" y="4604760"/>
            <a:ext cx="3744000" cy="197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 fontScale="78000"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sin je star 5 let.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پسر خواهر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ساله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To je 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jakn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این کاپشن مال خواهر است.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ino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ni novo. </a:t>
            </a: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آپارتمان خواهر جدید نیست.</a:t>
            </a: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latin typeface="Arial"/>
            </a:endParaRPr>
          </a:p>
        </p:txBody>
      </p:sp>
      <p:sp>
        <p:nvSpPr>
          <p:cNvPr id="215" name="CustomShape 8"/>
          <p:cNvSpPr/>
          <p:nvPr/>
        </p:nvSpPr>
        <p:spPr>
          <a:xfrm rot="10800000">
            <a:off x="3348360" y="3285360"/>
            <a:ext cx="431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9"/>
          <p:cNvSpPr/>
          <p:nvPr/>
        </p:nvSpPr>
        <p:spPr>
          <a:xfrm rot="10800000">
            <a:off x="3348360" y="3645360"/>
            <a:ext cx="431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10"/>
          <p:cNvSpPr/>
          <p:nvPr/>
        </p:nvSpPr>
        <p:spPr>
          <a:xfrm rot="10800000">
            <a:off x="3276360" y="3933360"/>
            <a:ext cx="503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11"/>
          <p:cNvSpPr/>
          <p:nvPr/>
        </p:nvSpPr>
        <p:spPr>
          <a:xfrm rot="10800000">
            <a:off x="3276360" y="2925360"/>
            <a:ext cx="503640" cy="7812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12"/>
          <p:cNvSpPr/>
          <p:nvPr/>
        </p:nvSpPr>
        <p:spPr>
          <a:xfrm rot="10800000">
            <a:off x="7884720" y="2853360"/>
            <a:ext cx="359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13"/>
          <p:cNvSpPr/>
          <p:nvPr/>
        </p:nvSpPr>
        <p:spPr>
          <a:xfrm rot="10800000">
            <a:off x="7884720" y="3226320"/>
            <a:ext cx="359640" cy="453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14"/>
          <p:cNvSpPr/>
          <p:nvPr/>
        </p:nvSpPr>
        <p:spPr>
          <a:xfrm rot="10800000">
            <a:off x="7884720" y="3502440"/>
            <a:ext cx="503640" cy="71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15"/>
          <p:cNvSpPr/>
          <p:nvPr/>
        </p:nvSpPr>
        <p:spPr>
          <a:xfrm flipV="1" rot="10800000">
            <a:off x="8244360" y="3933000"/>
            <a:ext cx="431640" cy="8352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Line 16"/>
          <p:cNvSpPr/>
          <p:nvPr/>
        </p:nvSpPr>
        <p:spPr>
          <a:xfrm>
            <a:off x="4716000" y="2060640"/>
            <a:ext cx="0" cy="432036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67640" y="260640"/>
            <a:ext cx="5338440" cy="647640"/>
          </a:xfrm>
          <a:prstGeom prst="rect">
            <a:avLst/>
          </a:prstGeom>
          <a:solidFill>
            <a:srgbClr val="ffffff"/>
          </a:solidFill>
          <a:ln w="25560">
            <a:solidFill>
              <a:srgbClr val="00b050"/>
            </a:solidFill>
            <a:round/>
          </a:ln>
        </p:spPr>
        <p:txBody>
          <a:bodyPr anchor="ctr">
            <a:normAutofit fontScale="69000"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PRAVILO -o </a:t>
            </a:r>
            <a:r>
              <a:rPr b="0" lang="sl-SI" sz="2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-e</a:t>
            </a:r>
            <a:br/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-o </a:t>
            </a:r>
            <a:r>
              <a:rPr b="0" lang="sl-SI" sz="2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-e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قانون</a:t>
            </a:r>
            <a:r>
              <a:rPr b="0" lang="sl-SI" sz="2400" spc="-1" strike="noStrike">
                <a:solidFill>
                  <a:srgbClr val="00b050"/>
                </a:solidFill>
                <a:latin typeface="Calibri"/>
              </a:rPr>
              <a:t>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251640" y="1124640"/>
            <a:ext cx="864072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 algn="ctr">
              <a:lnSpc>
                <a:spcPct val="100000"/>
              </a:lnSpc>
              <a:spcBef>
                <a:spcPts val="261"/>
              </a:spcBef>
            </a:pPr>
            <a:r>
              <a:rPr b="1" lang="sl-SI" sz="1300" spc="-1" strike="noStrike">
                <a:solidFill>
                  <a:srgbClr val="00b050"/>
                </a:solidFill>
                <a:latin typeface="Calibri"/>
              </a:rPr>
              <a:t>Za črkami C, Č, Ž, Š, J se končnica -O spremeni v -E.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برای حروف 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C, Č, Ž, Š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,  پسوند –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O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 به 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v –E</a:t>
            </a:r>
            <a:r>
              <a:rPr b="1" lang="sl-SI" sz="2400" spc="-1" strike="noStrike">
                <a:solidFill>
                  <a:srgbClr val="00b050"/>
                </a:solidFill>
                <a:latin typeface="Calibri"/>
              </a:rPr>
              <a:t> تغییر می کند.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Primer: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MO</a:t>
            </a:r>
            <a:r>
              <a:rPr b="1" i="1" lang="sl-SI" sz="2800" spc="-1" strike="noStrike">
                <a:solidFill>
                  <a:srgbClr val="00b050"/>
                </a:solidFill>
                <a:latin typeface="Calibri"/>
              </a:rPr>
              <a:t>J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مثال: دوچرخه من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        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159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je srednjega spola, zato moramo zaimku MOJ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dodati končnico -o. Ker pa se zaimek MOJ konča s črko j, se končnica -o spremeni v -e.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Enako tudi pri: TVO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J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je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NA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Š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VA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Š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va</a:t>
            </a:r>
            <a:r>
              <a:rPr b="0" i="1" lang="sl-SI" sz="13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واژه دوچرخه جنس خنثی می باشد ,به خاطر همین باید به ضمیر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پسوند –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را اضافه کنیم. به خاطر اینکه ضمیر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حرف آخرش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است پس پسوند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به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 -e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تغییر پیدا می کند.همچنین برای :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TVOJ (tvoje kolo), NAŠ (naše kolo), VAŠ (vaše kolo)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Isto pravilo velja, ko tvorimo svojilni pridevnik s končnico -OV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bratov, Rokov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 Če se samostalnik konča na C, Č, Ž, Š ali J, namesto -OV pripnemo -EV.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Primer: 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Andrej </a:t>
            </a:r>
            <a:r>
              <a:rPr b="0" i="1" lang="sl-SI" sz="22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Andrej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ev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, mož </a:t>
            </a:r>
            <a:r>
              <a:rPr b="0" i="1" lang="sl-SI" sz="22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 mož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ev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زمانی که صفت ملکی با پسوند -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 می آید همین قانون اعمال می شود.اگر اسم با حروف 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C, Č, Ž, Š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 یا 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در آخر واژه بیاید به جای –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OV EV</a:t>
            </a:r>
            <a:r>
              <a:rPr b="0" i="1" lang="sl-SI" sz="2200" spc="-1" strike="noStrike">
                <a:solidFill>
                  <a:srgbClr val="c00000"/>
                </a:solidFill>
                <a:latin typeface="Calibri"/>
              </a:rPr>
              <a:t> می کیرد.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67640" y="129240"/>
            <a:ext cx="8229240" cy="635400"/>
          </a:xfrm>
          <a:prstGeom prst="rect">
            <a:avLst/>
          </a:prstGeom>
          <a:solidFill>
            <a:srgbClr val="ffc000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GLAGOL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فعل</a:t>
            </a:r>
            <a:r>
              <a:rPr b="1" lang="sl-SI" sz="2800" spc="-1" strike="noStrike">
                <a:solidFill>
                  <a:srgbClr val="ffffff"/>
                </a:solidFill>
                <a:latin typeface="Calibri"/>
              </a:rPr>
              <a:t>         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TextShape 2"/>
          <p:cNvSpPr txBox="1"/>
          <p:nvPr/>
        </p:nvSpPr>
        <p:spPr>
          <a:xfrm>
            <a:off x="179640" y="908640"/>
            <a:ext cx="850680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 je beseda, s katero povemo,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41"/>
              </a:spcBef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se dogaja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 kdo dela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یک کلمه است که با آن می گوییم ,چه اتفاقی می افتد و چه کسی چه کاری را انجام می دهد.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     </a:t>
            </a:r>
            <a:r>
              <a:rPr b="0" lang="sl-SI" sz="1700" spc="-1" strike="noStrike">
                <a:solidFill>
                  <a:srgbClr val="808080"/>
                </a:solidFill>
                <a:latin typeface="Calibri"/>
              </a:rPr>
              <a:t>JESTI                      BRATI                  POSLUŠATI                GLEDATI                          TEČI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دویدن                       نگاه کردن                 گوش دادن                  خواندن                    خوردن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Osnovna oblika glagola (nedoločnik ali infinitiv) se konča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-TI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-ČI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 Ta oblika je zapisana v slovarju.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شکل اولیۀ فعل (مصدر) که پایان آنها با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یا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می باشد. به این شکل در واژه نامه نوشته شده است.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 primer: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biti, jesti, brati, poslušati, gledati, teči …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به عنوان مثال: بودن، خوردن، خواندن، گوش کردن، تماشا کردن، دویدن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28" name="Picture 7" descr=""/>
          <p:cNvPicPr/>
          <p:nvPr/>
        </p:nvPicPr>
        <p:blipFill>
          <a:blip r:embed="rId1"/>
          <a:stretch/>
        </p:blipFill>
        <p:spPr>
          <a:xfrm>
            <a:off x="5307480" y="221112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229" name="Picture 4" descr=""/>
          <p:cNvPicPr/>
          <p:nvPr/>
        </p:nvPicPr>
        <p:blipFill>
          <a:blip r:embed="rId2"/>
          <a:stretch/>
        </p:blipFill>
        <p:spPr>
          <a:xfrm>
            <a:off x="320400" y="2156400"/>
            <a:ext cx="1248480" cy="1248480"/>
          </a:xfrm>
          <a:prstGeom prst="rect">
            <a:avLst/>
          </a:prstGeom>
          <a:ln>
            <a:noFill/>
          </a:ln>
        </p:spPr>
      </p:pic>
      <p:pic>
        <p:nvPicPr>
          <p:cNvPr id="230" name="Picture 6" descr=""/>
          <p:cNvPicPr/>
          <p:nvPr/>
        </p:nvPicPr>
        <p:blipFill>
          <a:blip r:embed="rId3"/>
          <a:stretch/>
        </p:blipFill>
        <p:spPr>
          <a:xfrm>
            <a:off x="3612960" y="2211120"/>
            <a:ext cx="1247040" cy="1136520"/>
          </a:xfrm>
          <a:prstGeom prst="rect">
            <a:avLst/>
          </a:prstGeom>
          <a:ln>
            <a:noFill/>
          </a:ln>
        </p:spPr>
      </p:pic>
      <p:pic>
        <p:nvPicPr>
          <p:cNvPr id="231" name="Picture 3" descr=""/>
          <p:cNvPicPr/>
          <p:nvPr/>
        </p:nvPicPr>
        <p:blipFill>
          <a:blip r:embed="rId4"/>
          <a:stretch/>
        </p:blipFill>
        <p:spPr>
          <a:xfrm>
            <a:off x="1987560" y="2168640"/>
            <a:ext cx="1218240" cy="1236240"/>
          </a:xfrm>
          <a:prstGeom prst="rect">
            <a:avLst/>
          </a:prstGeom>
          <a:ln>
            <a:noFill/>
          </a:ln>
        </p:spPr>
      </p:pic>
      <p:pic>
        <p:nvPicPr>
          <p:cNvPr id="232" name="Picture 4" descr=""/>
          <p:cNvPicPr/>
          <p:nvPr/>
        </p:nvPicPr>
        <p:blipFill>
          <a:blip r:embed="rId5"/>
          <a:stretch/>
        </p:blipFill>
        <p:spPr>
          <a:xfrm>
            <a:off x="7380360" y="2290680"/>
            <a:ext cx="1128240" cy="111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GLAGOL BITI</a:t>
            </a:r>
            <a:br/>
            <a:r>
              <a:rPr b="1" lang="sl-SI" sz="4800" spc="-1" strike="noStrike">
                <a:solidFill>
                  <a:srgbClr val="ffc000"/>
                </a:solidFill>
                <a:latin typeface="Calibri"/>
              </a:rPr>
              <a:t>فعل بودن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Z glagolom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izražamo: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 فعل بودن می گوییم: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obstajanje (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Jaz sem Ana.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),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موجودیت ( من آنا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Bolan sem.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شرایط ( مریض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nahajanje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Sem v centru.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محل سکونت ( در مرکز شهر هستم)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95640" y="188640"/>
            <a:ext cx="8229240" cy="1295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O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O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O izgovarjamo ozko (ó).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 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O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rba, d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ber, 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liko, kak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 tak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zel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O izgovarjamo široko (ô).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راپایین وکشیده تلفظ می کنیم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. O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ba,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na, sl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vnica, m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ški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8625240" y="1600200"/>
            <a:ext cx="503640" cy="359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P2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457200" y="116640"/>
            <a:ext cx="8229240" cy="79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GLAGOLA BITI</a:t>
            </a:r>
            <a:br/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حالت های فعل بودن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36" name="Table 2"/>
          <p:cNvGraphicFramePr/>
          <p:nvPr/>
        </p:nvGraphicFramePr>
        <p:xfrm>
          <a:off x="336240" y="1691280"/>
          <a:ext cx="8229240" cy="838800"/>
        </p:xfrm>
        <a:graphic>
          <a:graphicData uri="http://schemas.openxmlformats.org/drawingml/2006/table">
            <a:tbl>
              <a:tblPr/>
              <a:tblGrid>
                <a:gridCol w="2743200"/>
                <a:gridCol w="2801160"/>
                <a:gridCol w="268488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806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هست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نفرهستیم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هستند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هستیم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هستید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هستند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" name="Table 3"/>
          <p:cNvGraphicFramePr/>
          <p:nvPr/>
        </p:nvGraphicFramePr>
        <p:xfrm>
          <a:off x="323640" y="4437000"/>
          <a:ext cx="8229240" cy="520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9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نیستم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نیستی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او(مرد/زن)نیست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نیستید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نیستیم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آنها نیستند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238" name="CustomShape 4"/>
          <p:cNvSpPr/>
          <p:nvPr/>
        </p:nvSpPr>
        <p:spPr>
          <a:xfrm>
            <a:off x="395640" y="105264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POZITIVNA OBLIKA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مثبت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239" name="CustomShape 5"/>
          <p:cNvSpPr/>
          <p:nvPr/>
        </p:nvSpPr>
        <p:spPr>
          <a:xfrm>
            <a:off x="323640" y="393300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NEGATIVNA  OBLIKA 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منفی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Shape 1"/>
          <p:cNvSpPr txBox="1"/>
          <p:nvPr/>
        </p:nvSpPr>
        <p:spPr>
          <a:xfrm>
            <a:off x="467640" y="188640"/>
            <a:ext cx="8229240" cy="93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DRUGIH GLAGOLOV</a:t>
            </a:r>
            <a:br/>
            <a:r>
              <a:rPr b="1" lang="sl-SI" sz="3200" spc="-1" strike="noStrike">
                <a:solidFill>
                  <a:srgbClr val="ffc000"/>
                </a:solidFill>
                <a:latin typeface="Calibri"/>
              </a:rPr>
              <a:t>حالت های دیگر افعال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539640" y="1529280"/>
            <a:ext cx="8229240" cy="5139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0000"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V sedanjiku pripenjamo glagolu različne končnice, in sicer glede na osebo (jaz, ti, on …). </a:t>
            </a:r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در زمان حال حاضر فعل را با توجه به شخص ( من , تو, او……)به پسوندهای مختلفی ضمیمه می کنیم.</a:t>
            </a:r>
            <a:br/>
            <a:br/>
            <a:br/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Jaz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Jaz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Ti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    Ti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879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On/ona gleda.                                           On/ona bere. </a:t>
            </a:r>
            <a:br/>
            <a:br/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42" name="Table 3"/>
          <p:cNvGraphicFramePr/>
          <p:nvPr/>
        </p:nvGraphicFramePr>
        <p:xfrm>
          <a:off x="539640" y="2421000"/>
          <a:ext cx="8229240" cy="2448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25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3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0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-Mo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-Te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شما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-Jo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pic>
        <p:nvPicPr>
          <p:cNvPr id="243" name="Picture 2" descr=""/>
          <p:cNvPicPr/>
          <p:nvPr/>
        </p:nvPicPr>
        <p:blipFill>
          <a:blip r:embed="rId1"/>
          <a:stretch/>
        </p:blipFill>
        <p:spPr>
          <a:xfrm>
            <a:off x="6515280" y="5085360"/>
            <a:ext cx="1287000" cy="1306080"/>
          </a:xfrm>
          <a:prstGeom prst="rect">
            <a:avLst/>
          </a:prstGeom>
          <a:ln>
            <a:noFill/>
          </a:ln>
        </p:spPr>
      </p:pic>
      <p:pic>
        <p:nvPicPr>
          <p:cNvPr id="244" name="Picture 7" descr=""/>
          <p:cNvPicPr/>
          <p:nvPr/>
        </p:nvPicPr>
        <p:blipFill>
          <a:blip r:embed="rId2"/>
          <a:stretch/>
        </p:blipFill>
        <p:spPr>
          <a:xfrm>
            <a:off x="2483640" y="5085360"/>
            <a:ext cx="1328400" cy="1204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457200" y="44640"/>
            <a:ext cx="8229240" cy="575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PRAVILNI IN NEPRAVILNI GLAGOLI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افعال با قاعده و بی قاعده</a:t>
            </a:r>
            <a:r>
              <a:rPr b="1" lang="sl-SI" sz="2400" spc="-1" strike="noStrike">
                <a:solidFill>
                  <a:srgbClr val="ffc000"/>
                </a:solidFill>
                <a:latin typeface="Calibri"/>
              </a:rPr>
              <a:t>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251640" y="764640"/>
            <a:ext cx="8640720" cy="583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Glagoli so pravilni in nepravilni.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فعل ها با قاعده و بی قاعده هستند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.                      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با قاعده است ,شکل پایه از 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 (-ČI)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گرفته شده است و به پسوند به صورت مناسب متصل می شود.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DELA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مثال: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200" spc="-1" strike="noStrike">
                <a:solidFill>
                  <a:srgbClr val="00b050"/>
                </a:solidFill>
                <a:latin typeface="Calibri"/>
              </a:rPr>
              <a:t>nepravilen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končnico, vendar se osnova spremeni.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اگر فعل بی قاعده است ,شکل پایه از (-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Ti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گرفته شده است و به پسوند (آخر) به صورت مناسب متصل می شود اما تغییر می کند.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18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BRA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1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 jaz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1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1800" spc="-1" strike="noStrike">
                <a:solidFill>
                  <a:srgbClr val="808080"/>
                </a:solidFill>
                <a:latin typeface="Calibri"/>
              </a:rPr>
              <a:t>BERE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Smiselno se je učiti nedoločniško obliko in obliko za jaz hkrati, saj drugače ne moremo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vedeti, ali je glagol pravilen ali ne. Nedoločniško obliko moramo znati za tvorbo preteklika,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prihodnjika, pogojnika, uporabljamo pa ga tudi ob naklonskih glagolih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Moram delati.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); glej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str.  39.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معقول است که شکل نامعین را هم زمان یاد بگیرید، چون در غیر این صورت نمی توانیم بدانیم، که آیا فعل با قاعده است یا خیر. ما باید شکل ها و فعل های نامعین را بشناسیم و بدانیم که برای گذشته، آینده، شرایط، و از آن برای جهت دادن به فعل استفاده کنیم(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Moram delati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) نگاه کنید به صفحۀ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39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Table 1"/>
          <p:cNvGraphicFramePr/>
          <p:nvPr/>
        </p:nvGraphicFramePr>
        <p:xfrm>
          <a:off x="179640" y="1845000"/>
          <a:ext cx="8856720" cy="4896360"/>
        </p:xfrm>
        <a:graphic>
          <a:graphicData uri="http://schemas.openxmlformats.org/drawingml/2006/table">
            <a:tbl>
              <a:tblPr/>
              <a:tblGrid>
                <a:gridCol w="4539960"/>
                <a:gridCol w="4316760"/>
              </a:tblGrid>
              <a:tr h="847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با قاعده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NEPRAVILNI GLAGOLI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افعال بی قاعده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4048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– dela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کار می کنم - کار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تماشا می کنم- تماشا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گوش می کنم- گوش کردن</a:t>
                      </a:r>
                      <a:r>
                        <a:rPr b="0" lang="sl-SI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میپزم- پختن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رانندگی می کنم- رانندگی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čaka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صبر می کنم- صبر کردن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razume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فهمم- فهمیدن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BRA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bere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خوانم- خواندن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نوشم- نوشیدن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JES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je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خورم- خوردن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PISA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piše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نویسم- نوشتن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vidi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بینم- دیدن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gre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روم- رفتن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</a:t>
                      </a:r>
                      <a:br/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ČI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teče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دوم- دویدن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8" name="TextShape 2"/>
          <p:cNvSpPr txBox="1"/>
          <p:nvPr/>
        </p:nvSpPr>
        <p:spPr>
          <a:xfrm>
            <a:off x="467640" y="476640"/>
            <a:ext cx="8229240" cy="849600"/>
          </a:xfrm>
          <a:prstGeom prst="rect">
            <a:avLst/>
          </a:prstGeom>
          <a:solidFill>
            <a:srgbClr val="fff8c1"/>
          </a:solidFill>
          <a:ln w="25560">
            <a:solidFill>
              <a:srgbClr val="bfbfbf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777c84"/>
                </a:solidFill>
                <a:latin typeface="Calibri"/>
              </a:rPr>
              <a:t>NEKAJ PRAVILNIH IN NEPRAVILNIH GLAGOLOV</a:t>
            </a:r>
            <a:br/>
            <a:r>
              <a:rPr b="1" lang="sl-SI" sz="2800" spc="-1" strike="noStrike">
                <a:solidFill>
                  <a:srgbClr val="777c84"/>
                </a:solidFill>
                <a:latin typeface="Calibri"/>
              </a:rPr>
              <a:t>برخی از افعال بی قاعده و با قاعده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395640" y="332640"/>
            <a:ext cx="7344360" cy="3960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4000"/>
          </a:bodyPr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glagoli imajo končnico za vi -STE (za vidva in onadva pa -STA).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برخی از فعل ها پسوند نهایی دارند برای شما – هستید استفاده می شود.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1020"/>
              </a:spcBef>
            </a:pPr>
            <a:r>
              <a:rPr b="0" lang="sl-SI" sz="5100" spc="-1" strike="noStrike">
                <a:solidFill>
                  <a:srgbClr val="000000"/>
                </a:solidFill>
                <a:latin typeface="Calibri"/>
              </a:rPr>
              <a:t>(برای شما دو نفر و آن دو نفر از هستند استفاده می شوند)</a:t>
            </a: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51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40"/>
              </a:spcBef>
            </a:pPr>
            <a:r>
              <a:rPr b="0" lang="sl-SI" sz="3700" spc="-1" strike="noStrike">
                <a:solidFill>
                  <a:srgbClr val="000000"/>
                </a:solidFill>
                <a:latin typeface="Calibri"/>
              </a:rPr>
              <a:t>Nekateri od teh glagolov so:</a:t>
            </a:r>
            <a:endParaRPr b="0" lang="sl-SI" sz="3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برخی از این افعال هستند: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خوردن – شما می خورید.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رفتن – شما می روید.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901"/>
              </a:spcBef>
            </a:pPr>
            <a:r>
              <a:rPr b="0" lang="sl-SI" sz="4500" spc="-1" strike="noStrike">
                <a:solidFill>
                  <a:srgbClr val="000000"/>
                </a:solidFill>
                <a:latin typeface="Calibri"/>
              </a:rPr>
              <a:t>دانستن – شما می دانید.</a:t>
            </a:r>
            <a:endParaRPr b="0" lang="sl-SI" sz="4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JESTI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je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ITI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gre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VEDETI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ve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Poglejmo na primeru glagola ITI: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60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به مثال نگاه می کنیم به فعل رفتن: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50" name="Table 2"/>
          <p:cNvGraphicFramePr/>
          <p:nvPr/>
        </p:nvGraphicFramePr>
        <p:xfrm>
          <a:off x="395640" y="3861000"/>
          <a:ext cx="8229240" cy="2736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8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3176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GREM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روم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GREŠ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روی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می رود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 می روید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می روند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 GREMO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می رویم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S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می روید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GREJO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می روند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457200" y="26064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ZANIKANJE 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منفی کردن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457200" y="1600200"/>
            <a:ext cx="8229240" cy="456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Glagol zanikamo z besedo NE: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delam,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govorim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برای منفی کردن فعل از واژه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استفاده میکنیم: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Slovenščina ima 3 glagole, ki imajo nepravilno negativno obliko: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فعل دارد ,که به صورت بی قاعده منفی می شوند: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حالت منفی: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BITI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nisem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بودن( هستم – نیستم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IMETI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imam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nimam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داشتن(دارم – ندارم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HOTETI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hočem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nočem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خواستن( می خواهم – نمی خواهم 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3" name="Table 1"/>
          <p:cNvGraphicFramePr/>
          <p:nvPr/>
        </p:nvGraphicFramePr>
        <p:xfrm>
          <a:off x="179640" y="116640"/>
          <a:ext cx="8424720" cy="1945440"/>
        </p:xfrm>
        <a:graphic>
          <a:graphicData uri="http://schemas.openxmlformats.org/drawingml/2006/table">
            <a:tbl>
              <a:tblPr/>
              <a:tblGrid>
                <a:gridCol w="2653560"/>
                <a:gridCol w="2962800"/>
                <a:gridCol w="280836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810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نیست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نیستند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ما نیستیم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نیستید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NISO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نیستند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4" name="Table 2"/>
          <p:cNvGraphicFramePr/>
          <p:nvPr/>
        </p:nvGraphicFramePr>
        <p:xfrm>
          <a:off x="323640" y="2133000"/>
          <a:ext cx="8352720" cy="10548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846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405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ندارم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نداری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ندارد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نداریم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ندارید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NIMAJO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ندارند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5" name="Table 3"/>
          <p:cNvGraphicFramePr/>
          <p:nvPr/>
        </p:nvGraphicFramePr>
        <p:xfrm>
          <a:off x="323640" y="4474800"/>
          <a:ext cx="8229240" cy="1769400"/>
        </p:xfrm>
        <a:graphic>
          <a:graphicData uri="http://schemas.openxmlformats.org/drawingml/2006/table">
            <a:tbl>
              <a:tblPr/>
              <a:tblGrid>
                <a:gridCol w="2448000"/>
                <a:gridCol w="3038040"/>
                <a:gridCol w="2743200"/>
              </a:tblGrid>
              <a:tr h="3859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نفر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 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6077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NOČEM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من نمی خواهم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NOČEŠ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تو نمی خواهی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او نمی خواهد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NOČEVA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دو نفرنمی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شما دو نفرنمی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NOČETA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دو نفر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NOČEMO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ما نمی خواهیم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NOČETE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شما نمی خواهید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NOČEJO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آن ها نمی خواهند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BESEDNI RED</a:t>
            </a:r>
            <a:br/>
            <a:r>
              <a:rPr b="1" lang="sl-SI" sz="2800" spc="-1" strike="noStrike">
                <a:solidFill>
                  <a:srgbClr val="ffc000"/>
                </a:solidFill>
                <a:latin typeface="Calibri"/>
              </a:rPr>
              <a:t>ترتیب واژه ها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251640" y="1340640"/>
            <a:ext cx="864072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slovenščini velja pravilo, katere besede stojijo na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2. mestu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stavku. Med temi besedami je tudi beseda SE, na primer pri glagolih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učiti se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pogovarjati se.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در زبان اسلوونییایی قانونی هست , که در آن واژه ها در جایگاه دوم در جمله قرار می گیرند. به طور مثال در افعال یاد گرفتن و صحبت کردن.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Poglejmo, kako lahko spreminjamo besedni red, pri čemer beseda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ostane na 2. mestu v stavku.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نگاه کنیم ,چطور ترتیب واژه ها می تواند تغییرکند و در کجا واژه 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 در جایگاه دوم جمله قرار می گیرد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 določenih frazah je to pravilo prekršeno, npr: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slišimo!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در برخی ار عبارات خاص این قانون نقض می شود, مانند :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Se vidimo! in Se slišimo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!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58" name="Table 3"/>
          <p:cNvGraphicFramePr/>
          <p:nvPr/>
        </p:nvGraphicFramePr>
        <p:xfrm>
          <a:off x="467640" y="3861000"/>
          <a:ext cx="6095520" cy="14396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967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  <a:tr h="124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 učim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e63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39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395640" y="188640"/>
            <a:ext cx="8208720" cy="1151640"/>
          </a:xfrm>
          <a:prstGeom prst="rect">
            <a:avLst/>
          </a:prstGeom>
          <a:solidFill>
            <a:srgbClr val="fff8c1"/>
          </a:solidFill>
          <a:ln w="25560">
            <a:solidFill>
              <a:srgbClr val="fe8637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RABA NEDOLOČNIKA (-TI/-ČI)</a:t>
            </a:r>
            <a:br/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استفاده از مصدر(-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TI/-ČI</a:t>
            </a:r>
            <a:r>
              <a:rPr b="1" lang="sl-SI" sz="3100" spc="-1" strike="noStrike">
                <a:solidFill>
                  <a:srgbClr val="ffc000"/>
                </a:solidFill>
                <a:latin typeface="Calibri"/>
              </a:rPr>
              <a:t>)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251640" y="1600200"/>
            <a:ext cx="843480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5000"/>
          </a:bodyPr>
          <a:p>
            <a:pPr marL="343080" indent="-342720">
              <a:lnSpc>
                <a:spcPct val="100000"/>
              </a:lnSpc>
              <a:spcBef>
                <a:spcPts val="380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Ob modalnih glagolih, kot sta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MORATI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ŽELETI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, uporabljamo nedoločnik (obliko glagola, ki je zapisana v slovarju).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ازاین حالت از فعل های خواستن و باید هستند که از مصدر استفاده می کنیم.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(شکل فعل ها که در واژه نامه نوشته شده است)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Moram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telefon.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باید تلفن بخرم.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moraš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pošto?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آیا باید به پست بروی؟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 jesti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zdravo hrano.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او باید خوراک سالم بخورد.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Želim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koncert.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خواهم به کنسرت بروم.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Želite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ta pulover?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می خواهید آن ژاکت را بخرید.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 govoriti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slovensko.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آنا می خواهد اسلوونییایی صحبت کند.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e6363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3200" spc="-1" strike="noStrike">
                <a:solidFill>
                  <a:srgbClr val="ffffff"/>
                </a:solidFill>
                <a:latin typeface="Calibri"/>
              </a:rPr>
              <a:t>کیس ها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CustomShape 2"/>
          <p:cNvSpPr/>
          <p:nvPr/>
        </p:nvSpPr>
        <p:spPr>
          <a:xfrm>
            <a:off x="539640" y="1845000"/>
            <a:ext cx="3995640" cy="4320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کیس دارد: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63" name="CustomShape 3"/>
          <p:cNvSpPr/>
          <p:nvPr/>
        </p:nvSpPr>
        <p:spPr>
          <a:xfrm>
            <a:off x="4716000" y="1628640"/>
            <a:ext cx="3960000" cy="4536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اگر کیس تغییر کند (در فعل و گزاره تاثیر می گذارد)همچنین پسوند اسم و صفت تغییر می کند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20996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L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L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solidFill>
              <a:srgbClr val="fe8637"/>
            </a:solidFill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L izgovarjamo kot L.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ahko,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ep,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imona, ma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uč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L izgovarjamo kot U.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(Ponavadi na koncu besede.)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تلفظ می کنیم. ( معمولا در آخر کلمه )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 sto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l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8244360" y="1571760"/>
            <a:ext cx="575640" cy="388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P3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1.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1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251640" y="1412640"/>
            <a:ext cx="889200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Samostalnik v 1. sklonu je osnovna oblika besede in je zapisana v slovarju. 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اسم در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به شکل اصلی واژه است که در واژه نامه نوشته شده است.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Prvi sklon uporabljamo na primer: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کیس اول استفاده می کنیم به طور مثال: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1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 glagolu biti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Slovenija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sem iz Slovenije.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ni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zdravnica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 Všeč mi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3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1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از فعل بودن( این اسلوونی است. من از اسلوونی هستم. آنا دکتر نیست. من چای دوست دارم)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1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 drugih glagolih, kadar želimo povedati, </a:t>
            </a:r>
            <a:r>
              <a:rPr b="0" lang="sl-SI" sz="1300" spc="-1" strike="noStrike" u="sng">
                <a:solidFill>
                  <a:srgbClr val="000000"/>
                </a:solidFill>
                <a:uFillTx/>
                <a:latin typeface="Calibri"/>
              </a:rPr>
              <a:t>kdo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nekaj dela (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Jaz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berem.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 kuha. </a:t>
            </a:r>
            <a:r>
              <a:rPr b="1" i="1" lang="sl-SI" sz="1300" spc="-1" strike="noStrike">
                <a:solidFill>
                  <a:srgbClr val="000000"/>
                </a:solidFill>
                <a:latin typeface="Calibri"/>
              </a:rPr>
              <a:t>Moji prijatelji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grejo na koncert.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1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فعل های دیگر زمانی که می خواهیم بگوییم کسی کاری می کند.( من می خوانم. مادر می پزد. دوستان من به کنسرت می روند)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10000"/>
              </a:lnSpc>
              <a:spcBef>
                <a:spcPts val="459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60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26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میپرسیم : چه کسی و چی.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CustomShape 3"/>
          <p:cNvSpPr/>
          <p:nvPr/>
        </p:nvSpPr>
        <p:spPr>
          <a:xfrm>
            <a:off x="5364000" y="5085360"/>
            <a:ext cx="1439640" cy="719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KDO?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چه کسی؟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267" name="CustomShape 4"/>
          <p:cNvSpPr/>
          <p:nvPr/>
        </p:nvSpPr>
        <p:spPr>
          <a:xfrm>
            <a:off x="7164360" y="5085360"/>
            <a:ext cx="1295640" cy="719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چی؟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8" name="Table 1"/>
          <p:cNvGraphicFramePr/>
          <p:nvPr/>
        </p:nvGraphicFramePr>
        <p:xfrm>
          <a:off x="395640" y="4221000"/>
          <a:ext cx="3672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918000"/>
                <a:gridCol w="988560"/>
                <a:gridCol w="105948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9" name="Table 2"/>
          <p:cNvGraphicFramePr/>
          <p:nvPr/>
        </p:nvGraphicFramePr>
        <p:xfrm>
          <a:off x="395640" y="1412640"/>
          <a:ext cx="8496720" cy="1944000"/>
        </p:xfrm>
        <a:graphic>
          <a:graphicData uri="http://schemas.openxmlformats.org/drawingml/2006/table">
            <a:tbl>
              <a:tblPr/>
              <a:tblGrid>
                <a:gridCol w="619200"/>
                <a:gridCol w="1828800"/>
                <a:gridCol w="1800000"/>
                <a:gridCol w="4248720"/>
              </a:tblGrid>
              <a:tr h="73656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db0b5"/>
                    </a:solidFill>
                  </a:tcPr>
                </a:tc>
              </a:tr>
              <a:tr h="174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مفرد</a:t>
                      </a: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دو تا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جمع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, velik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270" name="TextShape 3"/>
          <p:cNvSpPr txBox="1"/>
          <p:nvPr/>
        </p:nvSpPr>
        <p:spPr>
          <a:xfrm>
            <a:off x="457200" y="116640"/>
            <a:ext cx="8229240" cy="935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1. SKLON – KONČNICE</a:t>
            </a:r>
            <a:br/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1</a:t>
            </a:r>
            <a:r>
              <a:rPr b="1" lang="sl-SI" sz="2700" spc="-1" strike="noStrike">
                <a:solidFill>
                  <a:srgbClr val="e63636"/>
                </a:solidFill>
                <a:latin typeface="Calibri"/>
              </a:rPr>
              <a:t> - پسوند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251640" y="188640"/>
            <a:ext cx="7488360" cy="626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01"/>
              </a:spcBef>
            </a:pP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–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bolan?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bolan.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razume slovensko?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Moja soseda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razume slovensko.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Kdo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posluša radio? –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Gospod Novak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posluša radio.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to? - To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je všeč? – Všeč mi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čokolada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ti ni všeč? – Ni mi všeč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čaj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zdravnik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Ljubljana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lepo mesto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Ana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 že doma.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Peter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ni več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študent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 prijatelj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je še vedno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bolan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lep dan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Danes 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nedelja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Kava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stane 1 €.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160020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6000"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2. sklon ima veliko rab. Med drugim ga rabimo tudi s predlogom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IZ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از کیس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زیاد استفاده می شود. در این میان از حرف اضافه (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IZ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) استفاده می کنیم.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OD KOD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: از کجا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ste? – Sem iz Slovenij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از کجا هستید؟- از اسلوونی هستم.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je Peter? – Peter je iz Maribor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پی تر از کجا هست؟- پیتر از شهر ماریبور هست.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Od kod je Ana? – Ana je iz Celj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آنا از کجا هست؟- آنا از شهر سلییه هست.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457200" y="274680"/>
            <a:ext cx="8229240" cy="993600"/>
          </a:xfrm>
          <a:prstGeom prst="rect">
            <a:avLst/>
          </a:prstGeom>
          <a:solidFill>
            <a:srgbClr val="f8cfc8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2.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2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4" name="CustomShape 3"/>
          <p:cNvSpPr/>
          <p:nvPr/>
        </p:nvSpPr>
        <p:spPr>
          <a:xfrm>
            <a:off x="6516360" y="3141000"/>
            <a:ext cx="1944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OD KOD?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از 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Table 1"/>
          <p:cNvGraphicFramePr/>
          <p:nvPr/>
        </p:nvGraphicFramePr>
        <p:xfrm>
          <a:off x="251640" y="1412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088000"/>
                <a:gridCol w="2088000"/>
                <a:gridCol w="360072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05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- 2.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-2.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iz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mest/stanovanj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" name="Table 2"/>
          <p:cNvGraphicFramePr/>
          <p:nvPr/>
        </p:nvGraphicFramePr>
        <p:xfrm>
          <a:off x="323640" y="4725000"/>
          <a:ext cx="4104000" cy="1572840"/>
        </p:xfrm>
        <a:graphic>
          <a:graphicData uri="http://schemas.openxmlformats.org/drawingml/2006/table">
            <a:tbl>
              <a:tblPr/>
              <a:tblGrid>
                <a:gridCol w="789120"/>
                <a:gridCol w="1026000"/>
                <a:gridCol w="1104840"/>
                <a:gridCol w="118404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  -E 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 -A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-OV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-OV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 -/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277" name="TextShape 3"/>
          <p:cNvSpPr txBox="1"/>
          <p:nvPr/>
        </p:nvSpPr>
        <p:spPr>
          <a:xfrm>
            <a:off x="457200" y="274680"/>
            <a:ext cx="8229240" cy="633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2. SKLON – KONČNICE </a:t>
            </a:r>
            <a:br/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2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- پسوند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  <a:solidFill>
            <a:srgbClr val="ffcac1"/>
          </a:solidFill>
          <a:ln w="25560">
            <a:solidFill>
              <a:srgbClr val="e63636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4.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4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ob nekaterih glagolih in nekaterih predlogih.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20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از بعضی افعال و بعضی حرف های اضافه استفاده می کنیم.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Table 1"/>
          <p:cNvGraphicFramePr/>
          <p:nvPr/>
        </p:nvGraphicFramePr>
        <p:xfrm>
          <a:off x="251640" y="1124640"/>
          <a:ext cx="8712720" cy="1872000"/>
        </p:xfrm>
        <a:graphic>
          <a:graphicData uri="http://schemas.openxmlformats.org/drawingml/2006/table">
            <a:tbl>
              <a:tblPr/>
              <a:tblGrid>
                <a:gridCol w="738360"/>
                <a:gridCol w="2645640"/>
                <a:gridCol w="2016000"/>
                <a:gridCol w="3312720"/>
              </a:tblGrid>
              <a:tr h="5202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592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-4.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blok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 blok.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sosed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sosed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nova bloka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bloki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nova hiša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hiši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nove hiše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novo okno/stanovanje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novo okno/stanovanje.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novi okni/stanovanji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okn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nova okna/stanovanja</a:t>
                      </a:r>
                      <a:endParaRPr b="0" lang="sl-SI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okn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6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.</a:t>
                      </a:r>
                      <a:endParaRPr b="0" lang="sl-SI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1" name="Table 2"/>
          <p:cNvGraphicFramePr/>
          <p:nvPr/>
        </p:nvGraphicFramePr>
        <p:xfrm>
          <a:off x="323640" y="4725000"/>
          <a:ext cx="3888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1093680"/>
                <a:gridCol w="936000"/>
                <a:gridCol w="115236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282" name="TextShape 3"/>
          <p:cNvSpPr txBox="1"/>
          <p:nvPr/>
        </p:nvSpPr>
        <p:spPr>
          <a:xfrm>
            <a:off x="457200" y="274680"/>
            <a:ext cx="8229240" cy="633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94000"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4. SKLON – KONČNICE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GLAGOL IN 4. SKLON</a:t>
            </a:r>
            <a:br/>
            <a:r>
              <a:rPr b="1" lang="sl-SI" sz="3100" spc="-1" strike="noStrike">
                <a:solidFill>
                  <a:srgbClr val="e63636"/>
                </a:solidFill>
                <a:latin typeface="Calibri"/>
              </a:rPr>
              <a:t>فعل و کیس </a:t>
            </a:r>
            <a:r>
              <a:rPr b="1" lang="sl-SI" sz="3100" spc="-1" strike="noStrike">
                <a:solidFill>
                  <a:srgbClr val="e63636"/>
                </a:solidFill>
                <a:latin typeface="Calibri"/>
              </a:rPr>
              <a:t>4</a:t>
            </a:r>
            <a:endParaRPr b="0" lang="sl-SI" sz="3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TextShape 2"/>
          <p:cNvSpPr txBox="1"/>
          <p:nvPr/>
        </p:nvSpPr>
        <p:spPr>
          <a:xfrm>
            <a:off x="467640" y="1556640"/>
            <a:ext cx="8434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Veliko glagolov (v pozitivni obliki) se veže s 4. sklonom: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1400" spc="-1" strike="noStrike">
                <a:solidFill>
                  <a:srgbClr val="000000"/>
                </a:solidFill>
                <a:latin typeface="Calibri"/>
              </a:rPr>
              <a:t>videti, imeti, igrati, gledati, poslušati, čakati, kupiti, rabiti, vprašati, brati, pisati, klicati, piti, jesti, iskati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…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فعل های زیادی (در حالت مثبت) به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متصل می شوند:دیدن, داشتن ,باری کردن ,تماشا کردن ,گوش کردن ,خرید کردن ,استفاده کردن ,پرسیدن ,خواندن ,نوشتن ,تماس گرفتن ,نوشیدن, خوردن , جستجو کردن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چه کسی یا چی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CustomShape 3"/>
          <p:cNvSpPr/>
          <p:nvPr/>
        </p:nvSpPr>
        <p:spPr>
          <a:xfrm>
            <a:off x="6516360" y="4869000"/>
            <a:ext cx="143964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چی؟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6516360" y="3717000"/>
            <a:ext cx="143964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KOGA?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چه کسی؟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251640" y="116640"/>
            <a:ext cx="8712720" cy="648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Primeri: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                                                      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policist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 کسی را می بینید؟  پلیس را می بینم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iščeš? – Iščem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otrok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دنبال چه می گردید؟  دنبال بچه ام می گردم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vprašaš? – Vprašam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učiteljic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از چه کسی می پرسید؟ از معلم ام می پرسم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1" i="1" lang="sl-SI" sz="18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kličeš? – Kličem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ega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600" spc="-1" strike="noStrike">
                <a:solidFill>
                  <a:srgbClr val="000000"/>
                </a:solidFill>
                <a:latin typeface="Calibri"/>
              </a:rPr>
              <a:t>چه کسی را صدا می کنید؟ برادر تو را صدا می کنم</a:t>
            </a:r>
            <a:r>
              <a:rPr b="1" lang="sl-SI" sz="1600" spc="-1" strike="noStrike">
                <a:solidFill>
                  <a:srgbClr val="000000"/>
                </a:solidFill>
                <a:latin typeface="Calibri"/>
              </a:rPr>
              <a:t>.  </a:t>
            </a: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star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blok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 – چی می بینید؟ بلوک قدیمی را می بینم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sendvič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چه- چی می نوشید؟ ساندویچ می خورم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        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pije Peter? – Peter pije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kav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پیتر چه می نوشید؟ پیتر قهوه می نوشید</a:t>
            </a: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.           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bere oče? – Oče bere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zanimiv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knjig</a:t>
            </a:r>
            <a:r>
              <a:rPr b="1" i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پدر چه می خواند؟ پدر کتاب جالبی را می خواند.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539640" y="980640"/>
            <a:ext cx="5122440" cy="935640"/>
          </a:xfrm>
          <a:prstGeom prst="rect">
            <a:avLst/>
          </a:prstGeom>
          <a:solidFill>
            <a:srgbClr val="f2f2f2"/>
          </a:solidFill>
          <a:ln>
            <a:solidFill>
              <a:srgbClr val="d9d9d9"/>
            </a:solidFill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Vidim hiš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 in gosp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. </a:t>
            </a:r>
            <a:br/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Vidim blok in policist</a:t>
            </a:r>
            <a:r>
              <a:rPr b="1" lang="sl-SI" sz="36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lang="sl-SI" sz="36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251640" y="2205000"/>
            <a:ext cx="8650800" cy="4021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/>
          </a:bodyPr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Kot smo videli v tabeli za 4. sklon, se ženskem spolu spremeni končnica (-a  </a:t>
            </a:r>
            <a:r>
              <a:rPr b="0" lang="sl-SI" sz="25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 -o).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99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همانطور که می بینید در جدول برای کیس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پسوند جنس مونث از(-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a  </a:t>
            </a:r>
            <a:r>
              <a:rPr b="0" lang="sl-SI" sz="36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 -o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)  تغییر پیدا میکند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81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hiš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Vidim hiš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gosp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Vidim gosp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99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V tabeli lahko vidimo tudi, da imamo pri moškem spolu ednine dve različni končnici (-/ in -a). Ustrezno končnico izberemo glede na to, ali govorimo o stvari (končnica -/) ali o osebi/živali (končnica -a). </a:t>
            </a: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760"/>
              </a:spcBef>
            </a:pP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همچنین در جدول می بینیم ,که برای جنس مذکر در حالت مفرد دو پسوند متفاوت (  (-/ 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in –a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داریم.برای انتخاب پسوند مناسب به جنسیت واژه دقت می کنیم ,اگر درباره اشیاء صحبت می کنیم از( پسوند / - ) و اگر درباره اشخاص / حیوانات صحبت می کنیم از( پسوند / 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3800" spc="-1" strike="noStrike">
                <a:solidFill>
                  <a:srgbClr val="000000"/>
                </a:solidFill>
                <a:latin typeface="Calibri"/>
              </a:rPr>
              <a:t>) استفاده می کنیم.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60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blok. Vidim blok.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policist. Vidim policist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/ To je pes. Vidim ps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539640" y="188640"/>
            <a:ext cx="7920360" cy="639360"/>
          </a:xfrm>
          <a:prstGeom prst="rect">
            <a:avLst/>
          </a:prstGeom>
          <a:solidFill>
            <a:srgbClr val="fafec6"/>
          </a:solidFill>
          <a:ln>
            <a:solidFill>
              <a:srgbClr val="fff8c1"/>
            </a:solidFill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 spodnja primera.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به مثال پایین نگاه کنید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              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IZGOVOR ČRKE V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V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تلفظ کردن حرف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62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V izgovarjamo kot V.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ka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ečer,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ino,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oda, h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ala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V izgovarjamo kot U (W).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را همانند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U ( W )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 تلفظ می کنیم.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ropa, zdra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nik,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sak, no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v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8460360" y="1556640"/>
            <a:ext cx="575640" cy="28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ffffff"/>
                </a:solidFill>
                <a:latin typeface="Calibri"/>
              </a:rPr>
              <a:t>P4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Shape 1"/>
          <p:cNvSpPr txBox="1"/>
          <p:nvPr/>
        </p:nvSpPr>
        <p:spPr>
          <a:xfrm>
            <a:off x="457200" y="332640"/>
            <a:ext cx="8229240" cy="633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چند نمونه دیگر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  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čakaš? – Čakam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prijatelja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منتظر چه کسی هستی؟ منتظر دوستم هستم.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Andreja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کسی را می بینی؟ آندری را می بینم.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kličeš? – Kličem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به چه کسی زنگ می زنید؟ به مادرم زنگ می زنم.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obiščeš? – Obiščem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sosedo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کسی را ملاقات می کنی؟ همسایه را ملاقات می کنم.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piješ? – Pijem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pivo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نوشی؟ آب جو می نوشم.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rabiš? – Rabim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dežnik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چی لازم داری؟ چتر لازم دارم.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bereš? – Berem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knjigo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خوانی؟ کتاب می خوانم.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چه می خوری؟ گوشت می خورم.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PREDLOGI IN 4. SKLON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های اضافه و کیس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4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3" name="TextShape 2"/>
          <p:cNvSpPr txBox="1"/>
          <p:nvPr/>
        </p:nvSpPr>
        <p:spPr>
          <a:xfrm>
            <a:off x="4676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4. sklon uporabljamo z nekaterimi predlogi.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برخی از حرف های اضافه استفاده می کنیم.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اینها برخی از حرف های اضافه هستند: 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Za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برای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بر- روی- بالا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در- درون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ČEZ.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بعد از- پیش از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67640" y="260640"/>
            <a:ext cx="8229240" cy="8744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94000"/>
          </a:bodyPr>
          <a:p>
            <a:pPr algn="ctr" rtl="1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ZA</a:t>
            </a: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                                  </a:t>
            </a:r>
            <a:br/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حرف اضافه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ZA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( برای ) </a:t>
            </a:r>
            <a:r>
              <a:rPr b="1" lang="sl-SI" sz="44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za predlogom ZA.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در کیس 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 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ZA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 (برای) استفاده می کنیم.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ZA KOGA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ZA KAJ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می پرسیم برای چه کسی یا برای چی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.                     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Roža je za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گل برای مادر است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To je račun za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elektriko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این قبض برای برق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CustomShape 3"/>
          <p:cNvSpPr/>
          <p:nvPr/>
        </p:nvSpPr>
        <p:spPr>
          <a:xfrm>
            <a:off x="6372360" y="3700440"/>
            <a:ext cx="2016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KOGA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برای چه کسی؟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297" name="CustomShape 4"/>
          <p:cNvSpPr/>
          <p:nvPr/>
        </p:nvSpPr>
        <p:spPr>
          <a:xfrm>
            <a:off x="6372360" y="4797000"/>
            <a:ext cx="2016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 KAJ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برای چی؟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251640" y="1340640"/>
            <a:ext cx="8517240" cy="5301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2000"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4. sklon uporabljamo za predlogom V in predlogom NA, če uporabimo glagol ITI (ali kak drug glagol premikanja, na primer HODITI, PRITI).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39"/>
              </a:spcBef>
            </a:pP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                    در کیس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از حرف اضافه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و حرف اضافه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استفاده میکنیم، اگر از فعل رفتن استفاده کنیم. (یا فعل های دیگر که جا به جا شدن را میگویند، به طور مثال راه رفتن، آمدن)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</a:t>
            </a:r>
            <a:r>
              <a:rPr b="0" lang="sl-SI" sz="3200" spc="-1" strike="noStrike">
                <a:solidFill>
                  <a:srgbClr val="000000"/>
                </a:solidFill>
                <a:latin typeface="Wingdings"/>
              </a:rPr>
              <a:t>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br/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می پرسیم : کجا؟ 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2200" spc="-1" strike="noStrike">
                <a:solidFill>
                  <a:srgbClr val="000000"/>
                </a:solidFill>
                <a:latin typeface="Calibri"/>
              </a:rPr>
              <a:t>کجا می روی؟ به مدرسه می روم                   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šol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na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koncert  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. 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کجا می روی؟ به کنسرت می روم</a:t>
            </a:r>
            <a:endParaRPr b="0" lang="sl-SI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mesto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کجا می روی؟ به شهر می روم</a:t>
            </a: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.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99" name="Picture 2" descr=""/>
          <p:cNvPicPr/>
          <p:nvPr/>
        </p:nvPicPr>
        <p:blipFill>
          <a:blip r:embed="rId1"/>
          <a:stretch/>
        </p:blipFill>
        <p:spPr>
          <a:xfrm>
            <a:off x="3204000" y="2462400"/>
            <a:ext cx="746640" cy="767880"/>
          </a:xfrm>
          <a:prstGeom prst="rect">
            <a:avLst/>
          </a:prstGeom>
          <a:ln>
            <a:noFill/>
          </a:ln>
        </p:spPr>
      </p:pic>
      <p:pic>
        <p:nvPicPr>
          <p:cNvPr id="300" name="Slika 6" descr=""/>
          <p:cNvPicPr/>
          <p:nvPr/>
        </p:nvPicPr>
        <p:blipFill>
          <a:blip r:embed="rId2"/>
          <a:stretch/>
        </p:blipFill>
        <p:spPr>
          <a:xfrm flipH="1">
            <a:off x="1620000" y="2538000"/>
            <a:ext cx="384120" cy="674640"/>
          </a:xfrm>
          <a:prstGeom prst="rect">
            <a:avLst/>
          </a:prstGeom>
          <a:ln w="9360">
            <a:noFill/>
          </a:ln>
        </p:spPr>
      </p:pic>
      <p:sp>
        <p:nvSpPr>
          <p:cNvPr id="301" name="CustomShape 2"/>
          <p:cNvSpPr/>
          <p:nvPr/>
        </p:nvSpPr>
        <p:spPr>
          <a:xfrm>
            <a:off x="395640" y="223920"/>
            <a:ext cx="8373240" cy="99972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PREDLOGA  V in NA</a:t>
            </a: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  </a:t>
            </a:r>
            <a:endParaRPr b="0" lang="sl-SI" sz="12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V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 و 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NA</a:t>
            </a:r>
            <a:r>
              <a:rPr b="1" lang="sl-SI" sz="2400" spc="-1" strike="noStrike">
                <a:solidFill>
                  <a:srgbClr val="e63636"/>
                </a:solidFill>
                <a:latin typeface="Calibri"/>
              </a:rPr>
              <a:t>(در و روی) 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6732360" y="3501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za predlogom V uporabljamo tudi pred poimenovanji za dneve v tednu, če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در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هم چنین قبل از نام گذاری برای روزها و هفته ها استفاده می کنیم. اگر بپرسیم کی(چه وقتی).</a:t>
            </a:r>
            <a:br/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greš na izlet? –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nedeljo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چه زمانی به مسافرت کوتاه می روی؟ در روز یکشنبه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4" name="CustomShape 2"/>
          <p:cNvSpPr/>
          <p:nvPr/>
        </p:nvSpPr>
        <p:spPr>
          <a:xfrm>
            <a:off x="302760" y="188640"/>
            <a:ext cx="8229240" cy="79164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V</a:t>
            </a:r>
            <a:endParaRPr b="0" lang="sl-SI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V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  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6811200" y="4077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KDAJ?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کی؟ چه وقتی؟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6764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za predlogom ČEZ.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در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از حرف اضافه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Čez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(بعد از) استفاده می کنیم.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br/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Grem čez cest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به آن طرف خیابان می روم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Pridem čez en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ur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بعد از یک ساعت می آیم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467640" y="260640"/>
            <a:ext cx="8229240" cy="791640"/>
          </a:xfrm>
          <a:prstGeom prst="rect">
            <a:avLst/>
          </a:prstGeom>
          <a:ln>
            <a:solidFill>
              <a:srgbClr val="e63636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 ČEZ</a:t>
            </a:r>
            <a:endParaRPr b="0" lang="sl-SI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ČEZ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 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9d3d3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5.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TextShape 2"/>
          <p:cNvSpPr txBox="1"/>
          <p:nvPr/>
        </p:nvSpPr>
        <p:spPr>
          <a:xfrm>
            <a:off x="467640" y="1917000"/>
            <a:ext cx="8229240" cy="4132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5. sklon uporabljamo samo s predlogi.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از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فقط با حرف اضافه استفاده می کنیم.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اینها برخی از حرف های اضافه هستند: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روی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PRI.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 کنار – پهلوی- پیش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Table 1"/>
          <p:cNvGraphicFramePr/>
          <p:nvPr/>
        </p:nvGraphicFramePr>
        <p:xfrm>
          <a:off x="251640" y="1124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160000"/>
                <a:gridCol w="2232000"/>
                <a:gridCol w="338472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131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–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-5.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 mesti/stanovanji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1" name="Table 2"/>
          <p:cNvGraphicFramePr/>
          <p:nvPr/>
        </p:nvGraphicFramePr>
        <p:xfrm>
          <a:off x="539640" y="4437000"/>
          <a:ext cx="3888000" cy="1572840"/>
        </p:xfrm>
        <a:graphic>
          <a:graphicData uri="http://schemas.openxmlformats.org/drawingml/2006/table">
            <a:tbl>
              <a:tblPr/>
              <a:tblGrid>
                <a:gridCol w="565560"/>
                <a:gridCol w="1060200"/>
                <a:gridCol w="989640"/>
                <a:gridCol w="127260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-i -I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312" name="TextShape 3"/>
          <p:cNvSpPr txBox="1"/>
          <p:nvPr/>
        </p:nvSpPr>
        <p:spPr>
          <a:xfrm>
            <a:off x="457200" y="188640"/>
            <a:ext cx="8229240" cy="719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67000"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.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SKLON – KONČNICE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- پسوند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extShape 1"/>
          <p:cNvSpPr txBox="1"/>
          <p:nvPr/>
        </p:nvSpPr>
        <p:spPr>
          <a:xfrm>
            <a:off x="399600" y="18864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PREDLOGA V in NA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V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و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NA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4" name="TextShape 2"/>
          <p:cNvSpPr txBox="1"/>
          <p:nvPr/>
        </p:nvSpPr>
        <p:spPr>
          <a:xfrm>
            <a:off x="457200" y="1268640"/>
            <a:ext cx="8229240" cy="5328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1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Predloga V in NA uporabimo ob glagolu, ki </a:t>
            </a:r>
            <a:r>
              <a:rPr b="0" lang="sl-SI" sz="1700" spc="-1" strike="noStrike" u="sng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izraža premikanja.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8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  و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، در جلوی فعل هایی استفاده می کنیم که جا به جایی را بیان نمی کند.</a:t>
            </a: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81"/>
              </a:spcBef>
            </a:pP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می پرسیم: کجا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.                                         </a:t>
            </a:r>
            <a:br/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živiš? - Živim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Sloveniji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زندگی می کنی؟ در اسلوونی زندگی می کنم.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br/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delate? - Delam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کار می کنید؟ در بار کار می کنم.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br/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si? - Sem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mestu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هستی؟ در شهر هستم.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CustomShape 3"/>
          <p:cNvSpPr/>
          <p:nvPr/>
        </p:nvSpPr>
        <p:spPr>
          <a:xfrm>
            <a:off x="6876360" y="1989000"/>
            <a:ext cx="1728000" cy="791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PRI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PRI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Predlog PRI uporabljamo za izražanje bližine.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برای بیان نزدیک بودن به جایی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می پرسیم: کجا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trgovini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greste levo.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در کنار فروشگاه به سمت چپ بروید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Dobimo se 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کنار بار همدیگر را می بینیم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Živim 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mami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پیش مادرم زندگی می کنم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           </a:t>
            </a:r>
            <a:br/>
            <a:br/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8" name="CustomShape 3"/>
          <p:cNvSpPr/>
          <p:nvPr/>
        </p:nvSpPr>
        <p:spPr>
          <a:xfrm>
            <a:off x="6660360" y="2853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921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A, E, I, O, U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Ponovite glasove. Opazujte, kako se spreminja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položaj jezika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pri izgovoru.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صدا ها را تکرار کنید.نگاه کنید چطور حالت زبان در هنگام تلفظ کردن در حال تغییر است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924000" y="3357000"/>
            <a:ext cx="2304000" cy="683640"/>
          </a:xfrm>
          <a:prstGeom prst="rect">
            <a:avLst/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POLOŽAJ JEZIKA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حالت زبان</a:t>
            </a:r>
            <a:endParaRPr b="0" lang="sl-SI" sz="1800" spc="-1" strike="noStrike">
              <a:latin typeface="Arial"/>
            </a:endParaRPr>
          </a:p>
        </p:txBody>
      </p:sp>
      <p:pic>
        <p:nvPicPr>
          <p:cNvPr id="106" name="Picture 3" descr=""/>
          <p:cNvPicPr/>
          <p:nvPr/>
        </p:nvPicPr>
        <p:blipFill>
          <a:blip r:embed="rId1"/>
          <a:stretch/>
        </p:blipFill>
        <p:spPr>
          <a:xfrm>
            <a:off x="1331640" y="3357000"/>
            <a:ext cx="2049120" cy="2734920"/>
          </a:xfrm>
          <a:prstGeom prst="rect">
            <a:avLst/>
          </a:prstGeom>
          <a:ln w="9360">
            <a:noFill/>
          </a:ln>
        </p:spPr>
      </p:pic>
      <p:sp>
        <p:nvSpPr>
          <p:cNvPr id="107" name="Line 4"/>
          <p:cNvSpPr/>
          <p:nvPr/>
        </p:nvSpPr>
        <p:spPr>
          <a:xfrm flipV="1">
            <a:off x="2627640" y="4581000"/>
            <a:ext cx="504000" cy="93600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Line 5"/>
          <p:cNvSpPr/>
          <p:nvPr/>
        </p:nvSpPr>
        <p:spPr>
          <a:xfrm>
            <a:off x="2051640" y="4581000"/>
            <a:ext cx="576000" cy="93600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Line 6"/>
          <p:cNvSpPr/>
          <p:nvPr/>
        </p:nvSpPr>
        <p:spPr>
          <a:xfrm>
            <a:off x="2051640" y="4581000"/>
            <a:ext cx="1080000" cy="0"/>
          </a:xfrm>
          <a:prstGeom prst="line">
            <a:avLst/>
          </a:prstGeom>
          <a:ln>
            <a:solidFill>
              <a:srgbClr val="fd823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7"/>
          <p:cNvSpPr/>
          <p:nvPr/>
        </p:nvSpPr>
        <p:spPr>
          <a:xfrm flipV="1">
            <a:off x="2771640" y="3716280"/>
            <a:ext cx="1007640" cy="719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323640" y="980640"/>
            <a:ext cx="799236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 primera: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به نمونه ها نگاه می کنیم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Grem na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من به دوره آموزشی می روم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Sem na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من در دوره آموزشی هستم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 prvem stavku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uporabimo 4. sklon. Glagol ITI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grem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izraža premikanje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ob predlogih V in NA uporabimo 4. sklon.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کنار جملۀ اول از خودمان می پرسیم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کجا و به خاطر همین از کیس چهارم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فعل رفتن(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ITi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(می روم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Grem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جا به جا شدن را بیان می کند و برای همین در کنار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(در)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(روی)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 drugem stavku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uporabimo 5. sklon. Glagol BITI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ne izraža premikanja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ob predlogih V in NA uporabimo 5. sklon.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کنار جملۀ دیگر از خودمان می پرسیم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کجا و برای همین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استفاده می کنیم. فعل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(بودن) (هستم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sem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جا به جا شدن را بیان نمی کند. برای همین در کنار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(در)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(روی)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2051640" y="116640"/>
            <a:ext cx="5040360" cy="791640"/>
          </a:xfrm>
          <a:prstGeom prst="rect">
            <a:avLst/>
          </a:prstGeom>
          <a:solidFill>
            <a:schemeClr val="bg1"/>
          </a:solidFill>
          <a:ln>
            <a:solidFill>
              <a:srgbClr val="f76d6d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f76d6d"/>
                </a:solidFill>
                <a:latin typeface="Calibri"/>
              </a:rPr>
              <a:t>KAM?   in   KJE?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f76d6d"/>
                </a:solidFill>
                <a:latin typeface="Calibri"/>
              </a:rPr>
              <a:t>کجا؟      و   کجا 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179640" y="476640"/>
            <a:ext cx="8784720" cy="619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            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چند نمونه دیگر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živiš? – Živim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زندگی می کنی؟ در لوبلیانا زندگی می کنیم.         کجا می روی؟ به لوبلیانا می روم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.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هستی؟ در حال نوشیدن هستم.                            کجا می روی؟ برای نوشیدن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obisk.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obisk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هستی؟ در ملاقات هستم.                                  کجا می روی؟ به ملاقات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کجا هستی؟ در شهر هستم.                                             کجا می روی؟ به شهر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2" name="CustomShape 2"/>
          <p:cNvSpPr/>
          <p:nvPr/>
        </p:nvSpPr>
        <p:spPr>
          <a:xfrm>
            <a:off x="5364000" y="980640"/>
            <a:ext cx="1728000" cy="863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323" name="CustomShape 3"/>
          <p:cNvSpPr/>
          <p:nvPr/>
        </p:nvSpPr>
        <p:spPr>
          <a:xfrm>
            <a:off x="251640" y="980640"/>
            <a:ext cx="1728000" cy="863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Poslušajte in ponovite.</a:t>
            </a:r>
            <a:br/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گوش کنید و تکرارنمایید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CustomShape 2"/>
          <p:cNvSpPr/>
          <p:nvPr/>
        </p:nvSpPr>
        <p:spPr>
          <a:xfrm rot="10800000">
            <a:off x="2124000" y="1845000"/>
            <a:ext cx="5040360" cy="3744000"/>
          </a:xfrm>
          <a:prstGeom prst="triangle">
            <a:avLst>
              <a:gd name="adj" fmla="val 49359"/>
            </a:avLst>
          </a:prstGeom>
          <a:ln>
            <a:solidFill>
              <a:srgbClr val="74798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4428000" y="292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  <a:ea typeface="Verdana"/>
              </a:rPr>
              <a:t>ə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39564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4284000" y="3501000"/>
            <a:ext cx="1007640" cy="431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6" name="CustomShape 6"/>
          <p:cNvSpPr/>
          <p:nvPr/>
        </p:nvSpPr>
        <p:spPr>
          <a:xfrm>
            <a:off x="673236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sem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7" name="CustomShape 7"/>
          <p:cNvSpPr/>
          <p:nvPr/>
        </p:nvSpPr>
        <p:spPr>
          <a:xfrm>
            <a:off x="97164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vro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8" name="CustomShape 8"/>
          <p:cNvSpPr/>
          <p:nvPr/>
        </p:nvSpPr>
        <p:spPr>
          <a:xfrm>
            <a:off x="1763640" y="400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9" name="CustomShape 9"/>
          <p:cNvSpPr/>
          <p:nvPr/>
        </p:nvSpPr>
        <p:spPr>
          <a:xfrm>
            <a:off x="3852000" y="573336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vto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0" name="CustomShape 10"/>
          <p:cNvSpPr/>
          <p:nvPr/>
        </p:nvSpPr>
        <p:spPr>
          <a:xfrm>
            <a:off x="5796000" y="4077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kno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1" name="CustomShape 11"/>
          <p:cNvSpPr/>
          <p:nvPr/>
        </p:nvSpPr>
        <p:spPr>
          <a:xfrm>
            <a:off x="723636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ra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2" name="CustomShape 12"/>
          <p:cNvSpPr/>
          <p:nvPr/>
        </p:nvSpPr>
        <p:spPr>
          <a:xfrm>
            <a:off x="233964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3" name="CustomShape 13"/>
          <p:cNvSpPr/>
          <p:nvPr/>
        </p:nvSpPr>
        <p:spPr>
          <a:xfrm>
            <a:off x="2915640" y="2853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é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4" name="CustomShape 14"/>
          <p:cNvSpPr/>
          <p:nvPr/>
        </p:nvSpPr>
        <p:spPr>
          <a:xfrm>
            <a:off x="3636000" y="400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ê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5" name="CustomShape 15"/>
          <p:cNvSpPr/>
          <p:nvPr/>
        </p:nvSpPr>
        <p:spPr>
          <a:xfrm>
            <a:off x="4356000" y="4869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6" name="CustomShape 16"/>
          <p:cNvSpPr/>
          <p:nvPr/>
        </p:nvSpPr>
        <p:spPr>
          <a:xfrm>
            <a:off x="5076000" y="4077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ô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7" name="CustomShape 17"/>
          <p:cNvSpPr/>
          <p:nvPr/>
        </p:nvSpPr>
        <p:spPr>
          <a:xfrm>
            <a:off x="5868000" y="2853000"/>
            <a:ext cx="575640" cy="503640"/>
          </a:xfrm>
          <a:prstGeom prst="roundRect">
            <a:avLst>
              <a:gd name="adj" fmla="val 19690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ó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28" name="CustomShape 18"/>
          <p:cNvSpPr/>
          <p:nvPr/>
        </p:nvSpPr>
        <p:spPr>
          <a:xfrm>
            <a:off x="644436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20996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b6e5a"/>
                </a:solidFill>
                <a:latin typeface="Calibri"/>
              </a:rPr>
              <a:t>NAGLAS</a:t>
            </a:r>
            <a:br/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آوا (تکیه صدا)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434800" cy="4780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0000"/>
          </a:bodyPr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Ni pravila, kateri del (zlog) besede je naglašen. Mesto naglasa se naučimo skupaj z besedo.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قانونی وجود ندارد که بگوید تاکید صدا در چه قسمتی از واژه باید تلفظ گردد.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جای تاکید یا تکیه صدا را همراه با کلمه یاد می گیریم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56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Poglejmo na primeru besed: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februar, beseda, dokument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به کلمات مثال زده شده نگاه کنید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28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Z rdečo označeni del besede je naglašen.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تاکید یا تکیه صدا با رنگ قرمز نشان داده شده است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360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FE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-BRU-AR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BE-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SE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-DA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DO-KU-</a:t>
            </a:r>
            <a:r>
              <a:rPr b="1" lang="sl-SI" sz="3200" spc="-1" strike="noStrike">
                <a:solidFill>
                  <a:srgbClr val="c00000"/>
                </a:solidFill>
                <a:latin typeface="Calibri"/>
              </a:rPr>
              <a:t>MENT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116640"/>
            <a:ext cx="8229240" cy="1079640"/>
          </a:xfrm>
          <a:prstGeom prst="rect">
            <a:avLst/>
          </a:prstGeom>
          <a:solidFill>
            <a:srgbClr val="7598d9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SAMOSTALNIK</a:t>
            </a:r>
            <a:br/>
            <a:r>
              <a:rPr b="1" lang="sl-SI" sz="3600" spc="-1" strike="noStrike">
                <a:solidFill>
                  <a:srgbClr val="ffffff"/>
                </a:solidFill>
                <a:latin typeface="Calibri"/>
              </a:rPr>
              <a:t>اسم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28904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Poimenujmo slike.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نام گذاری تصاویر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4428000" y="1268640"/>
            <a:ext cx="4464000" cy="540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Slike prikazujejo: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تصاویر نشان می دهند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OSEBE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(ženska, zdravnik),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افراد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ŽIVALI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(pes),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حیوانات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RASTLINE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(roža)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گیاهان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PREDMETE/STVARI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(dežnik, okno, sadje).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اشیاء/چیزها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300"/>
              </a:spcBef>
            </a:pP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Besede, ki poimenujejo osebe, živali, rastline, predmete/stvari in pojme, so </a:t>
            </a:r>
            <a:r>
              <a:rPr b="1" lang="sl-SI" sz="1500" spc="-1" strike="noStrike">
                <a:solidFill>
                  <a:srgbClr val="000000"/>
                </a:solidFill>
                <a:latin typeface="Calibri"/>
              </a:rPr>
              <a:t>samostalniki</a:t>
            </a:r>
            <a:r>
              <a:rPr b="0" lang="sl-SI" sz="15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5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کلماتی که برای افراد حیوانات گیاهان اشیاء / چیزهاو مفاهیم نام گذاری می شوند را اسم گویند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4" name="Slika 5" descr=""/>
          <p:cNvPicPr/>
          <p:nvPr/>
        </p:nvPicPr>
        <p:blipFill>
          <a:blip r:embed="rId1"/>
          <a:stretch/>
        </p:blipFill>
        <p:spPr>
          <a:xfrm>
            <a:off x="0" y="3213000"/>
            <a:ext cx="846000" cy="774000"/>
          </a:xfrm>
          <a:prstGeom prst="rect">
            <a:avLst/>
          </a:prstGeom>
          <a:ln w="9360">
            <a:noFill/>
          </a:ln>
        </p:spPr>
      </p:pic>
      <p:pic>
        <p:nvPicPr>
          <p:cNvPr id="135" name="Slika 6" descr=""/>
          <p:cNvPicPr/>
          <p:nvPr/>
        </p:nvPicPr>
        <p:blipFill>
          <a:blip r:embed="rId2"/>
          <a:stretch/>
        </p:blipFill>
        <p:spPr>
          <a:xfrm>
            <a:off x="539640" y="2133000"/>
            <a:ext cx="721440" cy="641160"/>
          </a:xfrm>
          <a:prstGeom prst="rect">
            <a:avLst/>
          </a:prstGeom>
          <a:ln w="9360">
            <a:noFill/>
          </a:ln>
        </p:spPr>
      </p:pic>
      <p:pic>
        <p:nvPicPr>
          <p:cNvPr id="136" name="Slika 7" descr=""/>
          <p:cNvPicPr/>
          <p:nvPr/>
        </p:nvPicPr>
        <p:blipFill>
          <a:blip r:embed="rId3">
            <a:lum bright="34000"/>
          </a:blip>
          <a:stretch/>
        </p:blipFill>
        <p:spPr>
          <a:xfrm>
            <a:off x="2483640" y="2493000"/>
            <a:ext cx="1026360" cy="679680"/>
          </a:xfrm>
          <a:prstGeom prst="rect">
            <a:avLst/>
          </a:prstGeom>
          <a:ln w="9360">
            <a:noFill/>
          </a:ln>
        </p:spPr>
      </p:pic>
      <p:pic>
        <p:nvPicPr>
          <p:cNvPr id="137" name="Slika 8" descr=""/>
          <p:cNvPicPr/>
          <p:nvPr/>
        </p:nvPicPr>
        <p:blipFill>
          <a:blip r:embed="rId4">
            <a:lum contrast="42000"/>
          </a:blip>
          <a:stretch/>
        </p:blipFill>
        <p:spPr>
          <a:xfrm>
            <a:off x="1907640" y="4149000"/>
            <a:ext cx="937440" cy="810000"/>
          </a:xfrm>
          <a:prstGeom prst="rect">
            <a:avLst/>
          </a:prstGeom>
          <a:ln>
            <a:noFill/>
          </a:ln>
        </p:spPr>
      </p:pic>
      <p:pic>
        <p:nvPicPr>
          <p:cNvPr id="138" name="Slika 9" descr=""/>
          <p:cNvPicPr/>
          <p:nvPr/>
        </p:nvPicPr>
        <p:blipFill>
          <a:blip r:embed="rId5"/>
          <a:stretch/>
        </p:blipFill>
        <p:spPr>
          <a:xfrm>
            <a:off x="1907640" y="3285000"/>
            <a:ext cx="719640" cy="791640"/>
          </a:xfrm>
          <a:prstGeom prst="rect">
            <a:avLst/>
          </a:prstGeom>
          <a:ln w="9360">
            <a:noFill/>
          </a:ln>
        </p:spPr>
      </p:pic>
      <p:pic>
        <p:nvPicPr>
          <p:cNvPr id="139" name="Slika 10" descr=""/>
          <p:cNvPicPr/>
          <p:nvPr/>
        </p:nvPicPr>
        <p:blipFill>
          <a:blip r:embed="rId6">
            <a:lum bright="42000"/>
          </a:blip>
          <a:stretch/>
        </p:blipFill>
        <p:spPr>
          <a:xfrm>
            <a:off x="3348000" y="4365000"/>
            <a:ext cx="518760" cy="893520"/>
          </a:xfrm>
          <a:prstGeom prst="rect">
            <a:avLst/>
          </a:prstGeom>
          <a:ln w="9360">
            <a:noFill/>
          </a:ln>
        </p:spPr>
      </p:pic>
      <p:pic>
        <p:nvPicPr>
          <p:cNvPr id="140" name="Picture 2" descr=""/>
          <p:cNvPicPr/>
          <p:nvPr/>
        </p:nvPicPr>
        <p:blipFill>
          <a:blip r:embed="rId7"/>
          <a:stretch/>
        </p:blipFill>
        <p:spPr>
          <a:xfrm>
            <a:off x="827640" y="4293000"/>
            <a:ext cx="502920" cy="1005840"/>
          </a:xfrm>
          <a:prstGeom prst="rect">
            <a:avLst/>
          </a:prstGeom>
          <a:ln>
            <a:noFill/>
          </a:ln>
        </p:spPr>
      </p:pic>
      <p:pic>
        <p:nvPicPr>
          <p:cNvPr id="141" name="Picture 8" descr=""/>
          <p:cNvPicPr/>
          <p:nvPr/>
        </p:nvPicPr>
        <p:blipFill>
          <a:blip r:embed="rId8"/>
          <a:stretch/>
        </p:blipFill>
        <p:spPr>
          <a:xfrm>
            <a:off x="1331640" y="5373360"/>
            <a:ext cx="907920" cy="1291680"/>
          </a:xfrm>
          <a:prstGeom prst="rect">
            <a:avLst/>
          </a:prstGeom>
          <a:ln>
            <a:noFill/>
          </a:ln>
        </p:spPr>
      </p:pic>
      <p:sp>
        <p:nvSpPr>
          <p:cNvPr id="142" name="CustomShape 4"/>
          <p:cNvSpPr/>
          <p:nvPr/>
        </p:nvSpPr>
        <p:spPr>
          <a:xfrm>
            <a:off x="1187640" y="2277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خانه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621720" y="3501000"/>
            <a:ext cx="935640" cy="575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dežnik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چتر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4" name="CustomShape 6"/>
          <p:cNvSpPr/>
          <p:nvPr/>
        </p:nvSpPr>
        <p:spPr>
          <a:xfrm>
            <a:off x="2962080" y="2277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okno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پنجره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5" name="CustomShape 7"/>
          <p:cNvSpPr/>
          <p:nvPr/>
        </p:nvSpPr>
        <p:spPr>
          <a:xfrm>
            <a:off x="2123640" y="6021360"/>
            <a:ext cx="1115640" cy="6436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sadje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میوه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6" name="CustomShape 8"/>
          <p:cNvSpPr/>
          <p:nvPr/>
        </p:nvSpPr>
        <p:spPr>
          <a:xfrm>
            <a:off x="2771640" y="5157360"/>
            <a:ext cx="935640" cy="719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ženska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زن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7" name="CustomShape 9"/>
          <p:cNvSpPr/>
          <p:nvPr/>
        </p:nvSpPr>
        <p:spPr>
          <a:xfrm>
            <a:off x="1475640" y="4725000"/>
            <a:ext cx="935640" cy="46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pes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سگ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8" name="CustomShape 10"/>
          <p:cNvSpPr/>
          <p:nvPr/>
        </p:nvSpPr>
        <p:spPr>
          <a:xfrm>
            <a:off x="251640" y="5013000"/>
            <a:ext cx="935640" cy="647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roža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گل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9" name="CustomShape 11"/>
          <p:cNvSpPr/>
          <p:nvPr/>
        </p:nvSpPr>
        <p:spPr>
          <a:xfrm>
            <a:off x="2411640" y="3501000"/>
            <a:ext cx="1071360" cy="575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zdravnik</a:t>
            </a:r>
            <a:endParaRPr b="0" lang="sl-SI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دکتر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3440</TotalTime>
  <Application>LibreOffice/6.2.2.2$Windows_X86_64 LibreOffice_project/2b840030fec2aae0fd2658d8d4f9548af4e3518d</Application>
  <Words>7485</Words>
  <Paragraphs>1228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2017-11-13T20:31:37Z</dcterms:modified>
  <cp:revision>681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61</vt:i4>
  </property>
</Properties>
</file>