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6.xml" ContentType="application/vnd.openxmlformats-officedocument.presentationml.notesSlide+xml"/>
  <Override PartName="/ppt/notesSlides/_rels/notesSlide6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Click to move the slide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l-SI" sz="2000" spc="-1" strike="noStrike">
                <a:latin typeface="Arial"/>
              </a:rPr>
              <a:t>Click to edit the notes' format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l-SI" sz="1400" spc="-1" strike="noStrike">
                <a:latin typeface="Times New Roman"/>
              </a:rPr>
              <a:t>&lt;header&gt;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l-SI" sz="1400" spc="-1" strike="noStrike">
                <a:latin typeface="Times New Roman"/>
              </a:rPr>
              <a:t>&lt;date/time&gt;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l-SI" sz="1400" spc="-1" strike="noStrike">
                <a:latin typeface="Times New Roman"/>
              </a:rPr>
              <a:t>&lt;footer&gt;</a:t>
            </a:r>
            <a:endParaRPr b="0" lang="sl-SI" sz="1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183FC7A2-094D-4DA7-BD3C-C81B70FA300A}" type="slidenum">
              <a:rPr b="0" lang="sl-SI" sz="1400" spc="-1" strike="noStrike">
                <a:latin typeface="Times New Roman"/>
              </a:rPr>
              <a:t>&lt;number&gt;</a:t>
            </a:fld>
            <a:endParaRPr b="0" lang="sl-SI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sl-SI" sz="2000" spc="-1" strike="noStrike">
              <a:latin typeface="Arial"/>
            </a:endParaRPr>
          </a:p>
        </p:txBody>
      </p:sp>
      <p:sp>
        <p:nvSpPr>
          <p:cNvPr id="68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A765F7AF-36B3-4016-8B4D-FA665A551E63}" type="slidenum">
              <a:rPr b="0" lang="sl-SI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afec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Kliknite, če želite urediti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Kliknite, če želite urediti sloge besedila matrice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FCB9A33B-9093-4C9F-927F-365A34EECF17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3C23A209-C6BE-4E7C-8D6A-20E3D55CA20A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rgbClr val="e63636"/>
          </a:solidFill>
          <a:ln w="38160">
            <a:solidFill>
              <a:srgbClr val="ffffff"/>
            </a:solidFill>
            <a:round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ffffff"/>
                </a:solidFill>
                <a:latin typeface="Calibri"/>
              </a:rPr>
              <a:t>SKLONI</a:t>
            </a:r>
            <a:br/>
            <a:r>
              <a:rPr b="1" lang="sl-SI" sz="3200" spc="-1" strike="noStrike">
                <a:solidFill>
                  <a:srgbClr val="ffffff"/>
                </a:solidFill>
                <a:latin typeface="Calibri"/>
              </a:rPr>
              <a:t>کیس ها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539640" y="1845000"/>
            <a:ext cx="3995640" cy="4320000"/>
          </a:xfrm>
          <a:prstGeom prst="roundRect">
            <a:avLst>
              <a:gd name="adj" fmla="val 16667"/>
            </a:avLst>
          </a:prstGeom>
          <a:ln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ima 6 sklonov:</a:t>
            </a:r>
            <a:endParaRPr b="0" lang="sl-SI" sz="1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زبان اسلوونییایی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کیس دارد: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1.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(imenovalnik/nominativ)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2.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(rodilnik/genitiv)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3.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(dajalnik/dativ)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4.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(tožilnik/akuzativ)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5.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(mestnik/lokativ)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6.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(orodnik/instrumental) 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4716000" y="1628640"/>
            <a:ext cx="3960000" cy="4536000"/>
          </a:xfrm>
          <a:prstGeom prst="roundRect">
            <a:avLst>
              <a:gd name="adj" fmla="val 16667"/>
            </a:avLst>
          </a:prstGeom>
          <a:ln>
            <a:solidFill>
              <a:srgbClr val="f4cb27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se spremeni sklon (na to vpliva glagol ali predlog), se spremeni končnica samostalnika (in pridevnika). 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اگر کیس تغییر کند (در فعل و گزاره تاثیر می گذارد)همچنین پسوند اسم و صفت تغییر می کند</a:t>
            </a:r>
            <a:r>
              <a:rPr b="0" lang="sl-SI" sz="1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1. sklon: To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je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2.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Ne 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3.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Telefoniram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5. sklon: Živim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6. sklon: Pogovarjam se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z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457200" y="274680"/>
            <a:ext cx="8229240" cy="1137600"/>
          </a:xfrm>
          <a:prstGeom prst="rect">
            <a:avLst/>
          </a:prstGeom>
          <a:solidFill>
            <a:srgbClr val="f9d3d3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200" spc="-1" strike="noStrike">
                <a:solidFill>
                  <a:srgbClr val="e63636"/>
                </a:solidFill>
                <a:latin typeface="Calibri"/>
              </a:rPr>
              <a:t>5. SKLON</a:t>
            </a:r>
            <a:br/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5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467640" y="1917000"/>
            <a:ext cx="8229240" cy="4132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5. sklon uporabljamo samo s predlogi.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از کیس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5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فقط با حرف اضافه استفاده می کنیم.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Nekateri od teh predlogov so: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اینها برخی از حرف های اضافه هستند: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در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روی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           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PRI.   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در کنار – پهلوی- پیش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    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Table 1"/>
          <p:cNvGraphicFramePr/>
          <p:nvPr/>
        </p:nvGraphicFramePr>
        <p:xfrm>
          <a:off x="251640" y="1124640"/>
          <a:ext cx="8496720" cy="1872000"/>
        </p:xfrm>
        <a:graphic>
          <a:graphicData uri="http://schemas.openxmlformats.org/drawingml/2006/table">
            <a:tbl>
              <a:tblPr/>
              <a:tblGrid>
                <a:gridCol w="720000"/>
                <a:gridCol w="2160000"/>
                <a:gridCol w="2232000"/>
                <a:gridCol w="3384720"/>
              </a:tblGrid>
              <a:tr h="62964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مذکر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مونث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جنس خنثی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1319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- 5.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– 5.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-5.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 blok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em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u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velika bloka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veliki bloki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velika hiša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veliki hiši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ah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velike hiše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veliko  mesto/stanovanje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em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u</a:t>
                      </a: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21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u</a:t>
                      </a: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veliki  mesti/stanovanji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velika  mesta/stanovanja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v velik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r>
                        <a:rPr b="1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ih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Table 2"/>
          <p:cNvGraphicFramePr/>
          <p:nvPr/>
        </p:nvGraphicFramePr>
        <p:xfrm>
          <a:off x="539640" y="4437000"/>
          <a:ext cx="3888000" cy="1572840"/>
        </p:xfrm>
        <a:graphic>
          <a:graphicData uri="http://schemas.openxmlformats.org/drawingml/2006/table">
            <a:tbl>
              <a:tblPr/>
              <a:tblGrid>
                <a:gridCol w="565560"/>
                <a:gridCol w="1060200"/>
                <a:gridCol w="989640"/>
                <a:gridCol w="127260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-em -U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-i -I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-em -U</a:t>
                      </a:r>
                      <a:endParaRPr b="0" lang="sl-SI" sz="21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- 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- AH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- 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996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- 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- AH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77c84"/>
                          </a:solidFill>
                          <a:latin typeface="Calibri"/>
                        </a:rPr>
                        <a:t>-ih - IH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54" name="TextShape 3"/>
          <p:cNvSpPr txBox="1"/>
          <p:nvPr/>
        </p:nvSpPr>
        <p:spPr>
          <a:xfrm>
            <a:off x="457200" y="188640"/>
            <a:ext cx="8229240" cy="71964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 fontScale="67000"/>
          </a:bodyPr>
          <a:p>
            <a:pPr algn="ctr" rtl="1">
              <a:lnSpc>
                <a:spcPct val="100000"/>
              </a:lnSpc>
            </a:pP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5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.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SKLON – KONČNICE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 </a:t>
            </a:r>
            <a:br/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کیس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5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 - پسوند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399600" y="188640"/>
            <a:ext cx="8229240" cy="849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PREDLOGA V in NA</a:t>
            </a:r>
            <a:br/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حرف اضافه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V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و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 </a:t>
            </a:r>
            <a:r>
              <a:rPr b="1" lang="sl-SI" sz="2800" spc="-1" strike="noStrike">
                <a:solidFill>
                  <a:srgbClr val="e63636"/>
                </a:solidFill>
                <a:latin typeface="Calibri"/>
              </a:rPr>
              <a:t>NA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457200" y="1268640"/>
            <a:ext cx="8229240" cy="5328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1000"/>
          </a:bodyPr>
          <a:p>
            <a:pPr marL="343080" indent="-342720">
              <a:lnSpc>
                <a:spcPct val="100000"/>
              </a:lnSpc>
              <a:spcBef>
                <a:spcPts val="340"/>
              </a:spcBef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Predloga V in NA uporabimo ob glagolu, ki </a:t>
            </a:r>
            <a:r>
              <a:rPr b="0" lang="sl-SI" sz="1700" spc="-1" strike="noStrike" u="sng">
                <a:solidFill>
                  <a:srgbClr val="000000"/>
                </a:solidFill>
                <a:uFillTx/>
                <a:latin typeface="Calibri"/>
              </a:rPr>
              <a:t>ne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 izraža premikanja. 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81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از حرف اضافه 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  و 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، در جلوی فعل هایی استفاده می کنیم که جا به جایی را بیان نمی کند.</a:t>
            </a:r>
            <a:endParaRPr b="0" lang="sl-SI" sz="2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81"/>
              </a:spcBef>
            </a:pPr>
            <a:endParaRPr b="0" lang="sl-SI" sz="2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17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می پرسیم: کجا</a:t>
            </a:r>
            <a:r>
              <a:rPr b="0" lang="sl-SI" sz="2900" spc="-1" strike="noStrike">
                <a:solidFill>
                  <a:srgbClr val="000000"/>
                </a:solidFill>
                <a:latin typeface="Calibri"/>
              </a:rPr>
              <a:t>.                                         </a:t>
            </a:r>
            <a:br/>
            <a:endParaRPr b="0" lang="sl-SI" sz="2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živiš? - Živim v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Sloveniji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کجا زندگی می کنی؟ در اسلوونی زندگی می کنم.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br/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delate? - Delam v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baru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کجا کار می کنید؟ در بار کار می کنم.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rtl="1">
              <a:lnSpc>
                <a:spcPct val="100000"/>
              </a:lnSpc>
              <a:spcBef>
                <a:spcPts val="641"/>
              </a:spcBef>
            </a:pPr>
            <a:br/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si? - Sem v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mestu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کجا هستی؟ در شهر هستم.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CustomShape 3"/>
          <p:cNvSpPr/>
          <p:nvPr/>
        </p:nvSpPr>
        <p:spPr>
          <a:xfrm>
            <a:off x="6876360" y="1989000"/>
            <a:ext cx="1728000" cy="791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KJE?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کجا؟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457200" y="274680"/>
            <a:ext cx="8229240" cy="849600"/>
          </a:xfrm>
          <a:prstGeom prst="rect">
            <a:avLst/>
          </a:prstGeom>
          <a:solidFill>
            <a:srgbClr val="ffffff"/>
          </a:solidFill>
          <a:ln w="25560">
            <a:solidFill>
              <a:srgbClr val="e63636"/>
            </a:solidFill>
            <a:round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1300" spc="-1" strike="noStrike">
                <a:solidFill>
                  <a:srgbClr val="e63636"/>
                </a:solidFill>
                <a:latin typeface="Calibri"/>
              </a:rPr>
              <a:t>PREDLOG PRI</a:t>
            </a:r>
            <a:br/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PRI </a:t>
            </a:r>
            <a:r>
              <a:rPr b="1" lang="sl-SI" sz="3200" spc="-1" strike="noStrike">
                <a:solidFill>
                  <a:srgbClr val="e63636"/>
                </a:solidFill>
                <a:latin typeface="Calibri"/>
              </a:rPr>
              <a:t>حرف اضافه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5000"/>
          </a:bodyPr>
          <a:p>
            <a:pPr marL="343080" indent="-342720">
              <a:lnSpc>
                <a:spcPct val="100000"/>
              </a:lnSpc>
              <a:spcBef>
                <a:spcPts val="2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Predlog PRI uporabljamo za izražanje bližine.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از حرف اضافه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برای بیان نزدیک بودن به جایی استفاده می کنیم.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می پرسیم: کجا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 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Pri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trgovini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greste levo.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در کنار فروشگاه به سمت چپ بروید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          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Dobimo se pri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baru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کنار بار همدیگر را می بینیم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                           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Živim pri </a:t>
            </a:r>
            <a:r>
              <a:rPr b="1" i="1" lang="sl-SI" sz="3200" spc="-1" strike="noStrike">
                <a:solidFill>
                  <a:srgbClr val="000000"/>
                </a:solidFill>
                <a:latin typeface="Calibri"/>
              </a:rPr>
              <a:t>mami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.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پیش مادرم زندگی می کنم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.                                       </a:t>
            </a:r>
            <a:br/>
            <a:br/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CustomShape 3"/>
          <p:cNvSpPr/>
          <p:nvPr/>
        </p:nvSpPr>
        <p:spPr>
          <a:xfrm>
            <a:off x="6660360" y="2853000"/>
            <a:ext cx="1728000" cy="863640"/>
          </a:xfrm>
          <a:prstGeom prst="roundRect">
            <a:avLst>
              <a:gd name="adj" fmla="val 16667"/>
            </a:avLst>
          </a:prstGeom>
          <a:ln>
            <a:solidFill>
              <a:srgbClr val="747981"/>
            </a:solidFill>
            <a:round/>
          </a:ln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KJE?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کجا؟</a:t>
            </a:r>
            <a:endParaRPr b="0" lang="sl-SI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323640" y="980640"/>
            <a:ext cx="7992360" cy="5760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Poglejmo primera: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به نمونه ها نگاه می کنیم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:            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Grem na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tečaj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من به دوره آموزشی می روم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                          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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Sem na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tečaj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u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من در دوره آموزشی هستم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                                        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 prvem stavku se vprašamo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zato uporabimo 4. sklon. Glagol ITI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grem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 </a:t>
            </a:r>
            <a:r>
              <a:rPr b="0" lang="sl-SI" sz="1200" spc="-1" strike="noStrike" u="sng">
                <a:solidFill>
                  <a:srgbClr val="000000"/>
                </a:solidFill>
                <a:uFillTx/>
                <a:latin typeface="Calibri"/>
              </a:rPr>
              <a:t>izraža premikanje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zato ob predlogih V in NA uporabimo 4. sklon.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در کنار جملۀ اول از خودمان می پرسیم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کجا و به خاطر همین از کیس چهارم استفاده می کنیم.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فعل رفتن(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ITi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) (می روم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Grem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) جا به جا شدن را بیان می کند و برای همین در کنار حرف اضافه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(در) و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(روی) از کیس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استفاده می کنیم.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24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Pri drugem stavku se vprašamo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zato uporabimo 5. sklon. Glagol BITI (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sem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) </a:t>
            </a:r>
            <a:r>
              <a:rPr b="0" lang="sl-SI" sz="1200" spc="-1" strike="noStrike" u="sng">
                <a:solidFill>
                  <a:srgbClr val="000000"/>
                </a:solidFill>
                <a:uFillTx/>
                <a:latin typeface="Calibri"/>
              </a:rPr>
              <a:t>ne izraža premikanja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, zato ob predlogih V in NA uporabimo 5. sklon.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در کنار جملۀ دیگر از خودمان می پرسیم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کجا و برای همین از کیس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استفاده می کنیم. فعل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BiTi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(بودن) (هستم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sem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) جا به جا شدن را بیان نمی کند. برای همین در کنار حرف اضافه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V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(در) و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 (روی) از کیس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استفاده می کنیم.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2051640" y="116640"/>
            <a:ext cx="5040360" cy="791640"/>
          </a:xfrm>
          <a:prstGeom prst="rect">
            <a:avLst/>
          </a:prstGeom>
          <a:solidFill>
            <a:schemeClr val="bg1"/>
          </a:solidFill>
          <a:ln>
            <a:solidFill>
              <a:srgbClr val="f76d6d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f76d6d"/>
                </a:solidFill>
                <a:latin typeface="Calibri"/>
              </a:rPr>
              <a:t>KAM?   in   KJE?</a:t>
            </a:r>
            <a:endParaRPr b="0" lang="sl-SI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f76d6d"/>
                </a:solidFill>
                <a:latin typeface="Calibri"/>
              </a:rPr>
              <a:t>کجا؟      و   کجا ؟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179640" y="476640"/>
            <a:ext cx="8784720" cy="6192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Še nekaj primerov: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                                 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چند نمونه دیگر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v Ljubljan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živiš? – Živim v Ljubljan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کجا زندگی می کنی؟ در لوبلیانا زندگی می کنیم.         کجا می روی؟ به لوبلیانا می روم</a:t>
            </a: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.   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na pijač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   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si? – Sem na pijač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کجا هستی؟ در حال نوشیدن هستم.                            کجا می روی؟ برای نوشیدن می روم.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na obisk.    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si? – Sem na obisk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u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i="1" lang="sl-SI" sz="2000" spc="-1" strike="noStrike">
                <a:solidFill>
                  <a:srgbClr val="000000"/>
                </a:solidFill>
                <a:latin typeface="Calibri"/>
              </a:rPr>
              <a:t>کجا هستی؟ در ملاقات هستم.                                  کجا می روی؟ به ملاقات می روم.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greš? – Grem v mest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               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Kje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 si? – Sem v mest</a:t>
            </a:r>
            <a:r>
              <a:rPr b="1" i="1" lang="sl-SI" sz="2600" spc="-1" strike="noStrike">
                <a:solidFill>
                  <a:srgbClr val="000000"/>
                </a:solidFill>
                <a:latin typeface="Calibri"/>
              </a:rPr>
              <a:t>u</a:t>
            </a:r>
            <a:r>
              <a:rPr b="0" i="1" lang="sl-SI" sz="2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کجا هستی؟ در شهر هستم.                                             کجا می روی؟ به شهر می روم.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CustomShape 2"/>
          <p:cNvSpPr/>
          <p:nvPr/>
        </p:nvSpPr>
        <p:spPr>
          <a:xfrm>
            <a:off x="5364000" y="980640"/>
            <a:ext cx="1728000" cy="86364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KJE?</a:t>
            </a:r>
            <a:endParaRPr b="0" lang="sl-SI" sz="2800" spc="-1" strike="noStrike">
              <a:latin typeface="Arial"/>
            </a:endParaRPr>
          </a:p>
          <a:p>
            <a:pPr algn="ctr" rtl="1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کجا؟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65" name="CustomShape 3"/>
          <p:cNvSpPr/>
          <p:nvPr/>
        </p:nvSpPr>
        <p:spPr>
          <a:xfrm>
            <a:off x="251640" y="980640"/>
            <a:ext cx="1728000" cy="863640"/>
          </a:xfrm>
          <a:prstGeom prst="roundRect">
            <a:avLst>
              <a:gd name="adj" fmla="val 16667"/>
            </a:avLst>
          </a:prstGeom>
          <a:ln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KAM?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کجا؟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3442</TotalTime>
  <Application>LibreOffice/6.2.2.2$Windows_X86_64 LibreOffice_project/2b840030fec2aae0fd2658d8d4f9548af4e3518d</Application>
  <Words>813</Words>
  <Paragraphs>135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2017-09-19T07:16:43Z</dcterms:created>
  <dc:creator>Janja Ban</dc:creator>
  <dc:description/>
  <dc:language>sl-SI</dc:language>
  <cp:lastModifiedBy>PIRaya</cp:lastModifiedBy>
  <dcterms:modified xsi:type="dcterms:W3CDTF">2017-11-13T20:48:57Z</dcterms:modified>
  <cp:revision>682</cp:revision>
  <dc:subject/>
  <dc:title>POZDRAVI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Diaprojekcija na zaslonu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7</vt:i4>
  </property>
</Properties>
</file>