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ec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Kliknite, če želite urediti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Kliknite, če želite urediti sloge besedila matrice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F09EAC8-E6AD-4714-8026-95F00DFF0484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88C605B-0B4C-428A-B722-7F373120C459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39640" y="260640"/>
            <a:ext cx="8229240" cy="791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1" lang="sl-SI" sz="1900" spc="-1" strike="noStrike">
                <a:solidFill>
                  <a:srgbClr val="0070c0"/>
                </a:solidFill>
                <a:latin typeface="Calibri"/>
              </a:rPr>
              <a:t>OSEBNI ZAIMKI</a:t>
            </a:r>
            <a:endParaRPr b="0" lang="sl-SI" sz="1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0070c0"/>
                </a:solidFill>
                <a:latin typeface="Calibri"/>
              </a:rPr>
              <a:t>ضمایر فاعلی(شخصی)</a:t>
            </a:r>
            <a:endParaRPr b="0" lang="sl-SI" sz="4400" spc="-1" strike="noStrike">
              <a:latin typeface="Arial"/>
            </a:endParaRPr>
          </a:p>
        </p:txBody>
      </p:sp>
      <p:graphicFrame>
        <p:nvGraphicFramePr>
          <p:cNvPr id="42" name="Table 2"/>
          <p:cNvGraphicFramePr/>
          <p:nvPr/>
        </p:nvGraphicFramePr>
        <p:xfrm>
          <a:off x="683640" y="1196640"/>
          <a:ext cx="7653240" cy="3168000"/>
        </p:xfrm>
        <a:graphic>
          <a:graphicData uri="http://schemas.openxmlformats.org/drawingml/2006/table">
            <a:tbl>
              <a:tblPr/>
              <a:tblGrid>
                <a:gridCol w="2376000"/>
                <a:gridCol w="2725920"/>
                <a:gridCol w="2551320"/>
              </a:tblGrid>
              <a:tr h="4032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گانه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DVOJINA*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MNOŽINA**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764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او(مرد/زن)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(jaz +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(ti +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43" name="TextShape 3"/>
          <p:cNvSpPr txBox="1"/>
          <p:nvPr/>
        </p:nvSpPr>
        <p:spPr>
          <a:xfrm>
            <a:off x="251640" y="4509000"/>
            <a:ext cx="8640720" cy="1800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Ženske oblike v dvojini: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MIDVE/MEDVE, VIDVE/VEDVE, ONIDVE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جنس مونث در حالت دو نفره (دو گانه)به این شکل می باشد: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**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Ženske oblike v množini: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ME, VE, ONE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**  جنس مونث در حالت جمع به این شکل می باشد: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e6363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ffff"/>
                </a:solidFill>
                <a:latin typeface="Calibri"/>
              </a:rPr>
              <a:t>SKLONI</a:t>
            </a:r>
            <a:br/>
            <a:r>
              <a:rPr b="1" lang="sl-SI" sz="3200" spc="-1" strike="noStrike">
                <a:solidFill>
                  <a:srgbClr val="ffffff"/>
                </a:solidFill>
                <a:latin typeface="Calibri"/>
              </a:rPr>
              <a:t>کیس ها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539640" y="1845000"/>
            <a:ext cx="3995640" cy="4320000"/>
          </a:xfrm>
          <a:prstGeom prst="roundRect">
            <a:avLst>
              <a:gd name="adj" fmla="val 16667"/>
            </a:avLst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ima 6 sklonov:</a:t>
            </a:r>
            <a:endParaRPr b="0" lang="sl-SI" sz="1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زبان اسلوونییایی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کیس دارد: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1.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(imenovalnik/nominativ)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2.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(rodilnik/genitiv)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3.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(dajalnik/dativ)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4.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(tožilnik/akuzativ)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5.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(mestnik/lokativ)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6.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(orodnik/instrumental) 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4716000" y="1628640"/>
            <a:ext cx="3960000" cy="4536000"/>
          </a:xfrm>
          <a:prstGeom prst="roundRect">
            <a:avLst>
              <a:gd name="adj" fmla="val 16667"/>
            </a:avLst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se spremeni sklon (na to vpliva glagol ali predlog), se spremeni končnica samostalnika (in pridevnika). 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اگر کیس تغییر کند (در فعل و گزاره تاثیر می گذارد)همچنین پسوند اسم و صفت تغییر می کند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1. sklon: To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je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2.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Ne 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3.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Telefoniram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5. sklon: Živim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pri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6. sklon: Pogovarjam se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160020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6000"/>
          </a:bodyPr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2. sklon ima veliko rab. Med drugim ga rabimo tudi s predlogom </a:t>
            </a: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IZ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از کیس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زیاد استفاده می شود. در این میان از حرف اضافه (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IZ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) استفاده می کنیم.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Vprašamo se: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OD KOD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می پرسیم : از کجا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مثال: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Od kod ste? – Sem iz Slovenij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از کجا هستید؟- از اسلوونی هستم.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Od kod je Peter? – Peter je iz Maribor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پی تر از کجا هست؟- پیتر از شهر ماریبور هست.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Od kod je Ana? – Ana je iz Celj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آنا از کجا هست؟- آنا از شهر سلییه هست.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solidFill>
            <a:srgbClr val="f8cfc8"/>
          </a:solidFill>
          <a:ln w="25560">
            <a:solidFill>
              <a:srgbClr val="e63636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e63636"/>
                </a:solidFill>
                <a:latin typeface="Calibri"/>
              </a:rPr>
              <a:t>2. SKLON</a:t>
            </a:r>
            <a:br/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کیس </a:t>
            </a:r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2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6516360" y="3141000"/>
            <a:ext cx="194400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OD KOD?</a:t>
            </a:r>
            <a:endParaRPr b="0" lang="sl-SI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از کجا؟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1"/>
          <p:cNvGraphicFramePr/>
          <p:nvPr/>
        </p:nvGraphicFramePr>
        <p:xfrm>
          <a:off x="251640" y="1412640"/>
          <a:ext cx="8496720" cy="1872000"/>
        </p:xfrm>
        <a:graphic>
          <a:graphicData uri="http://schemas.openxmlformats.org/drawingml/2006/table">
            <a:tbl>
              <a:tblPr/>
              <a:tblGrid>
                <a:gridCol w="720000"/>
                <a:gridCol w="2088000"/>
                <a:gridCol w="2088000"/>
                <a:gridCol w="3600720"/>
              </a:tblGrid>
              <a:tr h="62964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مذکر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مونث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خنثی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005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-1.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- 2.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 - 1.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 - 2.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 -2.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 -2.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 blok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ega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velika bloka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ov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veliki bloki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ov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velika hiša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veliki hiši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velike hiše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veliko mesto/stanovanje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ega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/stanovanj</a:t>
                      </a:r>
                      <a:r>
                        <a:rPr b="1" lang="sl-SI" sz="21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velika mesta/stanovanja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mest/stanovanj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velika mesta/stanovanja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iz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ih</a:t>
                      </a: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mest/stanovanj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Table 2"/>
          <p:cNvGraphicFramePr/>
          <p:nvPr/>
        </p:nvGraphicFramePr>
        <p:xfrm>
          <a:off x="323640" y="4725000"/>
          <a:ext cx="4104000" cy="1572840"/>
        </p:xfrm>
        <a:graphic>
          <a:graphicData uri="http://schemas.openxmlformats.org/drawingml/2006/table">
            <a:tbl>
              <a:tblPr/>
              <a:tblGrid>
                <a:gridCol w="789120"/>
                <a:gridCol w="1026000"/>
                <a:gridCol w="1104840"/>
                <a:gridCol w="1184040"/>
              </a:tblGrid>
              <a:tr h="43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-ega  -A</a:t>
                      </a:r>
                      <a:endParaRPr b="0" lang="sl-SI" sz="21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-e  -E </a:t>
                      </a:r>
                      <a:endParaRPr b="0" lang="sl-SI" sz="21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-ega   -A</a:t>
                      </a:r>
                      <a:endParaRPr b="0" lang="sl-SI" sz="21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-ih  -OV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-ih  -/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-ih  -/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99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-ih  -OV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-ih  -/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-ih  -/ 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52" name="TextShape 3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2. SKLON – KONČNICE </a:t>
            </a:r>
            <a:br/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کیس 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2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 - پسوند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3449</TotalTime>
  <Application>LibreOffice/6.2.2.2$Windows_X86_64 LibreOffice_project/2b840030fec2aae0fd2658d8d4f9548af4e3518d</Application>
  <Words>500</Words>
  <Paragraphs>120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2017-09-19T07:16:43Z</dcterms:created>
  <dc:creator>Janja Ban</dc:creator>
  <dc:description/>
  <dc:language>sl-SI</dc:language>
  <cp:lastModifiedBy>PIRaya</cp:lastModifiedBy>
  <dcterms:modified xsi:type="dcterms:W3CDTF">2017-11-13T20:40:10Z</dcterms:modified>
  <cp:revision>682</cp:revision>
  <dc:subject/>
  <dc:title>POZDRAVI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Diaprojekcija na zaslonu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</vt:i4>
  </property>
</Properties>
</file>