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F09EAC8-E6AD-4714-8026-95F00DFF0484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88C605B-0B4C-428A-B722-7F373120C459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39640" y="260640"/>
            <a:ext cx="8229240" cy="791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1" lang="sl-SI" sz="1900" spc="-1" strike="noStrike">
                <a:solidFill>
                  <a:srgbClr val="0070c0"/>
                </a:solidFill>
                <a:latin typeface="Calibri"/>
              </a:rPr>
              <a:t>OSEBNI ZAIMKI</a:t>
            </a:r>
            <a:endParaRPr b="0" lang="sl-SI" sz="1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ضمایر فاعلی(شخصی)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42" name="Table 2"/>
          <p:cNvGraphicFramePr/>
          <p:nvPr/>
        </p:nvGraphicFramePr>
        <p:xfrm>
          <a:off x="683640" y="1196640"/>
          <a:ext cx="7653240" cy="3168000"/>
        </p:xfrm>
        <a:graphic>
          <a:graphicData uri="http://schemas.openxmlformats.org/drawingml/2006/table">
            <a:tbl>
              <a:tblPr/>
              <a:tblGrid>
                <a:gridCol w="2376000"/>
                <a:gridCol w="2725920"/>
                <a:gridCol w="2551320"/>
              </a:tblGrid>
              <a:tr h="4032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گانه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MNOŽINA**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7648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(ti +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43" name="TextShape 3"/>
          <p:cNvSpPr txBox="1"/>
          <p:nvPr/>
        </p:nvSpPr>
        <p:spPr>
          <a:xfrm>
            <a:off x="251640" y="4509000"/>
            <a:ext cx="8640720" cy="1800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dvojini: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MIDVE/MEDVE, VIDVE/VEDVE, ONIDVE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جنس مونث در حالت دو نفره (دو گانه)به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**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množini: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ME, VE, ONE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**  جنس مونث در حالت جمع 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e6363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3200" spc="-1" strike="noStrike">
                <a:solidFill>
                  <a:srgbClr val="ffffff"/>
                </a:solidFill>
                <a:latin typeface="Calibri"/>
              </a:rPr>
              <a:t>کیس ها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539640" y="1845000"/>
            <a:ext cx="3995640" cy="4320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کیس دارد: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4716000" y="1628640"/>
            <a:ext cx="3960000" cy="4536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اگر کیس تغییر کند (در فعل و گزاره تاثیر می گذارد)همچنین پسوند اسم و صفت تغییر می کند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160020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2. sklon ima veliko rab. Med drugim ga rabimo tudi s predlogom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IZ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از کیس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زیاد استفاده می شود. در این میان از حرف اضافه (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IZ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) استفاده می کنیم.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OD KOD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: از کجا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ste? – Sem iz Slovenij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از کجا هستید؟- از اسلوونی هستم.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je Peter? – Peter je iz Maribor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پی تر از کجا هست؟- پیتر از شهر ماریبور هست.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je Ana? – Ana je iz Celj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آنا از کجا هست؟- آنا از شهر سلییه هست.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8cfc8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2.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2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6516360" y="3141000"/>
            <a:ext cx="1944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OD KOD?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از 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1"/>
          <p:cNvGraphicFramePr/>
          <p:nvPr/>
        </p:nvGraphicFramePr>
        <p:xfrm>
          <a:off x="251640" y="1412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088000"/>
                <a:gridCol w="2088000"/>
                <a:gridCol w="360072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05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- 2.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Table 2"/>
          <p:cNvGraphicFramePr/>
          <p:nvPr/>
        </p:nvGraphicFramePr>
        <p:xfrm>
          <a:off x="323640" y="4725000"/>
          <a:ext cx="4104000" cy="1572840"/>
        </p:xfrm>
        <a:graphic>
          <a:graphicData uri="http://schemas.openxmlformats.org/drawingml/2006/table">
            <a:tbl>
              <a:tblPr/>
              <a:tblGrid>
                <a:gridCol w="789120"/>
                <a:gridCol w="1026000"/>
                <a:gridCol w="1104840"/>
                <a:gridCol w="118404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  -E 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-OV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-OV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52" name="TextShape 3"/>
          <p:cNvSpPr txBox="1"/>
          <p:nvPr/>
        </p:nvSpPr>
        <p:spPr>
          <a:xfrm>
            <a:off x="457200" y="274680"/>
            <a:ext cx="8229240" cy="633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2. SKLON – KONČNICE </a:t>
            </a:r>
            <a:br/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2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- پسوند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3449</TotalTime>
  <Application>LibreOffice/6.2.2.2$Windows_X86_64 LibreOffice_project/2b840030fec2aae0fd2658d8d4f9548af4e3518d</Application>
  <Words>500</Words>
  <Paragraphs>120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2017-11-13T20:40:10Z</dcterms:modified>
  <cp:revision>682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4</vt:i4>
  </property>
</Properties>
</file>