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media/image1.jpeg" ContentType="image/jpeg"/>
  <Override PartName="/ppt/media/image8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9.png" ContentType="image/pn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3F70736-2B60-4DE5-9D7E-5BDB697CD321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B9CB7AD-7204-4682-A5D4-71483AE5A1F1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67640" y="129240"/>
            <a:ext cx="8229240" cy="635400"/>
          </a:xfrm>
          <a:prstGeom prst="rect">
            <a:avLst/>
          </a:prstGeom>
          <a:solidFill>
            <a:srgbClr val="ffc00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GLAGOL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فعل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         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79640" y="908640"/>
            <a:ext cx="850680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ctr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 je beseda, s katero povemo,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 se dogaja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 kdo dela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فعل یک کلمه است که با آن می گوییم ,چه اتفاقی می افتد و چه کسی چه کاری را انجام می دهد.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808080"/>
                </a:solidFill>
                <a:latin typeface="Calibri"/>
              </a:rPr>
              <a:t>     </a:t>
            </a:r>
            <a:r>
              <a:rPr b="0" lang="sl-SI" sz="1700" spc="-1" strike="noStrike">
                <a:solidFill>
                  <a:srgbClr val="808080"/>
                </a:solidFill>
                <a:latin typeface="Calibri"/>
              </a:rPr>
              <a:t>JESTI                      BRATI                  POSLUŠATI                GLEDATI                          TEČI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دویدن                       نگاه کردن                 گوش دادن                  خواندن                    خوردن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Osnovna oblika glagola (nedoločnik ali infinitiv) se konča 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-TI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-ČI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 Ta oblika je zapisana v slovarju.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شکل اولیۀ فعل (مصدر) که پایان آنها با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یا 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می باشد. به این شکل در واژه نامه نوشته شده است.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 primer: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biti, jesti, brati, poslušati, gledati, teči …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عنوان مثال: بودن، خوردن، خواندن، گوش کردن، تماشا کردن، دویدن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3" name="Picture 7" descr=""/>
          <p:cNvPicPr/>
          <p:nvPr/>
        </p:nvPicPr>
        <p:blipFill>
          <a:blip r:embed="rId1"/>
          <a:stretch/>
        </p:blipFill>
        <p:spPr>
          <a:xfrm>
            <a:off x="5307480" y="2211120"/>
            <a:ext cx="1328400" cy="1204560"/>
          </a:xfrm>
          <a:prstGeom prst="rect">
            <a:avLst/>
          </a:prstGeom>
          <a:ln>
            <a:noFill/>
          </a:ln>
        </p:spPr>
      </p:pic>
      <p:pic>
        <p:nvPicPr>
          <p:cNvPr id="44" name="Picture 4" descr=""/>
          <p:cNvPicPr/>
          <p:nvPr/>
        </p:nvPicPr>
        <p:blipFill>
          <a:blip r:embed="rId2"/>
          <a:stretch/>
        </p:blipFill>
        <p:spPr>
          <a:xfrm>
            <a:off x="320400" y="2156400"/>
            <a:ext cx="1248480" cy="1248480"/>
          </a:xfrm>
          <a:prstGeom prst="rect">
            <a:avLst/>
          </a:prstGeom>
          <a:ln>
            <a:noFill/>
          </a:ln>
        </p:spPr>
      </p:pic>
      <p:pic>
        <p:nvPicPr>
          <p:cNvPr id="45" name="Picture 6" descr=""/>
          <p:cNvPicPr/>
          <p:nvPr/>
        </p:nvPicPr>
        <p:blipFill>
          <a:blip r:embed="rId3"/>
          <a:stretch/>
        </p:blipFill>
        <p:spPr>
          <a:xfrm>
            <a:off x="3612960" y="2211120"/>
            <a:ext cx="1247040" cy="1136520"/>
          </a:xfrm>
          <a:prstGeom prst="rect">
            <a:avLst/>
          </a:prstGeom>
          <a:ln>
            <a:noFill/>
          </a:ln>
        </p:spPr>
      </p:pic>
      <p:pic>
        <p:nvPicPr>
          <p:cNvPr id="46" name="Picture 3" descr=""/>
          <p:cNvPicPr/>
          <p:nvPr/>
        </p:nvPicPr>
        <p:blipFill>
          <a:blip r:embed="rId4"/>
          <a:stretch/>
        </p:blipFill>
        <p:spPr>
          <a:xfrm>
            <a:off x="1987560" y="2168640"/>
            <a:ext cx="1218240" cy="1236240"/>
          </a:xfrm>
          <a:prstGeom prst="rect">
            <a:avLst/>
          </a:prstGeom>
          <a:ln>
            <a:noFill/>
          </a:ln>
        </p:spPr>
      </p:pic>
      <p:pic>
        <p:nvPicPr>
          <p:cNvPr id="47" name="Picture 4" descr=""/>
          <p:cNvPicPr/>
          <p:nvPr/>
        </p:nvPicPr>
        <p:blipFill>
          <a:blip r:embed="rId5"/>
          <a:stretch/>
        </p:blipFill>
        <p:spPr>
          <a:xfrm>
            <a:off x="7380360" y="2290680"/>
            <a:ext cx="1128240" cy="1115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BESEDNI RED</a:t>
            </a:r>
            <a:br/>
            <a:r>
              <a:rPr b="1" lang="sl-SI" sz="2800" spc="-1" strike="noStrike">
                <a:solidFill>
                  <a:srgbClr val="ffc000"/>
                </a:solidFill>
                <a:latin typeface="Calibri"/>
              </a:rPr>
              <a:t>ترتیب واژه ها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251640" y="1340640"/>
            <a:ext cx="864072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slovenščini velja pravilo, katere besede stojijo 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2. mestu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stavku. Med temi besedami je tudi beseda SE, na primer pri glagolih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učiti se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pogovarjati se.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در زبان اسلوونییایی قانونی هست , که در آن واژه ها در جایگاه دوم در جمله قرار می گیرند. به طور مثال در افعال یاد گرفتن و صحبت کردن.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Poglejmo, kako lahko spreminjamo besedni red, pri čemer beseda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ostane na 2. mestu v stavku.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نگاه کنیم ,چطور ترتیب واژه ها می تواند تغییرکند و در کجا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در جایگاه دوم جمله قرار می گیرد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 določenih frazah je to pravilo prekršeno, npr: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vidimo!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slišimo!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در برخی ار عبارات خاص این قانون نقض می شود, مانند :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vidimo! in Se slišimo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!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73" name="Table 3"/>
          <p:cNvGraphicFramePr/>
          <p:nvPr/>
        </p:nvGraphicFramePr>
        <p:xfrm>
          <a:off x="467640" y="3861000"/>
          <a:ext cx="6095520" cy="14396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967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124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 učim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 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395640" y="188640"/>
            <a:ext cx="8208720" cy="1151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RABA NEDOLOČNIKA (-TI/-ČI)</a:t>
            </a:r>
            <a:br/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استفاده از مصدر(-</a:t>
            </a:r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TI/-ČI</a:t>
            </a:r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)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251640" y="1600200"/>
            <a:ext cx="843480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5000"/>
          </a:bodyPr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Ob modalnih glagolih, kot sta 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MORATI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ŽELETI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, uporabljamo nedoločnik (obliko glagola, ki je zapisana v slovarju).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ازاین حالت از فعل های خواستن و باید هستند که از مصدر استفاده می کنیم.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(شکل فعل ها که در واژه نامه نوشته شده است)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Moram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telefon.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باید تلفن بخرم.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moraš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pošto?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آیا باید به پست بروی؟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 jesti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zdravo hrano.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او باید خوراک سالم بخورد.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Želim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koncert.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می خواهم به کنسرت بروم.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Želite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ta pulover?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می خواهید آن ژاکت را بخرید.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 govoriti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slovensko.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آنا می خواهد اسلوونییایی صحبت کند.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e6363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3200" spc="-1" strike="noStrike">
                <a:solidFill>
                  <a:srgbClr val="ffffff"/>
                </a:solidFill>
                <a:latin typeface="Calibri"/>
              </a:rPr>
              <a:t>کیس ها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539640" y="1845000"/>
            <a:ext cx="3995640" cy="4320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کیس دارد: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4716000" y="1628640"/>
            <a:ext cx="3960000" cy="4536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اگر کیس تغییر کند (در فعل و گزاره تاثیر می گذارد)همچنین پسوند اسم و صفت تغییر می کند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57200" y="274680"/>
            <a:ext cx="8229240" cy="921600"/>
          </a:xfrm>
          <a:prstGeom prst="rect">
            <a:avLst/>
          </a:prstGeom>
          <a:solidFill>
            <a:srgbClr val="ffcac1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4.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4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ob nekaterih glagolih in nekaterih predlogih.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20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در کیس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از بعضی افعال و بعضی حرف های اضافه استفاده می کنیم.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" name="Table 1"/>
          <p:cNvGraphicFramePr/>
          <p:nvPr/>
        </p:nvGraphicFramePr>
        <p:xfrm>
          <a:off x="251640" y="1124640"/>
          <a:ext cx="8712720" cy="1872000"/>
        </p:xfrm>
        <a:graphic>
          <a:graphicData uri="http://schemas.openxmlformats.org/drawingml/2006/table">
            <a:tbl>
              <a:tblPr/>
              <a:tblGrid>
                <a:gridCol w="738360"/>
                <a:gridCol w="2645640"/>
                <a:gridCol w="2016000"/>
                <a:gridCol w="3312720"/>
              </a:tblGrid>
              <a:tr h="5202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592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-4.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 blok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 blok.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 sosed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sosed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nova bloka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novi bloki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nova hiša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novi hiši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hiš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nove hiše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novo okno/stanovanje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novo okno/stanovanje.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novi okni/stanovanji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okn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nova okna/stanovanja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okn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Table 2"/>
          <p:cNvGraphicFramePr/>
          <p:nvPr/>
        </p:nvGraphicFramePr>
        <p:xfrm>
          <a:off x="323640" y="4725000"/>
          <a:ext cx="3888000" cy="1572840"/>
        </p:xfrm>
        <a:graphic>
          <a:graphicData uri="http://schemas.openxmlformats.org/drawingml/2006/table">
            <a:tbl>
              <a:tblPr/>
              <a:tblGrid>
                <a:gridCol w="705960"/>
                <a:gridCol w="1093680"/>
                <a:gridCol w="936000"/>
                <a:gridCol w="115236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-A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-O, -E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83" name="TextShape 3"/>
          <p:cNvSpPr txBox="1"/>
          <p:nvPr/>
        </p:nvSpPr>
        <p:spPr>
          <a:xfrm>
            <a:off x="457200" y="274680"/>
            <a:ext cx="8229240" cy="633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 fontScale="94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4. SKLON – KONČNICE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GLAGOL IN 4. SKLON</a:t>
            </a:r>
            <a:br/>
            <a:r>
              <a:rPr b="1" lang="sl-SI" sz="3100" spc="-1" strike="noStrike">
                <a:solidFill>
                  <a:srgbClr val="e63636"/>
                </a:solidFill>
                <a:latin typeface="Calibri"/>
              </a:rPr>
              <a:t>فعل و کیس </a:t>
            </a:r>
            <a:r>
              <a:rPr b="1" lang="sl-SI" sz="3100" spc="-1" strike="noStrike">
                <a:solidFill>
                  <a:srgbClr val="e63636"/>
                </a:solidFill>
                <a:latin typeface="Calibri"/>
              </a:rPr>
              <a:t>4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67640" y="1556640"/>
            <a:ext cx="843480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Veliko glagolov (v pozitivni obliki) se veže s 4. sklonom: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videti, imeti, igrati, gledati, poslušati, čakati, kupiti, rabiti, vprašati, brati, pisati, klicati, piti, jesti, iskati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…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فعل های زیادی (در حالت مثبت) به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متصل می شوند:دیدن, داشتن ,باری کردن ,تماشا کردن ,گوش کردن ,خرید کردن ,استفاده کردن ,پرسیدن ,خواندن ,نوشتن ,تماس گرفتن ,نوشیدن, خوردن , جستجو کردن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پرسیم چه کسی یا چی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6516360" y="4869000"/>
            <a:ext cx="143964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چی؟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516360" y="3717000"/>
            <a:ext cx="143964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KOGA?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چه کسی؟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251640" y="116640"/>
            <a:ext cx="8712720" cy="648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Primeri: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                                                                    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policist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چه کسی را می بینید؟  پلیس را می بینم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iščeš? – Iščem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otrok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.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دنبال چه می گردید؟  دنبال بچه ام می گردم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vprašaš? – Vprašam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učiteljic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از چه کسی می پرسید؟ از معلم ام می پرسم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kličeš? – Kličem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ega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.  </a:t>
            </a:r>
            <a:r>
              <a:rPr b="1" lang="sl-SI" sz="1600" spc="-1" strike="noStrike">
                <a:solidFill>
                  <a:srgbClr val="000000"/>
                </a:solidFill>
                <a:latin typeface="Calibri"/>
              </a:rPr>
              <a:t>چه کسی را صدا می کنید؟ برادر تو را صدا می کنم</a:t>
            </a:r>
            <a:r>
              <a:rPr b="1" lang="sl-SI" sz="1600" spc="-1" strike="noStrike">
                <a:solidFill>
                  <a:srgbClr val="000000"/>
                </a:solidFill>
                <a:latin typeface="Calibri"/>
              </a:rPr>
              <a:t>.  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star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blok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چه – چی می بینید؟ بلوک قدیمی را می بینم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sendvič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چه- چی می نوشید؟ ساندویچ می خورم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pije Peter? – Peter pije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kav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پیتر چه می نوشید؟ پیتر قهوه می نوشید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bere oče? – Oče bere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zanimiv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knjig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پدر چه می خواند؟ پدر کتاب جالبی را می خواند.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39640" y="980640"/>
            <a:ext cx="5122440" cy="935640"/>
          </a:xfrm>
          <a:prstGeom prst="rect">
            <a:avLst/>
          </a:prstGeom>
          <a:solidFill>
            <a:srgbClr val="f2f2f2"/>
          </a:solidFill>
          <a:ln>
            <a:solidFill>
              <a:srgbClr val="d9d9d9"/>
            </a:solidFill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Vidim hiš</a:t>
            </a:r>
            <a:r>
              <a:rPr b="1" lang="sl-SI" sz="36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 in gosp</a:t>
            </a:r>
            <a:r>
              <a:rPr b="1" lang="sl-SI" sz="36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Vidim blok in policist</a:t>
            </a:r>
            <a:r>
              <a:rPr b="1" lang="sl-SI" sz="36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251640" y="2205000"/>
            <a:ext cx="8650800" cy="4021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/>
          </a:bodyPr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Kot smo videli v tabeli za 4. sklon, se ženskem spolu spremeni končnica (-a  </a:t>
            </a:r>
            <a:r>
              <a:rPr b="0" lang="sl-SI" sz="25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 -o). </a:t>
            </a: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99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همانطور که می بینید در جدول برای کیس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پسوند جنس مونث از(-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a  </a:t>
            </a:r>
            <a:r>
              <a:rPr b="0" lang="sl-SI" sz="36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-o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)  تغییر پیدا میکند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hiš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Vidim hiš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gosp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Vidim gosp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V tabeli lahko vidimo tudi, da imamo pri moškem spolu ednine dve različni končnici (-/ in -a). Ustrezno končnico izberemo glede na to, ali govorimo o stvari (končnica -/) ali o osebi/živali (končnica -a). </a:t>
            </a: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60"/>
              </a:spcBef>
            </a:pP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همچنین در جدول می بینیم ,که برای جنس مذکر در حالت مفرد دو پسوند متفاوت (  (-/ 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in –a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داریم.برای انتخاب پسوند مناسب به جنسیت واژه دقت می کنیم ,اگر درباره اشیاء صحبت می کنیم از( پسوند / - ) و اگر درباره اشخاص / حیوانات صحبت می کنیم از( پسوند / 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) استفاده می کنیم.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blok. Vidim blok.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policist. Vidim policist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/ To je pes. Vidim ps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539640" y="188640"/>
            <a:ext cx="7920360" cy="639360"/>
          </a:xfrm>
          <a:prstGeom prst="rect">
            <a:avLst/>
          </a:prstGeom>
          <a:solidFill>
            <a:srgbClr val="fafec6"/>
          </a:solidFill>
          <a:ln>
            <a:solidFill>
              <a:srgbClr val="fff8c1"/>
            </a:solidFill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 spodnja primera.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به مثال پایین نگاه کنید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                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332640"/>
            <a:ext cx="8229240" cy="633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Še nekaj primerov: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چند نمونه دیگر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čakaš? – Čakam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prijatelja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منتظر چه کسی هستی؟ منتظر دوستم هستم.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Andreja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کسی را می بینی؟ آندری را می بینم.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kličeš? – Kličem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به چه کسی زنگ می زنید؟ به مادرم زنگ می زنم.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obiščeš? – Obiščem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sosedo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کسی را ملاقات می کنی؟ همسایه را ملاقات می کنم.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piješ? – Pijem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pivo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می نوشی؟ آب جو می نوشم.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rabiš? – Rabim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dežnik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چی لازم داری؟ چتر لازم دارم.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bereš? – Berem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knjigo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می خوانی؟ کتاب می خوانم.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می خوری؟ گوشت می خورم.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PREDLOGI IN 4. SKLON</a:t>
            </a:r>
            <a:br/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های اضافه و کیس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4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676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4. sklon uporabljamo z nekaterimi predlogi.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کیس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برخی از حرف های اضافه استفاده می کنیم.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od teh predlogov so: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اینها برخی از حرف های اضافه هستند: 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Za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برای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بر- روی- بالا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در- درون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ČEZ.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بعد از- پیش از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GLAGOL BITI</a:t>
            </a:r>
            <a:br/>
            <a:r>
              <a:rPr b="1" lang="sl-SI" sz="4800" spc="-1" strike="noStrike">
                <a:solidFill>
                  <a:srgbClr val="ffc000"/>
                </a:solidFill>
                <a:latin typeface="Calibri"/>
              </a:rPr>
              <a:t>فعل بودن</a:t>
            </a:r>
            <a:endParaRPr b="0" lang="sl-SI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glagolom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izražamo: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فعل بودن می گوییم: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obstajanje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Jaz sem Ana.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موجودیت ( من آنا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stanje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Bolan sem.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شرایط ( مریض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nahajanje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Sem v centru.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محل سکونت ( در مرکز شهر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67640" y="260640"/>
            <a:ext cx="8229240" cy="8744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 fontScale="94000"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 ZA</a:t>
            </a: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                                  </a:t>
            </a:r>
            <a:br/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حرف اضافه 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ZA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 ( برای ) 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za predlogom ZA.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در کیس 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 از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ZA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 (برای) استفاده می کنیم.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ZA KOGA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ZA KAJ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می پرسیم برای چه کسی یا برای چی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.                        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Roža je za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گل برای مادر است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račun za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elektriko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این قبض برای برق است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6372360" y="3700440"/>
            <a:ext cx="2016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KOGA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8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برای چه کسی؟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6372360" y="4797000"/>
            <a:ext cx="2016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 KAJ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8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برای چی؟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251640" y="1340640"/>
            <a:ext cx="8517240" cy="5301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2000"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4. sklon uporabljamo za predlogom V in predlogom NA, če uporabimo glagol ITI (ali kak drug glagol premikanja, na primer HODITI, PRITI).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                       در کیس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از حرف اضافه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و حرف اضافه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استفاده میکنیم، اگر از فعل رفتن استفاده کنیم. (یا فعل های دیگر که جا به جا شدن را میگویند، به طور مثال راه رفتن، آمدن)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</a:t>
            </a:r>
            <a:r>
              <a:rPr b="0" lang="sl-SI" sz="3200" spc="-1" strike="noStrike">
                <a:solidFill>
                  <a:srgbClr val="000000"/>
                </a:solidFill>
                <a:latin typeface="Wingdings"/>
              </a:rPr>
              <a:t>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br/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پرسیم : کجا؟ 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کجا می روی؟ به مدرسه می روم                     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šol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greš? – Grem na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koncert  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کجا می روی؟ به کنسرت می روم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mesto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کجا می روی؟ به شهر می روم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.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1"/>
          <a:stretch/>
        </p:blipFill>
        <p:spPr>
          <a:xfrm>
            <a:off x="3204000" y="2462400"/>
            <a:ext cx="746640" cy="767880"/>
          </a:xfrm>
          <a:prstGeom prst="rect">
            <a:avLst/>
          </a:prstGeom>
          <a:ln>
            <a:noFill/>
          </a:ln>
        </p:spPr>
      </p:pic>
      <p:pic>
        <p:nvPicPr>
          <p:cNvPr id="101" name="Slika 6" descr=""/>
          <p:cNvPicPr/>
          <p:nvPr/>
        </p:nvPicPr>
        <p:blipFill>
          <a:blip r:embed="rId2"/>
          <a:stretch/>
        </p:blipFill>
        <p:spPr>
          <a:xfrm flipH="1">
            <a:off x="1620000" y="2538000"/>
            <a:ext cx="384120" cy="674640"/>
          </a:xfrm>
          <a:prstGeom prst="rect">
            <a:avLst/>
          </a:prstGeom>
          <a:ln w="9360">
            <a:noFill/>
          </a:ln>
        </p:spPr>
      </p:pic>
      <p:sp>
        <p:nvSpPr>
          <p:cNvPr id="102" name="CustomShape 2"/>
          <p:cNvSpPr/>
          <p:nvPr/>
        </p:nvSpPr>
        <p:spPr>
          <a:xfrm>
            <a:off x="395640" y="223920"/>
            <a:ext cx="8373240" cy="99972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PREDLOGA  V in NA</a:t>
            </a: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  </a:t>
            </a:r>
            <a:endParaRPr b="0" lang="sl-SI" sz="12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V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 و 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NA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(در و روی) 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6732360" y="3501000"/>
            <a:ext cx="1728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za predlogom V uporabljamo tudi pred poimenovanji za dneve v tednu, če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از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در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هم چنین قبل از نام گذاری برای روزها و هفته ها استفاده می کنیم. اگر بپرسیم کی(چه وقتی).</a:t>
            </a:r>
            <a:br/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 na izlet? –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nedeljo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چه زمانی به مسافرت کوتاه می روی؟ در روز یکشنبه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302760" y="188640"/>
            <a:ext cx="8229240" cy="79164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 V</a:t>
            </a:r>
            <a:endParaRPr b="0" lang="sl-SI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V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  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6811200" y="4077000"/>
            <a:ext cx="1728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KDAJ?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کی؟ چه وقتی؟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676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za predlogom ČEZ.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کیس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حرف اضافه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Čez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(بعد از) استفاده می کنیم.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br/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Grem čez cest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به آن طرف خیابان می روم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 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Pridem čez en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ur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بعد از یک ساعت می آیم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7640" y="260640"/>
            <a:ext cx="8229240" cy="79164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 ČEZ</a:t>
            </a:r>
            <a:endParaRPr b="0" lang="sl-SI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ČEZ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 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116640"/>
            <a:ext cx="8229240" cy="791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GLAGOLA BITI</a:t>
            </a:r>
            <a:br/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حالت های فعل بودن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1" name="Table 2"/>
          <p:cNvGraphicFramePr/>
          <p:nvPr/>
        </p:nvGraphicFramePr>
        <p:xfrm>
          <a:off x="336240" y="1691280"/>
          <a:ext cx="8229240" cy="838800"/>
        </p:xfrm>
        <a:graphic>
          <a:graphicData uri="http://schemas.openxmlformats.org/drawingml/2006/table">
            <a:tbl>
              <a:tblPr/>
              <a:tblGrid>
                <a:gridCol w="2743200"/>
                <a:gridCol w="2801160"/>
                <a:gridCol w="268488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806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هستم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هستی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نفرهستیم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هستید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هستند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 هستیم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هستید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آنها هستند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3"/>
          <p:cNvGraphicFramePr/>
          <p:nvPr/>
        </p:nvGraphicFramePr>
        <p:xfrm>
          <a:off x="323640" y="4437000"/>
          <a:ext cx="8229240" cy="520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39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 نیستم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 نیستی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او(مرد/زن)نیست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نفرنیستیم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نیستید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نیستند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نیستیم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نیستید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آنها نیستند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53" name="CustomShape 4"/>
          <p:cNvSpPr/>
          <p:nvPr/>
        </p:nvSpPr>
        <p:spPr>
          <a:xfrm>
            <a:off x="395640" y="105264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POZITIVNA OBLIKA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مثبت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54" name="CustomShape 5"/>
          <p:cNvSpPr/>
          <p:nvPr/>
        </p:nvSpPr>
        <p:spPr>
          <a:xfrm>
            <a:off x="323640" y="393300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NEGATIVNA  OBLIKA 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منفی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67640" y="188640"/>
            <a:ext cx="8229240" cy="93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DRUGIH GLAGOLOV</a:t>
            </a:r>
            <a:br/>
            <a:r>
              <a:rPr b="1" lang="sl-SI" sz="3200" spc="-1" strike="noStrike">
                <a:solidFill>
                  <a:srgbClr val="ffc000"/>
                </a:solidFill>
                <a:latin typeface="Calibri"/>
              </a:rPr>
              <a:t>حالت های دیگر افعال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539640" y="1529280"/>
            <a:ext cx="8229240" cy="51397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0000"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V sedanjiku pripenjamo glagolu različne končnice, in sicer glede na osebo (jaz, ti, on …). 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در زمان حال حاضر فعل را با توجه به شخص ( من , تو, او……)به پسوندهای مختلفی ضمیمه می کنیم.</a:t>
            </a:r>
            <a:br/>
            <a:br/>
            <a:br/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Jaz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Jaz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Ti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    Ti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On/ona gleda.                                           On/ona bere. </a:t>
            </a:r>
            <a:br/>
            <a:br/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7" name="Table 3"/>
          <p:cNvGraphicFramePr/>
          <p:nvPr/>
        </p:nvGraphicFramePr>
        <p:xfrm>
          <a:off x="539640" y="2421000"/>
          <a:ext cx="8229240" cy="2448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25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03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b="0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-Mo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-Te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شما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-Jo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pic>
        <p:nvPicPr>
          <p:cNvPr id="58" name="Picture 2" descr=""/>
          <p:cNvPicPr/>
          <p:nvPr/>
        </p:nvPicPr>
        <p:blipFill>
          <a:blip r:embed="rId1"/>
          <a:stretch/>
        </p:blipFill>
        <p:spPr>
          <a:xfrm>
            <a:off x="6515280" y="5085360"/>
            <a:ext cx="1287000" cy="1306080"/>
          </a:xfrm>
          <a:prstGeom prst="rect">
            <a:avLst/>
          </a:prstGeom>
          <a:ln>
            <a:noFill/>
          </a:ln>
        </p:spPr>
      </p:pic>
      <p:pic>
        <p:nvPicPr>
          <p:cNvPr id="59" name="Picture 7" descr=""/>
          <p:cNvPicPr/>
          <p:nvPr/>
        </p:nvPicPr>
        <p:blipFill>
          <a:blip r:embed="rId2"/>
          <a:stretch/>
        </p:blipFill>
        <p:spPr>
          <a:xfrm>
            <a:off x="2483640" y="5085360"/>
            <a:ext cx="1328400" cy="1204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457200" y="44640"/>
            <a:ext cx="8229240" cy="57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PRAVILNI IN NEPRAVILNI GLAGOLI</a:t>
            </a:r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افعال با قاعده و بی قاعده</a:t>
            </a:r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251640" y="764640"/>
            <a:ext cx="8640720" cy="583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Glagoli so pravilni in nepravilni.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فعل ها با قاعده و بی قاعده هستند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                      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pravilen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اگر فعل با قاعده است ,شکل پایه از 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 (-ČI)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گرفته شده است و به پسوند به صورت مناسب متصل می شود.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8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1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  jaz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مثال: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nepravilen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končnico, vendar se osnova spremeni.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اگر فعل بی قاعده است ,شکل پایه از (-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گرفته شده است و به پسوند (آخر) به صورت مناسب متصل می شود اما تغییر می کند.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8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BRA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1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 jaz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Smiselno se je učiti nedoločniško obliko in obliko za jaz hkrati, saj drugače ne moremo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vedeti, ali je glagol pravilen ali ne. Nedoločniško obliko moramo znati za tvorbo preteklika,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prihodnjika, pogojnika, uporabljamo pa ga tudi ob naklonskih glagolih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Moram delati.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); glej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str.  39.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معقول است که شکل نامعین را هم زمان یاد بگیرید، چون در غیر این صورت نمی توانیم بدانیم، که آیا فعل با قاعده است یا خیر. ما باید شکل ها و فعل های نامعین را بشناسیم و بدانیم که برای گذشته، آینده، شرایط، و از آن برای جهت دادن به فعل استفاده کنیم(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Moram delati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) نگاه کنید به صفحۀ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39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Table 1"/>
          <p:cNvGraphicFramePr/>
          <p:nvPr/>
        </p:nvGraphicFramePr>
        <p:xfrm>
          <a:off x="179640" y="1845000"/>
          <a:ext cx="8856720" cy="4896360"/>
        </p:xfrm>
        <a:graphic>
          <a:graphicData uri="http://schemas.openxmlformats.org/drawingml/2006/table">
            <a:tbl>
              <a:tblPr/>
              <a:tblGrid>
                <a:gridCol w="4539960"/>
                <a:gridCol w="4316760"/>
              </a:tblGrid>
              <a:tr h="847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PRAVILNI GLAGOLI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افعال با قاعده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NEPRAVILNI GLAGOLI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افعال بی قاعده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4048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DELA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– dela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کار می کنم - کار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تماشا می کنم- تماشا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گوش می کنم- گوش کردن</a:t>
                      </a:r>
                      <a:r>
                        <a:rPr b="0" lang="sl-SI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میپزم- پختن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رانندگی می کنم- رانندگی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ČAKA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čaka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صبر می کنم- صبر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RAZUME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razume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فهمم- فهمیدن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BRA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bere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خوانم- خواندن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pije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نوشم- نوشیدن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JES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je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خورم- خوردن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PISA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piše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نویسم- نوشتن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vidi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بینم- دیدن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gre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روم- رفتن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teče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دوم- دویدن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TextShape 2"/>
          <p:cNvSpPr txBox="1"/>
          <p:nvPr/>
        </p:nvSpPr>
        <p:spPr>
          <a:xfrm>
            <a:off x="467640" y="476640"/>
            <a:ext cx="8229240" cy="849600"/>
          </a:xfrm>
          <a:prstGeom prst="rect">
            <a:avLst/>
          </a:prstGeom>
          <a:solidFill>
            <a:srgbClr val="fff8c1"/>
          </a:solidFill>
          <a:ln w="25560">
            <a:solidFill>
              <a:srgbClr val="bfbfbf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777c84"/>
                </a:solidFill>
                <a:latin typeface="Calibri"/>
              </a:rPr>
              <a:t>NEKAJ PRAVILNIH IN NEPRAVILNIH GLAGOLOV</a:t>
            </a:r>
            <a:br/>
            <a:r>
              <a:rPr b="1" lang="sl-SI" sz="2800" spc="-1" strike="noStrike">
                <a:solidFill>
                  <a:srgbClr val="777c84"/>
                </a:solidFill>
                <a:latin typeface="Calibri"/>
              </a:rPr>
              <a:t>برخی از افعال بی قاعده و با قاعده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395640" y="332640"/>
            <a:ext cx="7344360" cy="3960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4000"/>
          </a:bodyPr>
          <a:p>
            <a:pPr marL="343080" indent="-342720">
              <a:lnSpc>
                <a:spcPct val="100000"/>
              </a:lnSpc>
              <a:spcBef>
                <a:spcPts val="740"/>
              </a:spcBef>
            </a:pPr>
            <a:r>
              <a:rPr b="0" lang="sl-SI" sz="3700" spc="-1" strike="noStrike">
                <a:solidFill>
                  <a:srgbClr val="000000"/>
                </a:solidFill>
                <a:latin typeface="Calibri"/>
              </a:rPr>
              <a:t>Nekateri glagoli imajo končnico za vi -STE (za vidva in onadva pa -STA).</a:t>
            </a:r>
            <a:endParaRPr b="0" lang="sl-SI" sz="3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1020"/>
              </a:spcBef>
            </a:pP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برخی از فعل ها پسوند نهایی دارند برای شما – هستید استفاده می شود.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1020"/>
              </a:spcBef>
            </a:pP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(برای شما دو نفر و آن دو نفر از هستند استفاده می شوند)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40"/>
              </a:spcBef>
            </a:pPr>
            <a:r>
              <a:rPr b="0" lang="sl-SI" sz="3700" spc="-1" strike="noStrike">
                <a:solidFill>
                  <a:srgbClr val="000000"/>
                </a:solidFill>
                <a:latin typeface="Calibri"/>
              </a:rPr>
              <a:t>Nekateri od teh glagolov so:</a:t>
            </a:r>
            <a:endParaRPr b="0" lang="sl-SI" sz="3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برخی از این افعال هستند: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خوردن – شما می خورید.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رفتن – شما می روید.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دانستن – شما می دانید.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JESTI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je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ITI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gre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VEDETI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ve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Poglejmo na primeru glagola ITI: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به مثال نگاه می کنیم به فعل رفتن: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65" name="Table 2"/>
          <p:cNvGraphicFramePr/>
          <p:nvPr/>
        </p:nvGraphicFramePr>
        <p:xfrm>
          <a:off x="395640" y="3861000"/>
          <a:ext cx="8229240" cy="2736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8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3176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روم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GREŠ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روی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رود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 می رویم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می روید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می روند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GREMO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می رویم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S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می روید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GREJO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می روند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457200" y="26064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ZANIKANJE </a:t>
            </a:r>
            <a:br/>
            <a:r>
              <a:rPr b="1" lang="sl-SI" sz="2800" spc="-1" strike="noStrike">
                <a:solidFill>
                  <a:srgbClr val="ffc000"/>
                </a:solidFill>
                <a:latin typeface="Calibri"/>
              </a:rPr>
              <a:t>منفی کردن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457200" y="1600200"/>
            <a:ext cx="8229240" cy="456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000"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Glagol zanikamo z besedo NE: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delam,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govorim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برای منفی کردن فعل از واژه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استفاده میکنیم: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Slovenščina ima 3 glagole, ki imajo nepravilno negativno obliko: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فعل دارد ,که به صورت بی قاعده منفی می شوند: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حالت منفی: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BITI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nisem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بودن( هستم – نیستم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IMETI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imam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nimam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داشتن(دارم – ندارم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HOTETI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hočem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nočem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خواستن( می خواهم – نمی خواهم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Table 1"/>
          <p:cNvGraphicFramePr/>
          <p:nvPr/>
        </p:nvGraphicFramePr>
        <p:xfrm>
          <a:off x="179640" y="116640"/>
          <a:ext cx="8424720" cy="1945440"/>
        </p:xfrm>
        <a:graphic>
          <a:graphicData uri="http://schemas.openxmlformats.org/drawingml/2006/table">
            <a:tbl>
              <a:tblPr/>
              <a:tblGrid>
                <a:gridCol w="2653560"/>
                <a:gridCol w="2962800"/>
                <a:gridCol w="280836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10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نیستم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نیستی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نفرنیستیم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نفرنیستید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نیستند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 نیستیم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نیستید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نیستند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Table 2"/>
          <p:cNvGraphicFramePr/>
          <p:nvPr/>
        </p:nvGraphicFramePr>
        <p:xfrm>
          <a:off x="323640" y="2133000"/>
          <a:ext cx="8352720" cy="1054800"/>
        </p:xfrm>
        <a:graphic>
          <a:graphicData uri="http://schemas.openxmlformats.org/drawingml/2006/table">
            <a:tbl>
              <a:tblPr/>
              <a:tblGrid>
                <a:gridCol w="2557800"/>
                <a:gridCol w="3010320"/>
                <a:gridCol w="27846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405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NIMAM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ندارم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NIMAŠ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نداری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ندارد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نفرنداریم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نفرندارید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ندارند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نداریم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ندارید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NIMAJO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ندارند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Table 3"/>
          <p:cNvGraphicFramePr/>
          <p:nvPr/>
        </p:nvGraphicFramePr>
        <p:xfrm>
          <a:off x="323640" y="4474800"/>
          <a:ext cx="8229240" cy="1769400"/>
        </p:xfrm>
        <a:graphic>
          <a:graphicData uri="http://schemas.openxmlformats.org/drawingml/2006/table">
            <a:tbl>
              <a:tblPr/>
              <a:tblGrid>
                <a:gridCol w="2448000"/>
                <a:gridCol w="3038040"/>
                <a:gridCol w="27432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607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NOČEM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 نمی خواهم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 نمی خواهی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 نمی خواهد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نفرنمی خواهیم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نفرنمی خواهید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نمی خواهند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نمی خواهیم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نمی خواهید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NOČEJO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نمی خواهند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Application>LibreOffice/6.2.2.2$Windows_X86_64 LibreOffice_project/2b840030fec2aae0fd2658d8d4f9548af4e3518d</Application>
  <Words>2836</Words>
  <Paragraphs>472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2017-09-19T07:16:43Z</dcterms:created>
  <dc:creator>Janja Ban</dc:creator>
  <dc:description/>
  <dc:language>sl-SI</dc:language>
  <cp:lastModifiedBy>PIRaya</cp:lastModifiedBy>
  <dcterms:modified xsi:type="dcterms:W3CDTF">2017-11-13T20:46:48Z</dcterms:modified>
  <cp:revision>682</cp:revision>
  <dc:subject/>
  <dc:title>POZDRAVI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Diaprojekcija na zaslonu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23</vt:i4>
  </property>
</Properties>
</file>