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media/image1.jpeg" ContentType="image/jpeg"/>
  <Override PartName="/ppt/media/image8.png" ContentType="image/pn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9.png" ContentType="image/png"/>
  <Override PartName="/ppt/media/image7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afec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4400" spc="-1" strike="noStrike">
                <a:solidFill>
                  <a:srgbClr val="000000"/>
                </a:solidFill>
                <a:latin typeface="Calibri"/>
              </a:rPr>
              <a:t>Kliknite, če želite urediti slog naslova matrice</a:t>
            </a:r>
            <a:endParaRPr b="0" lang="sl-SI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Kliknite, če želite urediti sloge besedila matrice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Druga raven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Tretja raven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Četrta raven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Peta raven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A3F70736-2B60-4DE5-9D7E-5BDB697CD321}" type="datetime">
              <a:rPr b="0" lang="sl-SI" sz="1200" spc="-1" strike="noStrike">
                <a:solidFill>
                  <a:srgbClr val="8b8b8b"/>
                </a:solidFill>
                <a:latin typeface="Calibri"/>
              </a:rPr>
              <a:t>19.11.19</a:t>
            </a:fld>
            <a:endParaRPr b="0" lang="sl-SI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sl-SI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B9CB7AD-7204-4682-A5D4-71483AE5A1F1}" type="slidenum">
              <a:rPr b="0" lang="sl-SI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sl-SI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467640" y="129240"/>
            <a:ext cx="8229240" cy="635400"/>
          </a:xfrm>
          <a:prstGeom prst="rect">
            <a:avLst/>
          </a:prstGeom>
          <a:solidFill>
            <a:srgbClr val="ffc000"/>
          </a:solidFill>
          <a:ln w="38160">
            <a:solidFill>
              <a:srgbClr val="ffffff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1200" spc="-1" strike="noStrike">
                <a:solidFill>
                  <a:srgbClr val="ffffff"/>
                </a:solidFill>
                <a:latin typeface="Calibri"/>
              </a:rPr>
              <a:t>GLAGOL</a:t>
            </a:r>
            <a:r>
              <a:rPr b="1" lang="sl-SI" sz="2800" spc="-1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1" lang="sl-SI" sz="2800" spc="-1" strike="noStrike">
                <a:solidFill>
                  <a:srgbClr val="ffffff"/>
                </a:solidFill>
                <a:latin typeface="Calibri"/>
              </a:rPr>
              <a:t>فعل</a:t>
            </a:r>
            <a:r>
              <a:rPr b="1" lang="sl-SI" sz="2800" spc="-1" strike="noStrike">
                <a:solidFill>
                  <a:srgbClr val="ffffff"/>
                </a:solidFill>
                <a:latin typeface="Calibri"/>
              </a:rPr>
              <a:t>                                       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179640" y="908640"/>
            <a:ext cx="8506800" cy="5760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 algn="ctr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Glagol je beseda, s katero povemo, 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>
              <a:lnSpc>
                <a:spcPct val="100000"/>
              </a:lnSpc>
              <a:spcBef>
                <a:spcPts val="241"/>
              </a:spcBef>
            </a:pP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kaj se dogaja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kaj kdo dela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 rtl="1">
              <a:lnSpc>
                <a:spcPct val="100000"/>
              </a:lnSpc>
              <a:spcBef>
                <a:spcPts val="360"/>
              </a:spcBef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فعل یک کلمه است که با آن می گوییم ,چه اتفاقی می افتد و چه کسی چه کاری را انجام می دهد.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</a:pP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40"/>
              </a:spcBef>
            </a:pPr>
            <a:r>
              <a:rPr b="0" lang="sl-SI" sz="1700" spc="-1" strike="noStrike">
                <a:solidFill>
                  <a:srgbClr val="808080"/>
                </a:solidFill>
                <a:latin typeface="Calibri"/>
              </a:rPr>
              <a:t>     </a:t>
            </a:r>
            <a:r>
              <a:rPr b="0" lang="sl-SI" sz="1700" spc="-1" strike="noStrike">
                <a:solidFill>
                  <a:srgbClr val="808080"/>
                </a:solidFill>
                <a:latin typeface="Calibri"/>
              </a:rPr>
              <a:t>JESTI                      BRATI                  POSLUŠATI                GLEDATI                          TEČI</a:t>
            </a:r>
            <a:endParaRPr b="0" lang="sl-SI" sz="17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40"/>
              </a:spcBef>
            </a:pPr>
            <a:r>
              <a:rPr b="0" lang="sl-SI" sz="1700" spc="-1" strike="noStrike">
                <a:solidFill>
                  <a:srgbClr val="000000"/>
                </a:solidFill>
                <a:latin typeface="Calibri"/>
              </a:rPr>
              <a:t>دویدن                       نگاه کردن                 گوش دادن                  خواندن                    خوردن</a:t>
            </a:r>
            <a:r>
              <a:rPr b="0" lang="sl-SI" sz="1700" spc="-1" strike="noStrike">
                <a:solidFill>
                  <a:srgbClr val="000000"/>
                </a:solidFill>
                <a:latin typeface="Calibri"/>
              </a:rPr>
              <a:t>    </a:t>
            </a:r>
            <a:endParaRPr b="0" lang="sl-SI" sz="17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endParaRPr b="0" lang="sl-SI" sz="17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Osnovna oblika glagola (nedoločnik ali infinitiv) se konča na </a:t>
            </a: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-TI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ali </a:t>
            </a: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-ČI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. Ta oblika je zapisana v slovarju. 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360"/>
              </a:spcBef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شکل اولیۀ فعل (مصدر) که پایان آنها با 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TI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یا -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ČI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می باشد. به این شکل در واژه نامه نوشته شده است.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Na primer: 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biti, jesti, brati, poslušati, gledati, teči …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360"/>
              </a:spcBef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به عنوان مثال: بودن، خوردن، خواندن، گوش کردن، تماشا کردن، دویدن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3" name="Picture 7" descr=""/>
          <p:cNvPicPr/>
          <p:nvPr/>
        </p:nvPicPr>
        <p:blipFill>
          <a:blip r:embed="rId1"/>
          <a:stretch/>
        </p:blipFill>
        <p:spPr>
          <a:xfrm>
            <a:off x="5307480" y="2211120"/>
            <a:ext cx="1328400" cy="1204560"/>
          </a:xfrm>
          <a:prstGeom prst="rect">
            <a:avLst/>
          </a:prstGeom>
          <a:ln>
            <a:noFill/>
          </a:ln>
        </p:spPr>
      </p:pic>
      <p:pic>
        <p:nvPicPr>
          <p:cNvPr id="44" name="Picture 4" descr=""/>
          <p:cNvPicPr/>
          <p:nvPr/>
        </p:nvPicPr>
        <p:blipFill>
          <a:blip r:embed="rId2"/>
          <a:stretch/>
        </p:blipFill>
        <p:spPr>
          <a:xfrm>
            <a:off x="320400" y="2156400"/>
            <a:ext cx="1248480" cy="1248480"/>
          </a:xfrm>
          <a:prstGeom prst="rect">
            <a:avLst/>
          </a:prstGeom>
          <a:ln>
            <a:noFill/>
          </a:ln>
        </p:spPr>
      </p:pic>
      <p:pic>
        <p:nvPicPr>
          <p:cNvPr id="45" name="Picture 6" descr=""/>
          <p:cNvPicPr/>
          <p:nvPr/>
        </p:nvPicPr>
        <p:blipFill>
          <a:blip r:embed="rId3"/>
          <a:stretch/>
        </p:blipFill>
        <p:spPr>
          <a:xfrm>
            <a:off x="3612960" y="2211120"/>
            <a:ext cx="1247040" cy="1136520"/>
          </a:xfrm>
          <a:prstGeom prst="rect">
            <a:avLst/>
          </a:prstGeom>
          <a:ln>
            <a:noFill/>
          </a:ln>
        </p:spPr>
      </p:pic>
      <p:pic>
        <p:nvPicPr>
          <p:cNvPr id="46" name="Picture 3" descr=""/>
          <p:cNvPicPr/>
          <p:nvPr/>
        </p:nvPicPr>
        <p:blipFill>
          <a:blip r:embed="rId4"/>
          <a:stretch/>
        </p:blipFill>
        <p:spPr>
          <a:xfrm>
            <a:off x="1987560" y="2168640"/>
            <a:ext cx="1218240" cy="1236240"/>
          </a:xfrm>
          <a:prstGeom prst="rect">
            <a:avLst/>
          </a:prstGeom>
          <a:ln>
            <a:noFill/>
          </a:ln>
        </p:spPr>
      </p:pic>
      <p:pic>
        <p:nvPicPr>
          <p:cNvPr id="47" name="Picture 4" descr=""/>
          <p:cNvPicPr/>
          <p:nvPr/>
        </p:nvPicPr>
        <p:blipFill>
          <a:blip r:embed="rId5"/>
          <a:stretch/>
        </p:blipFill>
        <p:spPr>
          <a:xfrm>
            <a:off x="7380360" y="2290680"/>
            <a:ext cx="1128240" cy="1115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457200" y="274680"/>
            <a:ext cx="8229240" cy="777600"/>
          </a:xfrm>
          <a:prstGeom prst="rect">
            <a:avLst/>
          </a:prstGeom>
          <a:solidFill>
            <a:srgbClr val="fff8c1"/>
          </a:solidFill>
          <a:ln w="25560">
            <a:solidFill>
              <a:srgbClr val="fe8637"/>
            </a:solidFill>
            <a:round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1200" spc="-1" strike="noStrike">
                <a:solidFill>
                  <a:srgbClr val="ffc000"/>
                </a:solidFill>
                <a:latin typeface="Calibri"/>
              </a:rPr>
              <a:t>BESEDNI RED</a:t>
            </a:r>
            <a:br/>
            <a:r>
              <a:rPr b="1" lang="sl-SI" sz="2800" spc="-1" strike="noStrike">
                <a:solidFill>
                  <a:srgbClr val="ffc000"/>
                </a:solidFill>
                <a:latin typeface="Calibri"/>
              </a:rPr>
              <a:t>ترتیب واژه ها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TextShape 2"/>
          <p:cNvSpPr txBox="1"/>
          <p:nvPr/>
        </p:nvSpPr>
        <p:spPr>
          <a:xfrm>
            <a:off x="251640" y="1340640"/>
            <a:ext cx="8640720" cy="5184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V slovenščini velja pravilo, katere besede stojijo na </a:t>
            </a: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2. mestu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v stavku. Med temi besedami je tudi beseda SE, na primer pri glagolih 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učiti se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pogovarjati se.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360"/>
              </a:spcBef>
            </a:pPr>
            <a:r>
              <a:rPr b="0" i="1" lang="sl-SI" sz="1800" spc="-1" strike="noStrike">
                <a:solidFill>
                  <a:srgbClr val="000000"/>
                </a:solidFill>
                <a:latin typeface="Calibri"/>
              </a:rPr>
              <a:t>در زبان اسلوونییایی قانونی هست , که در آن واژه ها در جایگاه دوم در جمله قرار می گیرند. به طور مثال در افعال یاد گرفتن و صحبت کردن.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Poglejmo, kako lahko spreminjamo besedni red, pri čemer beseda 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SE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 ostane na 2. mestu v stavku.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39"/>
              </a:spcBef>
            </a:pP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نگاه کنیم ,چطور ترتیب واژه ها می تواند تغییرکند و در کجا واژه </a:t>
            </a: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SE</a:t>
            </a: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 در جایگاه دوم جمله قرار می گیرد</a:t>
            </a:r>
            <a:r>
              <a:rPr b="0" lang="sl-SI" sz="2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endParaRPr b="0" lang="sl-SI" sz="2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endParaRPr b="0" lang="sl-SI" sz="2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endParaRPr b="0" lang="sl-SI" sz="2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endParaRPr b="0" lang="sl-SI" sz="2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V določenih frazah je to pravilo prekršeno, npr: </a:t>
            </a: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Se vidimo!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in </a:t>
            </a: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Se slišimo!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</a:pP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در برخی ار عبارات خاص این قانون نقض می شود, مانند : </a:t>
            </a: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Se vidimo! in Se slišimo</a:t>
            </a: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!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39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73" name="Table 3"/>
          <p:cNvGraphicFramePr/>
          <p:nvPr/>
        </p:nvGraphicFramePr>
        <p:xfrm>
          <a:off x="467640" y="3861000"/>
          <a:ext cx="6095520" cy="1439640"/>
        </p:xfrm>
        <a:graphic>
          <a:graphicData uri="http://schemas.openxmlformats.org/drawingml/2006/table">
            <a:tbl>
              <a:tblPr/>
              <a:tblGrid>
                <a:gridCol w="2031840"/>
                <a:gridCol w="2031840"/>
                <a:gridCol w="2031840"/>
              </a:tblGrid>
              <a:tr h="3967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1. MESTO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39d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2. MESTO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e63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39d"/>
                    </a:solidFill>
                  </a:tcPr>
                </a:tc>
              </a:tr>
              <a:tr h="12420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Učim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Jaz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Vsak dan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Učim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Ne učim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39d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se.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se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se 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se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se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e63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učim.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učim.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vsak dan.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vsak dan.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39d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395640" y="188640"/>
            <a:ext cx="8208720" cy="1151640"/>
          </a:xfrm>
          <a:prstGeom prst="rect">
            <a:avLst/>
          </a:prstGeom>
          <a:solidFill>
            <a:srgbClr val="fff8c1"/>
          </a:solidFill>
          <a:ln w="25560">
            <a:solidFill>
              <a:srgbClr val="fe8637"/>
            </a:solidFill>
            <a:round/>
          </a:ln>
        </p:spPr>
        <p:txBody>
          <a:bodyPr anchor="ctr">
            <a:normAutofit/>
          </a:bodyPr>
          <a:p>
            <a:pPr algn="ctr" rtl="1">
              <a:lnSpc>
                <a:spcPct val="100000"/>
              </a:lnSpc>
            </a:pPr>
            <a:r>
              <a:rPr b="1" lang="sl-SI" sz="1200" spc="-1" strike="noStrike">
                <a:solidFill>
                  <a:srgbClr val="ffc000"/>
                </a:solidFill>
                <a:latin typeface="Calibri"/>
              </a:rPr>
              <a:t>RABA NEDOLOČNIKA (-TI/-ČI)</a:t>
            </a:r>
            <a:br/>
            <a:r>
              <a:rPr b="1" lang="sl-SI" sz="3100" spc="-1" strike="noStrike">
                <a:solidFill>
                  <a:srgbClr val="ffc000"/>
                </a:solidFill>
                <a:latin typeface="Calibri"/>
              </a:rPr>
              <a:t>استفاده از مصدر(-</a:t>
            </a:r>
            <a:r>
              <a:rPr b="1" lang="sl-SI" sz="3100" spc="-1" strike="noStrike">
                <a:solidFill>
                  <a:srgbClr val="ffc000"/>
                </a:solidFill>
                <a:latin typeface="Calibri"/>
              </a:rPr>
              <a:t>TI/-ČI</a:t>
            </a:r>
            <a:r>
              <a:rPr b="1" lang="sl-SI" sz="3100" spc="-1" strike="noStrike">
                <a:solidFill>
                  <a:srgbClr val="ffc000"/>
                </a:solidFill>
                <a:latin typeface="Calibri"/>
              </a:rPr>
              <a:t>)</a:t>
            </a:r>
            <a:endParaRPr b="0" lang="sl-SI" sz="3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TextShape 2"/>
          <p:cNvSpPr txBox="1"/>
          <p:nvPr/>
        </p:nvSpPr>
        <p:spPr>
          <a:xfrm>
            <a:off x="251640" y="1600200"/>
            <a:ext cx="8434800" cy="49248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45000"/>
          </a:bodyPr>
          <a:p>
            <a:pPr marL="343080" indent="-342720">
              <a:lnSpc>
                <a:spcPct val="100000"/>
              </a:lnSpc>
              <a:spcBef>
                <a:spcPts val="380"/>
              </a:spcBef>
            </a:pPr>
            <a:r>
              <a:rPr b="0" lang="sl-SI" sz="1900" spc="-1" strike="noStrike">
                <a:solidFill>
                  <a:srgbClr val="000000"/>
                </a:solidFill>
                <a:latin typeface="Calibri"/>
              </a:rPr>
              <a:t>Ob modalnih glagolih, kot sta </a:t>
            </a:r>
            <a:r>
              <a:rPr b="0" i="1" lang="sl-SI" sz="1900" spc="-1" strike="noStrike">
                <a:solidFill>
                  <a:srgbClr val="000000"/>
                </a:solidFill>
                <a:latin typeface="Calibri"/>
              </a:rPr>
              <a:t>MORATI</a:t>
            </a:r>
            <a:r>
              <a:rPr b="0" lang="sl-SI" sz="1900" spc="-1" strike="noStrike">
                <a:solidFill>
                  <a:srgbClr val="000000"/>
                </a:solidFill>
                <a:latin typeface="Calibri"/>
              </a:rPr>
              <a:t> in </a:t>
            </a:r>
            <a:r>
              <a:rPr b="0" i="1" lang="sl-SI" sz="1900" spc="-1" strike="noStrike">
                <a:solidFill>
                  <a:srgbClr val="000000"/>
                </a:solidFill>
                <a:latin typeface="Calibri"/>
              </a:rPr>
              <a:t>ŽELETI</a:t>
            </a:r>
            <a:r>
              <a:rPr b="0" lang="sl-SI" sz="1900" spc="-1" strike="noStrike">
                <a:solidFill>
                  <a:srgbClr val="000000"/>
                </a:solidFill>
                <a:latin typeface="Calibri"/>
              </a:rPr>
              <a:t>, uporabljamo nedoločnik (obliko glagola, ki je zapisana v slovarju).</a:t>
            </a:r>
            <a:endParaRPr b="0" lang="sl-SI" sz="19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ازاین حالت از فعل های خواستن و باید هستند که از مصدر استفاده می کنیم.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(شکل فعل ها که در واژه نامه نوشته شده است)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Primeri: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مثال: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r>
              <a:rPr b="1" i="1" lang="sl-SI" sz="2800" spc="-1" strike="noStrike">
                <a:solidFill>
                  <a:srgbClr val="000000"/>
                </a:solidFill>
                <a:latin typeface="Calibri"/>
              </a:rPr>
              <a:t>Moram kupiti 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telefon.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</a:pP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باید تلفن بخرم.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1" i="1" lang="sl-SI" sz="2800" spc="-1" strike="noStrike">
                <a:solidFill>
                  <a:srgbClr val="000000"/>
                </a:solidFill>
                <a:latin typeface="Calibri"/>
              </a:rPr>
              <a:t>moraš iti 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na pošto?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</a:pP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آیا باید به پست بروی؟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On </a:t>
            </a:r>
            <a:r>
              <a:rPr b="1" i="1" lang="sl-SI" sz="2800" spc="-1" strike="noStrike">
                <a:solidFill>
                  <a:srgbClr val="000000"/>
                </a:solidFill>
                <a:latin typeface="Calibri"/>
              </a:rPr>
              <a:t>mora jesti 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zdravo hrano.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</a:pP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او باید خوراک سالم بخورد.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r>
              <a:rPr b="1" i="1" lang="sl-SI" sz="2800" spc="-1" strike="noStrike">
                <a:solidFill>
                  <a:srgbClr val="000000"/>
                </a:solidFill>
                <a:latin typeface="Calibri"/>
              </a:rPr>
              <a:t>Želim iti 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na koncert.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</a:pP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می خواهم به کنسرت بروم.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r>
              <a:rPr b="1" i="1" lang="sl-SI" sz="2800" spc="-1" strike="noStrike">
                <a:solidFill>
                  <a:srgbClr val="000000"/>
                </a:solidFill>
                <a:latin typeface="Calibri"/>
              </a:rPr>
              <a:t>Želite kupiti 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ta pulover?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</a:pP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می خواهید آن ژاکت را بخرید.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Ana </a:t>
            </a:r>
            <a:r>
              <a:rPr b="1" i="1" lang="sl-SI" sz="2800" spc="-1" strike="noStrike">
                <a:solidFill>
                  <a:srgbClr val="000000"/>
                </a:solidFill>
                <a:latin typeface="Calibri"/>
              </a:rPr>
              <a:t>želi govoriti 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slovensko.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</a:pP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آنا می خواهد اسلوونییایی صحبت کند.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e63636"/>
          </a:solidFill>
          <a:ln w="38160">
            <a:solidFill>
              <a:srgbClr val="ffffff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1200" spc="-1" strike="noStrike">
                <a:solidFill>
                  <a:srgbClr val="ffffff"/>
                </a:solidFill>
                <a:latin typeface="Calibri"/>
              </a:rPr>
              <a:t>SKLONI</a:t>
            </a:r>
            <a:br/>
            <a:r>
              <a:rPr b="1" lang="sl-SI" sz="3200" spc="-1" strike="noStrike">
                <a:solidFill>
                  <a:srgbClr val="ffffff"/>
                </a:solidFill>
                <a:latin typeface="Calibri"/>
              </a:rPr>
              <a:t>کیس ها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539640" y="1845000"/>
            <a:ext cx="3995640" cy="4320000"/>
          </a:xfrm>
          <a:prstGeom prst="roundRect">
            <a:avLst>
              <a:gd name="adj" fmla="val 16667"/>
            </a:avLst>
          </a:prstGeom>
          <a:ln>
            <a:solidFill>
              <a:srgbClr val="f4cb27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Slovenščina ima 6 sklonov:</a:t>
            </a:r>
            <a:endParaRPr b="0" lang="sl-SI" sz="1200" spc="-1" strike="noStrike">
              <a:latin typeface="Arial"/>
            </a:endParaRPr>
          </a:p>
          <a:p>
            <a:pPr algn="r" rtl="1"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زبان اسلوونییایی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6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کیس دارد: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sl-SI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1. sklon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(imenovalnik/nominativ)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2. sklon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(rodilnik/genitiv)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3. sklon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(dajalnik/dativ)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4. sklon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(tožilnik/akuzativ)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5. sklon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(mestnik/lokativ)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6. sklon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(orodnik/instrumental) </a:t>
            </a:r>
            <a:endParaRPr b="0" lang="sl-SI" sz="2000" spc="-1" strike="noStrike">
              <a:latin typeface="Arial"/>
            </a:endParaRPr>
          </a:p>
        </p:txBody>
      </p:sp>
      <p:sp>
        <p:nvSpPr>
          <p:cNvPr id="78" name="CustomShape 3"/>
          <p:cNvSpPr/>
          <p:nvPr/>
        </p:nvSpPr>
        <p:spPr>
          <a:xfrm>
            <a:off x="4716000" y="1628640"/>
            <a:ext cx="3960000" cy="4536000"/>
          </a:xfrm>
          <a:prstGeom prst="roundRect">
            <a:avLst>
              <a:gd name="adj" fmla="val 16667"/>
            </a:avLst>
          </a:prstGeom>
          <a:ln>
            <a:solidFill>
              <a:srgbClr val="f4cb27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Če se spremeni sklon (na to vpliva glagol ali predlog), se spremeni končnica samostalnika (in pridevnika). </a:t>
            </a:r>
            <a:endParaRPr b="0" lang="sl-SI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اگر کیس تغییر کند (در فعل و گزاره تاثیر می گذارد)همچنین پسوند اسم و صفت تغییر می کند</a:t>
            </a: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sl-SI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1. sklon: To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je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mam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2. sklon: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Ne vidim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mam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e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3. sklon: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Telefoniram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mam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i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4. sklon: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Vidim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mam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5. sklon: Živim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pri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mam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i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6. sklon: Pogovarjam se </a:t>
            </a: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z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mam</a:t>
            </a:r>
            <a:r>
              <a:rPr b="1" lang="sl-SI" sz="20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457200" y="274680"/>
            <a:ext cx="8229240" cy="921600"/>
          </a:xfrm>
          <a:prstGeom prst="rect">
            <a:avLst/>
          </a:prstGeom>
          <a:solidFill>
            <a:srgbClr val="ffcac1"/>
          </a:solidFill>
          <a:ln w="25560">
            <a:solidFill>
              <a:srgbClr val="e63636"/>
            </a:solidFill>
            <a:round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1200" spc="-1" strike="noStrike">
                <a:solidFill>
                  <a:srgbClr val="e63636"/>
                </a:solidFill>
                <a:latin typeface="Calibri"/>
              </a:rPr>
              <a:t>4. SKLON</a:t>
            </a:r>
            <a:br/>
            <a:r>
              <a:rPr b="1" lang="sl-SI" sz="3200" spc="-1" strike="noStrike">
                <a:solidFill>
                  <a:srgbClr val="e63636"/>
                </a:solidFill>
                <a:latin typeface="Calibri"/>
              </a:rPr>
              <a:t>کیس </a:t>
            </a:r>
            <a:r>
              <a:rPr b="1" lang="sl-SI" sz="3200" spc="-1" strike="noStrike">
                <a:solidFill>
                  <a:srgbClr val="e63636"/>
                </a:solidFill>
                <a:latin typeface="Calibri"/>
              </a:rPr>
              <a:t>4</a:t>
            </a:r>
            <a:r>
              <a:rPr b="1" lang="sl-SI" sz="3200" spc="-1" strike="noStrike">
                <a:solidFill>
                  <a:srgbClr val="e63636"/>
                </a:solidFill>
                <a:latin typeface="Calibri"/>
              </a:rPr>
              <a:t> 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4. sklon uporabljamo ob nekaterih glagolih in nekaterih predlogih. 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720"/>
              </a:spcBef>
            </a:pPr>
            <a:r>
              <a:rPr b="0" lang="sl-SI" sz="3600" spc="-1" strike="noStrike">
                <a:solidFill>
                  <a:srgbClr val="000000"/>
                </a:solidFill>
                <a:latin typeface="Calibri"/>
              </a:rPr>
              <a:t>در کیس </a:t>
            </a:r>
            <a:r>
              <a:rPr b="0" lang="sl-SI" sz="3600" spc="-1" strike="noStrike">
                <a:solidFill>
                  <a:srgbClr val="000000"/>
                </a:solidFill>
                <a:latin typeface="Calibri"/>
              </a:rPr>
              <a:t>4</a:t>
            </a:r>
            <a:r>
              <a:rPr b="0" lang="sl-SI" sz="3600" spc="-1" strike="noStrike">
                <a:solidFill>
                  <a:srgbClr val="000000"/>
                </a:solidFill>
                <a:latin typeface="Calibri"/>
              </a:rPr>
              <a:t> از بعضی افعال و بعضی حرف های اضافه استفاده می کنیم.</a:t>
            </a:r>
            <a:endParaRPr b="0" lang="sl-SI" sz="3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3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" name="Table 1"/>
          <p:cNvGraphicFramePr/>
          <p:nvPr/>
        </p:nvGraphicFramePr>
        <p:xfrm>
          <a:off x="251640" y="1124640"/>
          <a:ext cx="8712720" cy="1872000"/>
        </p:xfrm>
        <a:graphic>
          <a:graphicData uri="http://schemas.openxmlformats.org/drawingml/2006/table">
            <a:tbl>
              <a:tblPr/>
              <a:tblGrid>
                <a:gridCol w="738360"/>
                <a:gridCol w="2645640"/>
                <a:gridCol w="2016000"/>
                <a:gridCol w="3312720"/>
              </a:tblGrid>
              <a:tr h="52020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afec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MOŠKI SPOL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جنس مذکر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ŽENSKI SPOL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جنس مونث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SREDNJI SPOL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جنس خنثی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</a:tr>
              <a:tr h="25923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 -1.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 - 4.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 -1.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 - 4.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 - 1.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 - 4.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 -1.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 -4.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nov blok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Vidim nov blok.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nov sosed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Vidim nov</a:t>
                      </a:r>
                      <a:r>
                        <a:rPr b="1" lang="sl-SI" sz="16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ega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sosed</a:t>
                      </a:r>
                      <a:r>
                        <a:rPr b="1" lang="sl-SI" sz="16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nova bloka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Vidim nov</a:t>
                      </a:r>
                      <a:r>
                        <a:rPr b="1" lang="sl-SI" sz="16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blok</a:t>
                      </a:r>
                      <a:r>
                        <a:rPr b="1" lang="sl-SI" sz="16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.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novi bloki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Vidim nov</a:t>
                      </a:r>
                      <a:r>
                        <a:rPr b="1" lang="sl-SI" sz="16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blok</a:t>
                      </a:r>
                      <a:r>
                        <a:rPr b="1" lang="sl-SI" sz="16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.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nova hiša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Vidim nov</a:t>
                      </a:r>
                      <a:r>
                        <a:rPr b="1" lang="sl-SI" sz="16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o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hiš</a:t>
                      </a:r>
                      <a:r>
                        <a:rPr b="1" lang="sl-SI" sz="16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o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novi hiši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Vidim nov</a:t>
                      </a:r>
                      <a:r>
                        <a:rPr b="1" lang="sl-SI" sz="16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hiš</a:t>
                      </a:r>
                      <a:r>
                        <a:rPr b="1" lang="sl-SI" sz="16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.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nove hiše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Vidim nov</a:t>
                      </a:r>
                      <a:r>
                        <a:rPr b="1" lang="sl-SI" sz="16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hiš</a:t>
                      </a:r>
                      <a:r>
                        <a:rPr b="1" lang="sl-SI" sz="16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e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.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novo okno/stanovanje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Vidim novo okno/stanovanje.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novi okni/stanovanji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Vidim nov</a:t>
                      </a:r>
                      <a:r>
                        <a:rPr b="1" lang="sl-SI" sz="16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okn</a:t>
                      </a:r>
                      <a:r>
                        <a:rPr b="1" lang="sl-SI" sz="16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/stanovanj</a:t>
                      </a:r>
                      <a:r>
                        <a:rPr b="1" lang="sl-SI" sz="16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i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.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nova okna/stanovanja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Vidim nov</a:t>
                      </a:r>
                      <a:r>
                        <a:rPr b="1" lang="sl-SI" sz="16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okn</a:t>
                      </a:r>
                      <a:r>
                        <a:rPr b="1" lang="sl-SI" sz="16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/stanovanj</a:t>
                      </a:r>
                      <a:r>
                        <a:rPr b="1" lang="sl-SI" sz="16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a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.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" name="Table 2"/>
          <p:cNvGraphicFramePr/>
          <p:nvPr/>
        </p:nvGraphicFramePr>
        <p:xfrm>
          <a:off x="323640" y="4725000"/>
          <a:ext cx="3888000" cy="1572840"/>
        </p:xfrm>
        <a:graphic>
          <a:graphicData uri="http://schemas.openxmlformats.org/drawingml/2006/table">
            <a:tbl>
              <a:tblPr/>
              <a:tblGrid>
                <a:gridCol w="705960"/>
                <a:gridCol w="1093680"/>
                <a:gridCol w="936000"/>
                <a:gridCol w="1152360"/>
              </a:tblGrid>
              <a:tr h="43200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afec6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Ž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S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-/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-ega  -A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-O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-O, -E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-A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-I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-I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  <a:tr h="3996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-E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-E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-A</a:t>
                      </a: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  <p:sp>
        <p:nvSpPr>
          <p:cNvPr id="83" name="TextShape 3"/>
          <p:cNvSpPr txBox="1"/>
          <p:nvPr/>
        </p:nvSpPr>
        <p:spPr>
          <a:xfrm>
            <a:off x="457200" y="274680"/>
            <a:ext cx="8229240" cy="633600"/>
          </a:xfrm>
          <a:prstGeom prst="rect">
            <a:avLst/>
          </a:prstGeom>
          <a:solidFill>
            <a:srgbClr val="ffffff"/>
          </a:solidFill>
          <a:ln w="25560">
            <a:solidFill>
              <a:srgbClr val="e63636"/>
            </a:solidFill>
            <a:round/>
          </a:ln>
        </p:spPr>
        <p:txBody>
          <a:bodyPr anchor="ctr">
            <a:normAutofit fontScale="94000"/>
          </a:bodyPr>
          <a:p>
            <a:pPr algn="ctr">
              <a:lnSpc>
                <a:spcPct val="100000"/>
              </a:lnSpc>
            </a:pPr>
            <a:r>
              <a:rPr b="1" lang="sl-SI" sz="4400" spc="-1" strike="noStrike">
                <a:solidFill>
                  <a:srgbClr val="e63636"/>
                </a:solidFill>
                <a:latin typeface="Calibri"/>
              </a:rPr>
              <a:t>4. SKLON – KONČNICE </a:t>
            </a:r>
            <a:endParaRPr b="0" lang="sl-SI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777600"/>
          </a:xfrm>
          <a:prstGeom prst="rect">
            <a:avLst/>
          </a:prstGeom>
          <a:solidFill>
            <a:srgbClr val="ffffff"/>
          </a:solidFill>
          <a:ln w="25560">
            <a:solidFill>
              <a:srgbClr val="e63636"/>
            </a:solidFill>
            <a:round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1300" spc="-1" strike="noStrike">
                <a:solidFill>
                  <a:srgbClr val="e63636"/>
                </a:solidFill>
                <a:latin typeface="Calibri"/>
              </a:rPr>
              <a:t>GLAGOL IN 4. SKLON</a:t>
            </a:r>
            <a:br/>
            <a:r>
              <a:rPr b="1" lang="sl-SI" sz="3100" spc="-1" strike="noStrike">
                <a:solidFill>
                  <a:srgbClr val="e63636"/>
                </a:solidFill>
                <a:latin typeface="Calibri"/>
              </a:rPr>
              <a:t>فعل و کیس </a:t>
            </a:r>
            <a:r>
              <a:rPr b="1" lang="sl-SI" sz="3100" spc="-1" strike="noStrike">
                <a:solidFill>
                  <a:srgbClr val="e63636"/>
                </a:solidFill>
                <a:latin typeface="Calibri"/>
              </a:rPr>
              <a:t>4</a:t>
            </a:r>
            <a:endParaRPr b="0" lang="sl-SI" sz="3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467640" y="1556640"/>
            <a:ext cx="843480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281"/>
              </a:spcBef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Veliko glagolov (v pozitivni obliki) se veže s 4. sklonom:</a:t>
            </a:r>
            <a:r>
              <a:rPr b="1" lang="sl-SI" sz="1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sl-SI" sz="1400" spc="-1" strike="noStrike">
                <a:solidFill>
                  <a:srgbClr val="000000"/>
                </a:solidFill>
                <a:latin typeface="Calibri"/>
              </a:rPr>
              <a:t>videti, imeti, igrati, gledati, poslušati, čakati, kupiti, rabiti, vprašati, brati, pisati, klicati, piti, jesti, iskati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 …</a:t>
            </a:r>
            <a:endParaRPr b="0" lang="sl-SI" sz="1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فعل های زیادی (در حالت مثبت) به کیس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4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متصل می شوند:دیدن, داشتن ,باری کردن ,تماشا کردن ,گوش کردن ,خرید کردن ,استفاده کردن ,پرسیدن ,خواندن ,نوشتن ,تماس گرفتن ,نوشیدن, خوردن , جستجو کردن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Vprašamo se </a:t>
            </a: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KOGA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 ali </a:t>
            </a: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KAJ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می پرسیم چه کسی یا چی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CustomShape 3"/>
          <p:cNvSpPr/>
          <p:nvPr/>
        </p:nvSpPr>
        <p:spPr>
          <a:xfrm>
            <a:off x="6516360" y="4869000"/>
            <a:ext cx="1439640" cy="863640"/>
          </a:xfrm>
          <a:prstGeom prst="roundRect">
            <a:avLst>
              <a:gd name="adj" fmla="val 16667"/>
            </a:avLst>
          </a:prstGeom>
          <a:ln>
            <a:solidFill>
              <a:srgbClr val="747981"/>
            </a:solidFill>
            <a:round/>
          </a:ln>
          <a:effectLst>
            <a:glow rad="101600">
              <a:schemeClr val="accent5">
                <a:satMod val="175000"/>
                <a:alpha val="40000"/>
              </a:schemeClr>
            </a:glow>
            <a:innerShdw blurRad="63500" dir="8100000" dist="50800">
              <a:srgbClr val="000000">
                <a:alpha val="50000"/>
              </a:srgb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KAJ?</a:t>
            </a:r>
            <a:endParaRPr b="0" lang="sl-SI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چی؟</a:t>
            </a:r>
            <a:endParaRPr b="0" lang="sl-SI" sz="2800" spc="-1" strike="noStrike">
              <a:latin typeface="Arial"/>
            </a:endParaRPr>
          </a:p>
        </p:txBody>
      </p:sp>
      <p:sp>
        <p:nvSpPr>
          <p:cNvPr id="87" name="CustomShape 4"/>
          <p:cNvSpPr/>
          <p:nvPr/>
        </p:nvSpPr>
        <p:spPr>
          <a:xfrm>
            <a:off x="6516360" y="3717000"/>
            <a:ext cx="1439640" cy="863640"/>
          </a:xfrm>
          <a:prstGeom prst="roundRect">
            <a:avLst>
              <a:gd name="adj" fmla="val 16667"/>
            </a:avLst>
          </a:prstGeom>
          <a:ln>
            <a:solidFill>
              <a:srgbClr val="747981"/>
            </a:solidFill>
            <a:round/>
          </a:ln>
          <a:effectLst>
            <a:glow rad="101600">
              <a:schemeClr val="accent5">
                <a:satMod val="175000"/>
                <a:alpha val="40000"/>
              </a:schemeClr>
            </a:glow>
            <a:innerShdw blurRad="63500" dir="8100000" dist="50800">
              <a:srgbClr val="000000">
                <a:alpha val="50000"/>
              </a:srgb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KOGA?</a:t>
            </a:r>
            <a:endParaRPr b="0" lang="sl-SI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چه کسی؟</a:t>
            </a:r>
            <a:endParaRPr b="0" lang="sl-SI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251640" y="116640"/>
            <a:ext cx="8712720" cy="6480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Primeri: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مثال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:                                                                                  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Koga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vidiš? – Vidim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policist</a:t>
            </a:r>
            <a:r>
              <a:rPr b="1" i="1" lang="sl-SI" sz="24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.</a:t>
            </a:r>
            <a:r>
              <a:rPr b="1" lang="sl-SI" sz="1800" spc="-1" strike="noStrike">
                <a:solidFill>
                  <a:srgbClr val="000000"/>
                </a:solidFill>
                <a:latin typeface="Calibri"/>
              </a:rPr>
              <a:t>چه کسی را می بینید؟  پلیس را می بینم</a:t>
            </a:r>
            <a:r>
              <a:rPr b="1" lang="sl-SI" sz="1800" spc="-1" strike="noStrike">
                <a:solidFill>
                  <a:srgbClr val="000000"/>
                </a:solidFill>
                <a:latin typeface="Calibri"/>
              </a:rPr>
              <a:t>.                       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Koga 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iščeš? – Iščem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otrok</a:t>
            </a:r>
            <a:r>
              <a:rPr b="1" i="1" lang="sl-SI" sz="24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.  </a:t>
            </a:r>
            <a:r>
              <a:rPr b="1" lang="sl-SI" sz="1800" spc="-1" strike="noStrike">
                <a:solidFill>
                  <a:srgbClr val="000000"/>
                </a:solidFill>
                <a:latin typeface="Calibri"/>
              </a:rPr>
              <a:t>دنبال چه می گردید؟  دنبال بچه ام می گردم</a:t>
            </a:r>
            <a:r>
              <a:rPr b="1" lang="sl-SI" sz="1800" spc="-1" strike="noStrike">
                <a:solidFill>
                  <a:srgbClr val="000000"/>
                </a:solidFill>
                <a:latin typeface="Calibri"/>
              </a:rPr>
              <a:t>.                     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Koga 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vprašaš? – Vprašam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učiteljic</a:t>
            </a:r>
            <a:r>
              <a:rPr b="1" i="1" lang="sl-SI" sz="24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.</a:t>
            </a:r>
            <a:r>
              <a:rPr b="1" lang="sl-SI" sz="1800" spc="-1" strike="noStrike">
                <a:solidFill>
                  <a:srgbClr val="000000"/>
                </a:solidFill>
                <a:latin typeface="Calibri"/>
              </a:rPr>
              <a:t>از چه کسی می پرسید؟ از معلم ام می پرسم</a:t>
            </a:r>
            <a:r>
              <a:rPr b="1" lang="sl-SI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sl-SI" sz="1800" spc="-1" strike="noStrike">
                <a:solidFill>
                  <a:srgbClr val="000000"/>
                </a:solidFill>
                <a:latin typeface="Calibri"/>
              </a:rPr>
              <a:t>.</a:t>
            </a:r>
            <a:r>
              <a:rPr b="1" i="1" lang="sl-SI" sz="1800" spc="-1" strike="noStrike">
                <a:solidFill>
                  <a:srgbClr val="000000"/>
                </a:solidFill>
                <a:latin typeface="Calibri"/>
              </a:rPr>
              <a:t>   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Koga 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kličeš? – Kličem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tvoj</a:t>
            </a:r>
            <a:r>
              <a:rPr b="1" i="1" lang="sl-SI" sz="2400" spc="-1" strike="noStrike">
                <a:solidFill>
                  <a:srgbClr val="c00000"/>
                </a:solidFill>
                <a:latin typeface="Calibri"/>
              </a:rPr>
              <a:t>ega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 brat</a:t>
            </a:r>
            <a:r>
              <a:rPr b="1" i="1" lang="sl-SI" sz="24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.  </a:t>
            </a:r>
            <a:r>
              <a:rPr b="1" lang="sl-SI" sz="1600" spc="-1" strike="noStrike">
                <a:solidFill>
                  <a:srgbClr val="000000"/>
                </a:solidFill>
                <a:latin typeface="Calibri"/>
              </a:rPr>
              <a:t>چه کسی را صدا می کنید؟ برادر تو را صدا می کنم</a:t>
            </a:r>
            <a:r>
              <a:rPr b="1" lang="sl-SI" sz="1600" spc="-1" strike="noStrike">
                <a:solidFill>
                  <a:srgbClr val="000000"/>
                </a:solidFill>
                <a:latin typeface="Calibri"/>
              </a:rPr>
              <a:t>.  </a:t>
            </a:r>
            <a:endParaRPr b="0" lang="sl-SI" sz="1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endParaRPr b="0" lang="sl-SI" sz="1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Kaj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vidiš? – Vidim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star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blok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.      </a:t>
            </a:r>
            <a:r>
              <a:rPr b="1" lang="sl-SI" sz="1800" spc="-1" strike="noStrike">
                <a:solidFill>
                  <a:srgbClr val="000000"/>
                </a:solidFill>
                <a:latin typeface="Calibri"/>
              </a:rPr>
              <a:t>چه – چی می بینید؟ بلوک قدیمی را می بینم</a:t>
            </a:r>
            <a:r>
              <a:rPr b="1" lang="sl-SI" sz="1800" spc="-1" strike="noStrike">
                <a:solidFill>
                  <a:srgbClr val="000000"/>
                </a:solidFill>
                <a:latin typeface="Calibri"/>
              </a:rPr>
              <a:t>.               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Kaj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ješ? – Jem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sendvič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.  </a:t>
            </a:r>
            <a:r>
              <a:rPr b="1" lang="sl-SI" sz="1800" spc="-1" strike="noStrike">
                <a:solidFill>
                  <a:srgbClr val="000000"/>
                </a:solidFill>
                <a:latin typeface="Calibri"/>
              </a:rPr>
              <a:t>چه- چی می نوشید؟ ساندویچ می خورم</a:t>
            </a:r>
            <a:r>
              <a:rPr b="1" lang="sl-SI" sz="1800" spc="-1" strike="noStrike">
                <a:solidFill>
                  <a:srgbClr val="000000"/>
                </a:solidFill>
                <a:latin typeface="Calibri"/>
              </a:rPr>
              <a:t>.                              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Kaj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pije Peter? – Peter pije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kav</a:t>
            </a:r>
            <a:r>
              <a:rPr b="1" i="1" lang="sl-SI" sz="24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.    </a:t>
            </a:r>
            <a:r>
              <a:rPr b="1" lang="sl-SI" sz="1800" spc="-1" strike="noStrike">
                <a:solidFill>
                  <a:srgbClr val="000000"/>
                </a:solidFill>
                <a:latin typeface="Calibri"/>
              </a:rPr>
              <a:t>پیتر چه می نوشید؟ پیتر قهوه می نوشید</a:t>
            </a:r>
            <a:r>
              <a:rPr b="1" lang="sl-SI" sz="1800" spc="-1" strike="noStrike">
                <a:solidFill>
                  <a:srgbClr val="000000"/>
                </a:solidFill>
                <a:latin typeface="Calibri"/>
              </a:rPr>
              <a:t>.           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Kaj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bere oče? – Oče bere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zanimiv</a:t>
            </a:r>
            <a:r>
              <a:rPr b="1" i="1" lang="sl-SI" sz="24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sl-SI" sz="2400" spc="-1" strike="noStrike">
                <a:solidFill>
                  <a:srgbClr val="000000"/>
                </a:solidFill>
                <a:latin typeface="Calibri"/>
              </a:rPr>
              <a:t>knjig</a:t>
            </a:r>
            <a:r>
              <a:rPr b="1" i="1" lang="sl-SI" sz="24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1800" spc="-1" strike="noStrike">
                <a:solidFill>
                  <a:srgbClr val="000000"/>
                </a:solidFill>
                <a:latin typeface="Calibri"/>
              </a:rPr>
              <a:t>پدر چه می خواند؟ پدر کتاب جالبی را می خواند.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539640" y="980640"/>
            <a:ext cx="5122440" cy="935640"/>
          </a:xfrm>
          <a:prstGeom prst="rect">
            <a:avLst/>
          </a:prstGeom>
          <a:solidFill>
            <a:srgbClr val="f2f2f2"/>
          </a:solidFill>
          <a:ln>
            <a:solidFill>
              <a:srgbClr val="d9d9d9"/>
            </a:solidFill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1" lang="sl-SI" sz="3600" spc="-1" strike="noStrike">
                <a:solidFill>
                  <a:srgbClr val="000000"/>
                </a:solidFill>
                <a:latin typeface="Calibri"/>
              </a:rPr>
              <a:t>Vidim hiš</a:t>
            </a:r>
            <a:r>
              <a:rPr b="1" lang="sl-SI" sz="36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1" lang="sl-SI" sz="3600" spc="-1" strike="noStrike">
                <a:solidFill>
                  <a:srgbClr val="000000"/>
                </a:solidFill>
                <a:latin typeface="Calibri"/>
              </a:rPr>
              <a:t> in gosp</a:t>
            </a:r>
            <a:r>
              <a:rPr b="1" lang="sl-SI" sz="36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1" lang="sl-SI" sz="3600" spc="-1" strike="noStrike">
                <a:solidFill>
                  <a:srgbClr val="000000"/>
                </a:solidFill>
                <a:latin typeface="Calibri"/>
              </a:rPr>
              <a:t>. </a:t>
            </a:r>
            <a:br/>
            <a:r>
              <a:rPr b="1" lang="sl-SI" sz="3600" spc="-1" strike="noStrike">
                <a:solidFill>
                  <a:srgbClr val="000000"/>
                </a:solidFill>
                <a:latin typeface="Calibri"/>
              </a:rPr>
              <a:t>Vidim blok in policist</a:t>
            </a:r>
            <a:r>
              <a:rPr b="1" lang="sl-SI" sz="36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1" lang="sl-SI" sz="36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sl-SI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251640" y="2205000"/>
            <a:ext cx="8650800" cy="4021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25000"/>
          </a:bodyPr>
          <a:p>
            <a:pPr marL="343080" indent="-342720">
              <a:lnSpc>
                <a:spcPct val="100000"/>
              </a:lnSpc>
              <a:spcBef>
                <a:spcPts val="499"/>
              </a:spcBef>
            </a:pPr>
            <a:r>
              <a:rPr b="0" lang="sl-SI" sz="2500" spc="-1" strike="noStrike">
                <a:solidFill>
                  <a:srgbClr val="000000"/>
                </a:solidFill>
                <a:latin typeface="Calibri"/>
              </a:rPr>
              <a:t>Kot smo videli v tabeli za 4. sklon, se ženskem spolu spremeni končnica (-a  </a:t>
            </a:r>
            <a:r>
              <a:rPr b="0" lang="sl-SI" sz="25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sl-SI" sz="2500" spc="-1" strike="noStrike">
                <a:solidFill>
                  <a:srgbClr val="000000"/>
                </a:solidFill>
                <a:latin typeface="Calibri"/>
              </a:rPr>
              <a:t> -o). </a:t>
            </a:r>
            <a:endParaRPr b="0" lang="sl-SI" sz="2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799"/>
              </a:spcBef>
            </a:pPr>
            <a:r>
              <a:rPr b="0" lang="sl-SI" sz="3600" spc="-1" strike="noStrike">
                <a:solidFill>
                  <a:srgbClr val="000000"/>
                </a:solidFill>
                <a:latin typeface="Calibri"/>
              </a:rPr>
              <a:t>همانطور که می بینید در جدول برای کیس </a:t>
            </a:r>
            <a:r>
              <a:rPr b="0" lang="sl-SI" sz="3600" spc="-1" strike="noStrike">
                <a:solidFill>
                  <a:srgbClr val="000000"/>
                </a:solidFill>
                <a:latin typeface="Calibri"/>
              </a:rPr>
              <a:t>4</a:t>
            </a:r>
            <a:r>
              <a:rPr b="0" lang="sl-SI" sz="3600" spc="-1" strike="noStrike">
                <a:solidFill>
                  <a:srgbClr val="000000"/>
                </a:solidFill>
                <a:latin typeface="Calibri"/>
              </a:rPr>
              <a:t> پسوند جنس مونث از(-</a:t>
            </a:r>
            <a:r>
              <a:rPr b="0" lang="sl-SI" sz="3600" spc="-1" strike="noStrike">
                <a:solidFill>
                  <a:srgbClr val="000000"/>
                </a:solidFill>
                <a:latin typeface="Calibri"/>
              </a:rPr>
              <a:t>a  </a:t>
            </a:r>
            <a:r>
              <a:rPr b="0" lang="sl-SI" sz="36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sl-SI" sz="3600" spc="-1" strike="noStrike">
                <a:solidFill>
                  <a:srgbClr val="000000"/>
                </a:solidFill>
                <a:latin typeface="Calibri"/>
              </a:rPr>
              <a:t> -o</a:t>
            </a:r>
            <a:r>
              <a:rPr b="0" lang="sl-SI" sz="3600" spc="-1" strike="noStrike">
                <a:solidFill>
                  <a:srgbClr val="000000"/>
                </a:solidFill>
                <a:latin typeface="Calibri"/>
              </a:rPr>
              <a:t>)  تغییر پیدا میکند</a:t>
            </a:r>
            <a:r>
              <a:rPr b="0" lang="sl-SI" sz="4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4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81"/>
              </a:spcBef>
            </a:pPr>
            <a:endParaRPr b="0" lang="sl-SI" sz="4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To je hiš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 Vidim hiš</a:t>
            </a:r>
            <a:r>
              <a:rPr b="1" i="1" lang="sl-SI" sz="32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To je gosp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 Vidim gosp</a:t>
            </a:r>
            <a:r>
              <a:rPr b="1" i="1" lang="sl-SI" sz="32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99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99"/>
              </a:spcBef>
            </a:pPr>
            <a:r>
              <a:rPr b="0" lang="sl-SI" sz="2500" spc="-1" strike="noStrike">
                <a:solidFill>
                  <a:srgbClr val="000000"/>
                </a:solidFill>
                <a:latin typeface="Calibri"/>
              </a:rPr>
              <a:t>V tabeli lahko vidimo tudi, da imamo pri moškem spolu ednine dve različni končnici (-/ in -a). Ustrezno končnico izberemo glede na to, ali govorimo o stvari (končnica -/) ali o osebi/živali (končnica -a). </a:t>
            </a:r>
            <a:endParaRPr b="0" lang="sl-SI" sz="2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760"/>
              </a:spcBef>
            </a:pPr>
            <a:r>
              <a:rPr b="0" lang="sl-SI" sz="3800" spc="-1" strike="noStrike">
                <a:solidFill>
                  <a:srgbClr val="000000"/>
                </a:solidFill>
                <a:latin typeface="Calibri"/>
              </a:rPr>
              <a:t>همچنین در جدول می بینیم ,که برای جنس مذکر در حالت مفرد دو پسوند متفاوت (  (-/ </a:t>
            </a:r>
            <a:r>
              <a:rPr b="0" lang="sl-SI" sz="3800" spc="-1" strike="noStrike">
                <a:solidFill>
                  <a:srgbClr val="000000"/>
                </a:solidFill>
                <a:latin typeface="Calibri"/>
              </a:rPr>
              <a:t>in –a</a:t>
            </a:r>
            <a:r>
              <a:rPr b="0" lang="sl-SI" sz="3800" spc="-1" strike="noStrike">
                <a:solidFill>
                  <a:srgbClr val="000000"/>
                </a:solidFill>
                <a:latin typeface="Calibri"/>
              </a:rPr>
              <a:t>داریم.برای انتخاب پسوند مناسب به جنسیت واژه دقت می کنیم ,اگر درباره اشیاء صحبت می کنیم از( پسوند / - ) و اگر درباره اشخاص / حیوانات صحبت می کنیم از( پسوند / </a:t>
            </a:r>
            <a:r>
              <a:rPr b="0" lang="sl-SI" sz="38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sl-SI" sz="3800" spc="-1" strike="noStrike">
                <a:solidFill>
                  <a:srgbClr val="000000"/>
                </a:solidFill>
                <a:latin typeface="Calibri"/>
              </a:rPr>
              <a:t>) استفاده می کنیم.</a:t>
            </a:r>
            <a:endParaRPr b="0" lang="sl-SI" sz="3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760"/>
              </a:spcBef>
            </a:pPr>
            <a:endParaRPr b="0" lang="sl-SI" sz="3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To je blok. Vidim blok. 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To je policist. Vidim policist</a:t>
            </a:r>
            <a:r>
              <a:rPr b="1" i="1" lang="sl-SI" sz="32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 / To je pes. Vidim ps</a:t>
            </a:r>
            <a:r>
              <a:rPr b="1" i="1" lang="sl-SI" sz="32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CustomShape 3"/>
          <p:cNvSpPr/>
          <p:nvPr/>
        </p:nvSpPr>
        <p:spPr>
          <a:xfrm>
            <a:off x="539640" y="188640"/>
            <a:ext cx="7920360" cy="639360"/>
          </a:xfrm>
          <a:prstGeom prst="rect">
            <a:avLst/>
          </a:prstGeom>
          <a:solidFill>
            <a:srgbClr val="fafec6"/>
          </a:solidFill>
          <a:ln>
            <a:solidFill>
              <a:srgbClr val="fff8c1"/>
            </a:solidFill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Poglejmo spodnja primera. 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به مثال پایین نگاه کنید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.                </a:t>
            </a:r>
            <a:endParaRPr b="0" lang="sl-SI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332640"/>
            <a:ext cx="8229240" cy="63363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0000"/>
          </a:bodyPr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Še nekaj primerov: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چند نمونه دیگر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:                              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Koga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čakaš? – Čakam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prijatelja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</a:pP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منتظر چه کسی هستی؟ منتظر دوستم هستم.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Koga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vidiš? – Vidim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Andreja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</a:pP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چه کسی را می بینی؟ آندری را می بینم.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Koga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kličeš? – Kličem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mamo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</a:pP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به چه کسی زنگ می زنید؟ به مادرم زنگ می زنم.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Koga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obiščeš? – Obiščem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sosedo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</a:pP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چه کسی را ملاقات می کنی؟ همسایه را ملاقات می کنم.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Kaj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piješ? – Pijem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pivo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</a:pP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چه می نوشی؟ آب جو می نوشم. 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Kaj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rabiš? – Rabim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dežnik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</a:pP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چی لازم داری؟ چتر لازم دارم.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Kaj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bereš? – Berem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knjigo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چه می خوانی؟ کتاب می خوانم.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Kaj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ješ? – Jem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meso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</a:pP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چه می خوری؟ گوشت می خورم.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274680"/>
            <a:ext cx="8229240" cy="849600"/>
          </a:xfrm>
          <a:prstGeom prst="rect">
            <a:avLst/>
          </a:prstGeom>
          <a:solidFill>
            <a:srgbClr val="ffffff"/>
          </a:solidFill>
          <a:ln w="25560">
            <a:solidFill>
              <a:srgbClr val="e63636"/>
            </a:solidFill>
            <a:round/>
          </a:ln>
        </p:spPr>
        <p:txBody>
          <a:bodyPr anchor="ctr">
            <a:normAutofit/>
          </a:bodyPr>
          <a:p>
            <a:pPr algn="ctr" rtl="1">
              <a:lnSpc>
                <a:spcPct val="100000"/>
              </a:lnSpc>
            </a:pPr>
            <a:r>
              <a:rPr b="1" lang="sl-SI" sz="1300" spc="-1" strike="noStrike">
                <a:solidFill>
                  <a:srgbClr val="e63636"/>
                </a:solidFill>
                <a:latin typeface="Calibri"/>
              </a:rPr>
              <a:t>PREDLOGI IN 4. SKLON</a:t>
            </a:r>
            <a:br/>
            <a:r>
              <a:rPr b="1" lang="sl-SI" sz="2800" spc="-1" strike="noStrike">
                <a:solidFill>
                  <a:srgbClr val="e63636"/>
                </a:solidFill>
                <a:latin typeface="Calibri"/>
              </a:rPr>
              <a:t>حرف های اضافه و کیس </a:t>
            </a:r>
            <a:r>
              <a:rPr b="1" lang="sl-SI" sz="2800" spc="-1" strike="noStrike">
                <a:solidFill>
                  <a:srgbClr val="e63636"/>
                </a:solidFill>
                <a:latin typeface="Calibri"/>
              </a:rPr>
              <a:t>4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467640" y="15566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261"/>
              </a:spcBef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4. sklon uporabljamo z nekaterimi predlogi.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79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در کیس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4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از برخی از حرف های اضافه استفاده می کنیم.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Nekateri od teh predlogov so: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اینها برخی از حرف های اضافه هستند: </a:t>
            </a:r>
            <a:endParaRPr b="0" lang="sl-SI" sz="2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endParaRPr b="0" lang="sl-SI" sz="2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Za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برای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                                 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Na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بر- روی- بالا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                      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V 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در- درون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                             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ČEZ.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بعد از- پیش از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                    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457200" y="274680"/>
            <a:ext cx="8229240" cy="1137600"/>
          </a:xfrm>
          <a:prstGeom prst="rect">
            <a:avLst/>
          </a:prstGeom>
          <a:solidFill>
            <a:srgbClr val="fff8c1"/>
          </a:solidFill>
          <a:ln w="25560">
            <a:solidFill>
              <a:srgbClr val="fe8637"/>
            </a:solidFill>
            <a:round/>
          </a:ln>
        </p:spPr>
        <p:txBody>
          <a:bodyPr anchor="ctr">
            <a:normAutofit/>
          </a:bodyPr>
          <a:p>
            <a:pPr algn="ctr" rtl="1">
              <a:lnSpc>
                <a:spcPct val="100000"/>
              </a:lnSpc>
            </a:pPr>
            <a:r>
              <a:rPr b="1" lang="sl-SI" sz="1300" spc="-1" strike="noStrike">
                <a:solidFill>
                  <a:srgbClr val="ffc000"/>
                </a:solidFill>
                <a:latin typeface="Calibri"/>
              </a:rPr>
              <a:t>GLAGOL BITI</a:t>
            </a:r>
            <a:br/>
            <a:r>
              <a:rPr b="1" lang="sl-SI" sz="4800" spc="-1" strike="noStrike">
                <a:solidFill>
                  <a:srgbClr val="ffc000"/>
                </a:solidFill>
                <a:latin typeface="Calibri"/>
              </a:rPr>
              <a:t>فعل بودن</a:t>
            </a:r>
            <a:endParaRPr b="0" lang="sl-SI" sz="4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61"/>
              </a:spcBef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Z glagolom </a:t>
            </a:r>
            <a:r>
              <a:rPr b="1" i="1" lang="sl-SI" sz="1300" spc="-1" strike="noStrike">
                <a:solidFill>
                  <a:srgbClr val="000000"/>
                </a:solidFill>
                <a:latin typeface="Calibri"/>
              </a:rPr>
              <a:t>biti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 izražamo: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با فعل بودن می گوییم: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6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obstajanje (</a:t>
            </a:r>
            <a:r>
              <a:rPr b="0" i="1" lang="sl-SI" sz="1300" spc="-1" strike="noStrike">
                <a:solidFill>
                  <a:srgbClr val="000000"/>
                </a:solidFill>
                <a:latin typeface="Calibri"/>
              </a:rPr>
              <a:t>Jaz sem Ana.</a:t>
            </a: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), 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موجودیت ( من آنا هستم)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stanje (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Bolan sem.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) ali 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شرایط ( مریض هستم)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nahajanje (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Sem v centru.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).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محل سکونت ( در مرکز شهر هستم)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67640" y="260640"/>
            <a:ext cx="8229240" cy="874440"/>
          </a:xfrm>
          <a:prstGeom prst="rect">
            <a:avLst/>
          </a:prstGeom>
          <a:solidFill>
            <a:srgbClr val="ffffff"/>
          </a:solidFill>
          <a:ln w="25560">
            <a:solidFill>
              <a:srgbClr val="e63636"/>
            </a:solidFill>
            <a:round/>
          </a:ln>
        </p:spPr>
        <p:txBody>
          <a:bodyPr anchor="ctr">
            <a:normAutofit fontScale="94000"/>
          </a:bodyPr>
          <a:p>
            <a:pPr algn="ctr" rtl="1">
              <a:lnSpc>
                <a:spcPct val="100000"/>
              </a:lnSpc>
            </a:pPr>
            <a:r>
              <a:rPr b="1" lang="sl-SI" sz="1300" spc="-1" strike="noStrike">
                <a:solidFill>
                  <a:srgbClr val="e63636"/>
                </a:solidFill>
                <a:latin typeface="Calibri"/>
              </a:rPr>
              <a:t>PREDLOG  ZA</a:t>
            </a:r>
            <a:r>
              <a:rPr b="1" lang="sl-SI" sz="1300" spc="-1" strike="noStrike">
                <a:solidFill>
                  <a:srgbClr val="e63636"/>
                </a:solidFill>
                <a:latin typeface="Calibri"/>
              </a:rPr>
              <a:t>                                  </a:t>
            </a:r>
            <a:br/>
            <a:r>
              <a:rPr b="1" lang="sl-SI" sz="2400" spc="-1" strike="noStrike">
                <a:solidFill>
                  <a:srgbClr val="e63636"/>
                </a:solidFill>
                <a:latin typeface="Calibri"/>
              </a:rPr>
              <a:t>حرف اضافه </a:t>
            </a:r>
            <a:r>
              <a:rPr b="1" lang="sl-SI" sz="2400" spc="-1" strike="noStrike">
                <a:solidFill>
                  <a:srgbClr val="e63636"/>
                </a:solidFill>
                <a:latin typeface="Calibri"/>
              </a:rPr>
              <a:t>ZA</a:t>
            </a:r>
            <a:r>
              <a:rPr b="1" lang="sl-SI" sz="2400" spc="-1" strike="noStrike">
                <a:solidFill>
                  <a:srgbClr val="e63636"/>
                </a:solidFill>
                <a:latin typeface="Calibri"/>
              </a:rPr>
              <a:t> ( برای ) </a:t>
            </a:r>
            <a:r>
              <a:rPr b="1" lang="sl-SI" sz="4400" spc="-1" strike="noStrike">
                <a:solidFill>
                  <a:srgbClr val="e63636"/>
                </a:solidFill>
                <a:latin typeface="Calibri"/>
              </a:rPr>
              <a:t> </a:t>
            </a:r>
            <a:endParaRPr b="0" lang="sl-SI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4. sklon uporabljamo za predlogom ZA. 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</a:pPr>
            <a:r>
              <a:rPr b="0" lang="sl-SI" sz="2000" spc="-1" strike="noStrike">
                <a:solidFill>
                  <a:srgbClr val="000000"/>
                </a:solidFill>
                <a:latin typeface="Arial"/>
              </a:rPr>
              <a:t>در کیس </a:t>
            </a:r>
            <a:r>
              <a:rPr b="0" lang="sl-SI" sz="2000" spc="-1" strike="noStrike">
                <a:solidFill>
                  <a:srgbClr val="000000"/>
                </a:solidFill>
                <a:latin typeface="Arial"/>
              </a:rPr>
              <a:t>4</a:t>
            </a:r>
            <a:r>
              <a:rPr b="0" lang="sl-SI" sz="2000" spc="-1" strike="noStrike">
                <a:solidFill>
                  <a:srgbClr val="000000"/>
                </a:solidFill>
                <a:latin typeface="Arial"/>
              </a:rPr>
              <a:t> از حرف اضافه </a:t>
            </a:r>
            <a:r>
              <a:rPr b="0" lang="sl-SI" sz="2000" spc="-1" strike="noStrike">
                <a:solidFill>
                  <a:srgbClr val="000000"/>
                </a:solidFill>
                <a:latin typeface="Arial"/>
              </a:rPr>
              <a:t>ZA</a:t>
            </a:r>
            <a:r>
              <a:rPr b="0" lang="sl-SI" sz="2000" spc="-1" strike="noStrike">
                <a:solidFill>
                  <a:srgbClr val="000000"/>
                </a:solidFill>
                <a:latin typeface="Arial"/>
              </a:rPr>
              <a:t> (برای) استفاده می کنیم. 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Vprašamo se </a:t>
            </a: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ZA KOGA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ali </a:t>
            </a: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ZA KAJ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.</a:t>
            </a:r>
            <a:br/>
            <a:r>
              <a:rPr b="0" lang="sl-SI" sz="2000" spc="-1" strike="noStrike">
                <a:solidFill>
                  <a:srgbClr val="000000"/>
                </a:solidFill>
                <a:latin typeface="Arial"/>
              </a:rPr>
              <a:t>می پرسیم برای چه کسی یا برای چی</a:t>
            </a:r>
            <a:r>
              <a:rPr b="0" lang="sl-SI" sz="2000" spc="-1" strike="noStrike">
                <a:solidFill>
                  <a:srgbClr val="000000"/>
                </a:solidFill>
                <a:latin typeface="Arial"/>
              </a:rPr>
              <a:t>.                                                                 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Roža je za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mamo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گل برای مادر است</a:t>
            </a:r>
            <a:r>
              <a:rPr b="0" i="1" lang="sl-SI" sz="2000" spc="-1" strike="noStrike">
                <a:solidFill>
                  <a:srgbClr val="000000"/>
                </a:solidFill>
                <a:latin typeface="Calibri"/>
              </a:rPr>
              <a:t>              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To je račun za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elektriko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این قبض برای برق است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                                            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6372360" y="3700440"/>
            <a:ext cx="2016000" cy="863640"/>
          </a:xfrm>
          <a:prstGeom prst="roundRect">
            <a:avLst>
              <a:gd name="adj" fmla="val 16667"/>
            </a:avLst>
          </a:prstGeom>
          <a:ln>
            <a:solidFill>
              <a:srgbClr val="747981"/>
            </a:solidFill>
            <a:round/>
          </a:ln>
          <a:effectLst>
            <a:glow rad="101600">
              <a:schemeClr val="accent5">
                <a:satMod val="175000"/>
                <a:alpha val="40000"/>
              </a:schemeClr>
            </a:glow>
            <a:innerShdw blurRad="63500" dir="8100000" dist="50800">
              <a:srgbClr val="000000">
                <a:alpha val="50000"/>
              </a:srgb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00000"/>
              </a:lnSpc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ZA  KOGA</a:t>
            </a: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?</a:t>
            </a:r>
            <a:endParaRPr b="0" lang="sl-SI" sz="2800" spc="-1" strike="noStrike">
              <a:latin typeface="Arial"/>
            </a:endParaRPr>
          </a:p>
          <a:p>
            <a:pPr algn="ctr" rtl="1">
              <a:lnSpc>
                <a:spcPct val="10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برای چه کسی؟</a:t>
            </a:r>
            <a:endParaRPr b="0" lang="sl-SI" sz="2000" spc="-1" strike="noStrike">
              <a:latin typeface="Arial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6372360" y="4797000"/>
            <a:ext cx="2016000" cy="863640"/>
          </a:xfrm>
          <a:prstGeom prst="roundRect">
            <a:avLst>
              <a:gd name="adj" fmla="val 16667"/>
            </a:avLst>
          </a:prstGeom>
          <a:ln>
            <a:solidFill>
              <a:srgbClr val="747981"/>
            </a:solidFill>
            <a:round/>
          </a:ln>
          <a:effectLst>
            <a:glow rad="101600">
              <a:schemeClr val="accent5">
                <a:satMod val="175000"/>
                <a:alpha val="40000"/>
              </a:schemeClr>
            </a:glow>
            <a:innerShdw blurRad="63500" dir="8100000" dist="50800">
              <a:srgbClr val="000000">
                <a:alpha val="50000"/>
              </a:srgb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rtl="1">
              <a:lnSpc>
                <a:spcPct val="100000"/>
              </a:lnSpc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ZA   KAJ</a:t>
            </a: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?</a:t>
            </a:r>
            <a:endParaRPr b="0" lang="sl-SI" sz="2800" spc="-1" strike="noStrike">
              <a:latin typeface="Arial"/>
            </a:endParaRPr>
          </a:p>
          <a:p>
            <a:pPr algn="ctr" rtl="1">
              <a:lnSpc>
                <a:spcPct val="10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برای چی؟</a:t>
            </a:r>
            <a:endParaRPr b="0" lang="sl-SI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251640" y="1340640"/>
            <a:ext cx="8517240" cy="53010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2000"/>
          </a:bodyPr>
          <a:p>
            <a:pPr marL="343080" indent="-342720">
              <a:lnSpc>
                <a:spcPct val="100000"/>
              </a:lnSpc>
              <a:spcBef>
                <a:spcPts val="261"/>
              </a:spcBef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4. sklon uporabljamo za predlogom V in predlogom NA, če uporabimo glagol ITI (ali kak drug glagol premikanja, na primer HODITI, PRITI).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39"/>
              </a:spcBef>
            </a:pPr>
            <a:r>
              <a:rPr b="0" lang="sl-SI" sz="2200" spc="-1" strike="noStrike">
                <a:solidFill>
                  <a:srgbClr val="000000"/>
                </a:solidFill>
                <a:latin typeface="Calibri"/>
              </a:rPr>
              <a:t>                         در کیس </a:t>
            </a:r>
            <a:r>
              <a:rPr b="0" lang="sl-SI" sz="2200" spc="-1" strike="noStrike">
                <a:solidFill>
                  <a:srgbClr val="000000"/>
                </a:solidFill>
                <a:latin typeface="Calibri"/>
              </a:rPr>
              <a:t>4</a:t>
            </a:r>
            <a:r>
              <a:rPr b="0" lang="sl-SI" sz="2200" spc="-1" strike="noStrike">
                <a:solidFill>
                  <a:srgbClr val="000000"/>
                </a:solidFill>
                <a:latin typeface="Calibri"/>
              </a:rPr>
              <a:t> از حرف اضافه </a:t>
            </a:r>
            <a:r>
              <a:rPr b="0" lang="sl-SI" sz="2200" spc="-1" strike="noStrike">
                <a:solidFill>
                  <a:srgbClr val="000000"/>
                </a:solidFill>
                <a:latin typeface="Calibri"/>
              </a:rPr>
              <a:t>V</a:t>
            </a:r>
            <a:r>
              <a:rPr b="0" lang="sl-SI" sz="2200" spc="-1" strike="noStrike">
                <a:solidFill>
                  <a:srgbClr val="000000"/>
                </a:solidFill>
                <a:latin typeface="Calibri"/>
              </a:rPr>
              <a:t>و حرف اضافه </a:t>
            </a:r>
            <a:r>
              <a:rPr b="0" lang="sl-SI" sz="2200" spc="-1" strike="noStrike">
                <a:solidFill>
                  <a:srgbClr val="000000"/>
                </a:solidFill>
                <a:latin typeface="Calibri"/>
              </a:rPr>
              <a:t>NA</a:t>
            </a:r>
            <a:r>
              <a:rPr b="0" lang="sl-SI" sz="2200" spc="-1" strike="noStrike">
                <a:solidFill>
                  <a:srgbClr val="000000"/>
                </a:solidFill>
                <a:latin typeface="Calibri"/>
              </a:rPr>
              <a:t>  استفاده میکنیم، اگر از فعل رفتن استفاده کنیم. (یا فعل های دیگر که جا به جا شدن را میگویند، به طور مثال راه رفتن، آمدن)</a:t>
            </a:r>
            <a:endParaRPr b="0" lang="sl-SI" sz="2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                       </a:t>
            </a:r>
            <a:r>
              <a:rPr b="0" lang="sl-SI" sz="3200" spc="-1" strike="noStrike">
                <a:solidFill>
                  <a:srgbClr val="000000"/>
                </a:solidFill>
                <a:latin typeface="Wingdings"/>
              </a:rPr>
              <a:t>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br/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rtl="1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می پرسیم : کجا؟       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Vprašamo se: </a:t>
            </a: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KAM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 rtl="1">
              <a:lnSpc>
                <a:spcPct val="100000"/>
              </a:lnSpc>
              <a:spcBef>
                <a:spcPts val="641"/>
              </a:spcBef>
            </a:pPr>
            <a:r>
              <a:rPr b="0" i="1" lang="sl-SI" sz="2200" spc="-1" strike="noStrike">
                <a:solidFill>
                  <a:srgbClr val="000000"/>
                </a:solidFill>
                <a:latin typeface="Calibri"/>
              </a:rPr>
              <a:t>کجا می روی؟ به مدرسه می روم                      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Kam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greš? – Grem v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šol</a:t>
            </a: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              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Kam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greš? – Grem na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koncert     </a:t>
            </a:r>
            <a:r>
              <a:rPr b="0" lang="sl-SI" sz="2200" spc="-1" strike="noStrike">
                <a:solidFill>
                  <a:srgbClr val="000000"/>
                </a:solidFill>
                <a:latin typeface="Calibri"/>
              </a:rPr>
              <a:t>.   </a:t>
            </a:r>
            <a:r>
              <a:rPr b="0" lang="sl-SI" sz="2200" spc="-1" strike="noStrike">
                <a:solidFill>
                  <a:srgbClr val="000000"/>
                </a:solidFill>
                <a:latin typeface="Calibri"/>
              </a:rPr>
              <a:t>کجا می روی؟ به کنسرت می روم</a:t>
            </a:r>
            <a:endParaRPr b="0" lang="sl-SI" sz="2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Kam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greš? – Grem v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mesto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r>
              <a:rPr b="0" lang="sl-SI" sz="2000" spc="-1" strike="noStrike">
                <a:solidFill>
                  <a:srgbClr val="000000"/>
                </a:solidFill>
                <a:latin typeface="Arial"/>
              </a:rPr>
              <a:t>کجا می روی؟ به شهر می روم</a:t>
            </a:r>
            <a:r>
              <a:rPr b="0" lang="sl-SI" sz="2000" spc="-1" strike="noStrike">
                <a:solidFill>
                  <a:srgbClr val="000000"/>
                </a:solidFill>
                <a:latin typeface="Arial"/>
              </a:rPr>
              <a:t>.                        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0" name="Picture 2" descr=""/>
          <p:cNvPicPr/>
          <p:nvPr/>
        </p:nvPicPr>
        <p:blipFill>
          <a:blip r:embed="rId1"/>
          <a:stretch/>
        </p:blipFill>
        <p:spPr>
          <a:xfrm>
            <a:off x="3204000" y="2462400"/>
            <a:ext cx="746640" cy="767880"/>
          </a:xfrm>
          <a:prstGeom prst="rect">
            <a:avLst/>
          </a:prstGeom>
          <a:ln>
            <a:noFill/>
          </a:ln>
        </p:spPr>
      </p:pic>
      <p:pic>
        <p:nvPicPr>
          <p:cNvPr id="101" name="Slika 6" descr=""/>
          <p:cNvPicPr/>
          <p:nvPr/>
        </p:nvPicPr>
        <p:blipFill>
          <a:blip r:embed="rId2"/>
          <a:stretch/>
        </p:blipFill>
        <p:spPr>
          <a:xfrm flipH="1">
            <a:off x="1620000" y="2538000"/>
            <a:ext cx="384120" cy="674640"/>
          </a:xfrm>
          <a:prstGeom prst="rect">
            <a:avLst/>
          </a:prstGeom>
          <a:ln w="9360">
            <a:noFill/>
          </a:ln>
        </p:spPr>
      </p:pic>
      <p:sp>
        <p:nvSpPr>
          <p:cNvPr id="102" name="CustomShape 2"/>
          <p:cNvSpPr/>
          <p:nvPr/>
        </p:nvSpPr>
        <p:spPr>
          <a:xfrm>
            <a:off x="395640" y="223920"/>
            <a:ext cx="8373240" cy="999720"/>
          </a:xfrm>
          <a:prstGeom prst="rect">
            <a:avLst/>
          </a:prstGeom>
          <a:ln>
            <a:solidFill>
              <a:srgbClr val="e63636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anchor="ctr">
            <a:normAutofit/>
          </a:bodyPr>
          <a:p>
            <a:pPr algn="ctr" rtl="1">
              <a:lnSpc>
                <a:spcPct val="100000"/>
              </a:lnSpc>
            </a:pPr>
            <a:r>
              <a:rPr b="1" lang="sl-SI" sz="1200" spc="-1" strike="noStrike">
                <a:solidFill>
                  <a:srgbClr val="e63636"/>
                </a:solidFill>
                <a:latin typeface="Calibri"/>
              </a:rPr>
              <a:t>PREDLOGA  V in NA</a:t>
            </a:r>
            <a:r>
              <a:rPr b="1" lang="sl-SI" sz="1200" spc="-1" strike="noStrike">
                <a:solidFill>
                  <a:srgbClr val="e63636"/>
                </a:solidFill>
                <a:latin typeface="Calibri"/>
              </a:rPr>
              <a:t>  </a:t>
            </a:r>
            <a:endParaRPr b="0" lang="sl-SI" sz="1200" spc="-1" strike="noStrike">
              <a:latin typeface="Arial"/>
            </a:endParaRPr>
          </a:p>
          <a:p>
            <a:pPr algn="ctr" rtl="1">
              <a:lnSpc>
                <a:spcPct val="100000"/>
              </a:lnSpc>
            </a:pPr>
            <a:r>
              <a:rPr b="1" lang="sl-SI" sz="2400" spc="-1" strike="noStrike">
                <a:solidFill>
                  <a:srgbClr val="e63636"/>
                </a:solidFill>
                <a:latin typeface="Calibri"/>
              </a:rPr>
              <a:t>حرف اضافه</a:t>
            </a:r>
            <a:r>
              <a:rPr b="1" lang="sl-SI" sz="2400" spc="-1" strike="noStrike">
                <a:solidFill>
                  <a:srgbClr val="e63636"/>
                </a:solidFill>
                <a:latin typeface="Calibri"/>
              </a:rPr>
              <a:t>V</a:t>
            </a:r>
            <a:r>
              <a:rPr b="1" lang="sl-SI" sz="2400" spc="-1" strike="noStrike">
                <a:solidFill>
                  <a:srgbClr val="e63636"/>
                </a:solidFill>
                <a:latin typeface="Calibri"/>
              </a:rPr>
              <a:t> و </a:t>
            </a:r>
            <a:r>
              <a:rPr b="1" lang="sl-SI" sz="2400" spc="-1" strike="noStrike">
                <a:solidFill>
                  <a:srgbClr val="e63636"/>
                </a:solidFill>
                <a:latin typeface="Calibri"/>
              </a:rPr>
              <a:t>NA</a:t>
            </a:r>
            <a:r>
              <a:rPr b="1" lang="sl-SI" sz="2400" spc="-1" strike="noStrike">
                <a:solidFill>
                  <a:srgbClr val="e63636"/>
                </a:solidFill>
                <a:latin typeface="Calibri"/>
              </a:rPr>
              <a:t>(در و روی) </a:t>
            </a:r>
            <a:endParaRPr b="0" lang="sl-SI" sz="2400" spc="-1" strike="noStrike">
              <a:latin typeface="Arial"/>
            </a:endParaRPr>
          </a:p>
        </p:txBody>
      </p:sp>
      <p:sp>
        <p:nvSpPr>
          <p:cNvPr id="103" name="CustomShape 3"/>
          <p:cNvSpPr/>
          <p:nvPr/>
        </p:nvSpPr>
        <p:spPr>
          <a:xfrm>
            <a:off x="6732360" y="3501000"/>
            <a:ext cx="1728000" cy="863640"/>
          </a:xfrm>
          <a:prstGeom prst="roundRect">
            <a:avLst>
              <a:gd name="adj" fmla="val 16667"/>
            </a:avLst>
          </a:prstGeom>
          <a:ln>
            <a:solidFill>
              <a:srgbClr val="747981"/>
            </a:solidFill>
            <a:round/>
          </a:ln>
          <a:effectLst>
            <a:glow rad="101600">
              <a:schemeClr val="accent5">
                <a:satMod val="175000"/>
                <a:alpha val="40000"/>
              </a:schemeClr>
            </a:glow>
            <a:innerShdw blurRad="63500" dir="8100000" dist="50800">
              <a:srgbClr val="000000">
                <a:alpha val="50000"/>
              </a:srgb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KAM?</a:t>
            </a:r>
            <a:endParaRPr b="0" lang="sl-SI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کجا؟</a:t>
            </a:r>
            <a:endParaRPr b="0" lang="sl-SI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4. sklon za predlogom V uporabljamo tudi pred poimenovanji za dneve v tednu, če se vprašamo </a:t>
            </a: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KDAJ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از حرف اضافه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V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 در کیس 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4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 هم چنین قبل از نام گذاری برای روزها و هفته ها استفاده می کنیم. اگر بپرسیم کی(چه وقتی).</a:t>
            </a:r>
            <a:br/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Kdaj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greš na izlet? – V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nedeljo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چه زمانی به مسافرت کوتاه می روی؟ در روز یکشنبه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302760" y="188640"/>
            <a:ext cx="8229240" cy="791640"/>
          </a:xfrm>
          <a:prstGeom prst="rect">
            <a:avLst/>
          </a:prstGeom>
          <a:ln>
            <a:solidFill>
              <a:srgbClr val="e63636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1300" spc="-1" strike="noStrike">
                <a:solidFill>
                  <a:srgbClr val="e63636"/>
                </a:solidFill>
                <a:latin typeface="Calibri"/>
              </a:rPr>
              <a:t>PREDLOG  V</a:t>
            </a:r>
            <a:endParaRPr b="0" lang="sl-SI" sz="13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l-SI" sz="2800" spc="-1" strike="noStrike">
                <a:solidFill>
                  <a:srgbClr val="e63636"/>
                </a:solidFill>
                <a:latin typeface="Calibri"/>
              </a:rPr>
              <a:t>V </a:t>
            </a:r>
            <a:r>
              <a:rPr b="1" lang="sl-SI" sz="2800" spc="-1" strike="noStrike">
                <a:solidFill>
                  <a:srgbClr val="e63636"/>
                </a:solidFill>
                <a:latin typeface="Calibri"/>
              </a:rPr>
              <a:t>حرف اضافه</a:t>
            </a:r>
            <a:r>
              <a:rPr b="1" lang="sl-SI" sz="2800" spc="-1" strike="noStrike">
                <a:solidFill>
                  <a:srgbClr val="e63636"/>
                </a:solidFill>
                <a:latin typeface="Calibri"/>
              </a:rPr>
              <a:t>   </a:t>
            </a:r>
            <a:endParaRPr b="0" lang="sl-SI" sz="2800" spc="-1" strike="noStrike">
              <a:latin typeface="Arial"/>
            </a:endParaRPr>
          </a:p>
        </p:txBody>
      </p:sp>
      <p:sp>
        <p:nvSpPr>
          <p:cNvPr id="106" name="CustomShape 3"/>
          <p:cNvSpPr/>
          <p:nvPr/>
        </p:nvSpPr>
        <p:spPr>
          <a:xfrm>
            <a:off x="6811200" y="4077000"/>
            <a:ext cx="1728000" cy="863640"/>
          </a:xfrm>
          <a:prstGeom prst="roundRect">
            <a:avLst>
              <a:gd name="adj" fmla="val 16667"/>
            </a:avLst>
          </a:prstGeom>
          <a:ln>
            <a:solidFill>
              <a:srgbClr val="747981"/>
            </a:solidFill>
            <a:round/>
          </a:ln>
          <a:effectLst>
            <a:glow rad="101600">
              <a:schemeClr val="accent5">
                <a:satMod val="175000"/>
                <a:alpha val="40000"/>
              </a:schemeClr>
            </a:glow>
            <a:innerShdw blurRad="63500" dir="8100000" dist="50800">
              <a:srgbClr val="000000">
                <a:alpha val="50000"/>
              </a:srgb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2800" spc="-1" strike="noStrike">
                <a:solidFill>
                  <a:srgbClr val="000000"/>
                </a:solidFill>
                <a:latin typeface="Calibri"/>
              </a:rPr>
              <a:t>KDAJ?</a:t>
            </a:r>
            <a:endParaRPr b="0" lang="sl-SI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l-SI" sz="2000" spc="-1" strike="noStrike">
                <a:solidFill>
                  <a:srgbClr val="000000"/>
                </a:solidFill>
                <a:latin typeface="Calibri"/>
              </a:rPr>
              <a:t>کی؟ چه وقتی؟</a:t>
            </a:r>
            <a:endParaRPr b="0" lang="sl-SI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67640" y="15566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4. sklon uporabljamo za predlogom ČEZ.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در کیس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4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از حرف اضافه 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Čez</a:t>
            </a: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 (بعد از) استفاده می کنیم.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</a:t>
            </a:r>
            <a:br/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Grem čez cest</a:t>
            </a:r>
            <a:r>
              <a:rPr b="1" i="1" lang="sl-SI" sz="32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 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به آن طرف خیابان می روم</a:t>
            </a:r>
            <a:r>
              <a:rPr b="0" i="1" lang="sl-SI" sz="2400" spc="-1" strike="noStrike">
                <a:solidFill>
                  <a:srgbClr val="000000"/>
                </a:solidFill>
                <a:latin typeface="Calibri"/>
              </a:rPr>
              <a:t>.                            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Pridem čez en</a:t>
            </a:r>
            <a:r>
              <a:rPr b="1" i="1" lang="sl-SI" sz="32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ur</a:t>
            </a:r>
            <a:r>
              <a:rPr b="1" i="1" lang="sl-SI" sz="32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بعد از یک ساعت می آیم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.                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467640" y="260640"/>
            <a:ext cx="8229240" cy="791640"/>
          </a:xfrm>
          <a:prstGeom prst="rect">
            <a:avLst/>
          </a:prstGeom>
          <a:ln>
            <a:solidFill>
              <a:srgbClr val="e63636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1300" spc="-1" strike="noStrike">
                <a:solidFill>
                  <a:srgbClr val="e63636"/>
                </a:solidFill>
                <a:latin typeface="Calibri"/>
              </a:rPr>
              <a:t>PREDLOG  ČEZ</a:t>
            </a:r>
            <a:endParaRPr b="0" lang="sl-SI" sz="13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l-SI" sz="2800" spc="-1" strike="noStrike">
                <a:solidFill>
                  <a:srgbClr val="e63636"/>
                </a:solidFill>
                <a:latin typeface="Calibri"/>
              </a:rPr>
              <a:t>ČEZ</a:t>
            </a:r>
            <a:r>
              <a:rPr b="1" lang="sl-SI" sz="2800" spc="-1" strike="noStrike">
                <a:solidFill>
                  <a:srgbClr val="e63636"/>
                </a:solidFill>
                <a:latin typeface="Calibri"/>
              </a:rPr>
              <a:t>حرف اضافه</a:t>
            </a:r>
            <a:r>
              <a:rPr b="1" lang="sl-SI" sz="2800" spc="-1" strike="noStrike">
                <a:solidFill>
                  <a:srgbClr val="e63636"/>
                </a:solidFill>
                <a:latin typeface="Calibri"/>
              </a:rPr>
              <a:t>  </a:t>
            </a:r>
            <a:endParaRPr b="0" lang="sl-SI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457200" y="116640"/>
            <a:ext cx="8229240" cy="791640"/>
          </a:xfrm>
          <a:prstGeom prst="rect">
            <a:avLst/>
          </a:prstGeom>
          <a:solidFill>
            <a:srgbClr val="fff8c1"/>
          </a:solidFill>
          <a:ln w="25560">
            <a:solidFill>
              <a:srgbClr val="fe8637"/>
            </a:solidFill>
            <a:round/>
          </a:ln>
        </p:spPr>
        <p:txBody>
          <a:bodyPr anchor="ctr">
            <a:noAutofit/>
          </a:bodyPr>
          <a:p>
            <a:pPr algn="ctr" rtl="1">
              <a:lnSpc>
                <a:spcPct val="100000"/>
              </a:lnSpc>
            </a:pPr>
            <a:r>
              <a:rPr b="1" lang="sl-SI" sz="1200" spc="-1" strike="noStrike">
                <a:solidFill>
                  <a:srgbClr val="ffc000"/>
                </a:solidFill>
                <a:latin typeface="Calibri"/>
              </a:rPr>
              <a:t>SPREGANJE GLAGOLA BITI</a:t>
            </a:r>
            <a:br/>
            <a:r>
              <a:rPr b="1" lang="sl-SI" sz="2400" spc="-1" strike="noStrike">
                <a:solidFill>
                  <a:srgbClr val="ffc000"/>
                </a:solidFill>
                <a:latin typeface="Calibri"/>
              </a:rPr>
              <a:t>حالت های فعل بودن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51" name="Table 2"/>
          <p:cNvGraphicFramePr/>
          <p:nvPr/>
        </p:nvGraphicFramePr>
        <p:xfrm>
          <a:off x="336240" y="1691280"/>
          <a:ext cx="8229240" cy="838800"/>
        </p:xfrm>
        <a:graphic>
          <a:graphicData uri="http://schemas.openxmlformats.org/drawingml/2006/table">
            <a:tbl>
              <a:tblPr/>
              <a:tblGrid>
                <a:gridCol w="2743200"/>
                <a:gridCol w="2801160"/>
                <a:gridCol w="2684880"/>
              </a:tblGrid>
              <a:tr h="3859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EDNINA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مفرد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 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DVOJINA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دو نفر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MNOŽINA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جمع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 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</a:tr>
              <a:tr h="18806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jaz         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من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SEM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هستم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            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تو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Si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هستی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on/ona    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او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JE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هست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midva (jaz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SVA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 دو نفرهستیم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vidva (ti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  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STA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شما دو نفر هستید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onadva (on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STA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 دو نفر هستند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 (jaz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SMO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ما هستیم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 (ti +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STE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شما هستید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oni (on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SO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آنها هستند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Table 3"/>
          <p:cNvGraphicFramePr/>
          <p:nvPr/>
        </p:nvGraphicFramePr>
        <p:xfrm>
          <a:off x="323640" y="4437000"/>
          <a:ext cx="8229240" cy="52020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3859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EDNINA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مفرد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DVOJINA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دو نفر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MNOŽINA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جمع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</a:tr>
              <a:tr h="23954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jaz  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NISEM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من نیستم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    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NISI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تو نیستی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on/ona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او(مرد/زن)نیست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midva (jaz 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NISVA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 دو نفرنیستیم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vidva (ti 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NISTA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شما دو نفر نیستید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onadva (on 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NISTA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 دو نفر نیستند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 (jaz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NISMO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 نیستیم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 (ti +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NISTE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شما نیستید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oni (on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NISO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آنها نیستند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  <p:sp>
        <p:nvSpPr>
          <p:cNvPr id="53" name="CustomShape 4"/>
          <p:cNvSpPr/>
          <p:nvPr/>
        </p:nvSpPr>
        <p:spPr>
          <a:xfrm>
            <a:off x="395640" y="1052640"/>
            <a:ext cx="2880000" cy="359640"/>
          </a:xfrm>
          <a:prstGeom prst="rect">
            <a:avLst/>
          </a:prstGeom>
          <a:solidFill>
            <a:srgbClr val="fee448"/>
          </a:solidFill>
          <a:ln>
            <a:solidFill>
              <a:srgbClr val="fee44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POZITIVNA OBLIKA</a:t>
            </a:r>
            <a:r>
              <a:rPr b="1" lang="sl-SI" sz="1800" spc="-1" strike="noStrike">
                <a:solidFill>
                  <a:srgbClr val="000000"/>
                </a:solidFill>
                <a:latin typeface="Calibri"/>
              </a:rPr>
              <a:t>حالت مثبت</a:t>
            </a:r>
            <a:r>
              <a:rPr b="1" lang="sl-SI" sz="1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sl-SI" sz="1800" spc="-1" strike="noStrike">
              <a:latin typeface="Arial"/>
            </a:endParaRPr>
          </a:p>
        </p:txBody>
      </p:sp>
      <p:sp>
        <p:nvSpPr>
          <p:cNvPr id="54" name="CustomShape 5"/>
          <p:cNvSpPr/>
          <p:nvPr/>
        </p:nvSpPr>
        <p:spPr>
          <a:xfrm>
            <a:off x="323640" y="3933000"/>
            <a:ext cx="2880000" cy="359640"/>
          </a:xfrm>
          <a:prstGeom prst="rect">
            <a:avLst/>
          </a:prstGeom>
          <a:solidFill>
            <a:srgbClr val="fee448"/>
          </a:solidFill>
          <a:ln>
            <a:solidFill>
              <a:srgbClr val="fee44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NEGATIVNA  OBLIKA </a:t>
            </a:r>
            <a:endParaRPr b="0" lang="sl-SI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alibri"/>
              </a:rPr>
              <a:t>حالت منفی</a:t>
            </a:r>
            <a:endParaRPr b="0" lang="sl-SI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467640" y="188640"/>
            <a:ext cx="8229240" cy="935640"/>
          </a:xfrm>
          <a:prstGeom prst="rect">
            <a:avLst/>
          </a:prstGeom>
          <a:solidFill>
            <a:srgbClr val="fff8c1"/>
          </a:solidFill>
          <a:ln w="25560">
            <a:solidFill>
              <a:srgbClr val="fe8637"/>
            </a:solidFill>
            <a:round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1200" spc="-1" strike="noStrike">
                <a:solidFill>
                  <a:srgbClr val="ffc000"/>
                </a:solidFill>
                <a:latin typeface="Calibri"/>
              </a:rPr>
              <a:t>SPREGANJE DRUGIH GLAGOLOV</a:t>
            </a:r>
            <a:br/>
            <a:r>
              <a:rPr b="1" lang="sl-SI" sz="3200" spc="-1" strike="noStrike">
                <a:solidFill>
                  <a:srgbClr val="ffc000"/>
                </a:solidFill>
                <a:latin typeface="Calibri"/>
              </a:rPr>
              <a:t>حالت های دیگر افعال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TextShape 2"/>
          <p:cNvSpPr txBox="1"/>
          <p:nvPr/>
        </p:nvSpPr>
        <p:spPr>
          <a:xfrm>
            <a:off x="539640" y="1529280"/>
            <a:ext cx="8229240" cy="51397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20000"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sl-SI" sz="3000" spc="-1" strike="noStrike">
                <a:solidFill>
                  <a:srgbClr val="000000"/>
                </a:solidFill>
                <a:latin typeface="Calibri"/>
              </a:rPr>
              <a:t>V sedanjiku pripenjamo glagolu različne končnice, in sicer glede na osebo (jaz, ti, on …). </a:t>
            </a:r>
            <a:endParaRPr b="0" lang="sl-SI" sz="3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901"/>
              </a:spcBef>
            </a:pPr>
            <a:r>
              <a:rPr b="0" lang="sl-SI" sz="4500" spc="-1" strike="noStrike">
                <a:solidFill>
                  <a:srgbClr val="000000"/>
                </a:solidFill>
                <a:latin typeface="Calibri"/>
              </a:rPr>
              <a:t>در زمان حال حاضر فعل را با توجه به شخص ( من , تو, او……)به پسوندهای مختلفی ضمیمه می کنیم.</a:t>
            </a:r>
            <a:br/>
            <a:br/>
            <a:br/>
            <a:endParaRPr b="0" lang="sl-SI" sz="4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4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4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4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4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4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4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4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4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879"/>
              </a:spcBef>
            </a:pPr>
            <a:endParaRPr b="0" lang="sl-SI" sz="4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879"/>
              </a:spcBef>
            </a:pPr>
            <a:endParaRPr b="0" lang="sl-SI" sz="4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879"/>
              </a:spcBef>
            </a:pPr>
            <a:r>
              <a:rPr b="0" i="1" lang="sl-SI" sz="4400" spc="-1" strike="noStrike">
                <a:solidFill>
                  <a:srgbClr val="000000"/>
                </a:solidFill>
                <a:latin typeface="Calibri"/>
              </a:rPr>
              <a:t>Jaz gleda</a:t>
            </a:r>
            <a:r>
              <a:rPr b="0" i="1" lang="sl-SI" sz="4400" spc="-1" strike="noStrike">
                <a:solidFill>
                  <a:srgbClr val="c00000"/>
                </a:solidFill>
                <a:latin typeface="Calibri"/>
              </a:rPr>
              <a:t>m</a:t>
            </a:r>
            <a:r>
              <a:rPr b="0" i="1" lang="sl-SI" sz="4400" spc="-1" strike="noStrike">
                <a:solidFill>
                  <a:srgbClr val="000000"/>
                </a:solidFill>
                <a:latin typeface="Calibri"/>
              </a:rPr>
              <a:t>.                                                Jaz bere</a:t>
            </a:r>
            <a:r>
              <a:rPr b="0" i="1" lang="sl-SI" sz="4400" spc="-1" strike="noStrike">
                <a:solidFill>
                  <a:srgbClr val="c00000"/>
                </a:solidFill>
                <a:latin typeface="Calibri"/>
              </a:rPr>
              <a:t>m</a:t>
            </a:r>
            <a:r>
              <a:rPr b="0" i="1" lang="sl-SI" sz="4400" spc="-1" strike="noStrike">
                <a:solidFill>
                  <a:srgbClr val="000000"/>
                </a:solidFill>
                <a:latin typeface="Calibri"/>
              </a:rPr>
              <a:t>.                                      </a:t>
            </a:r>
            <a:endParaRPr b="0" lang="sl-SI" sz="4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879"/>
              </a:spcBef>
            </a:pPr>
            <a:r>
              <a:rPr b="0" i="1" lang="sl-SI" sz="4400" spc="-1" strike="noStrike">
                <a:solidFill>
                  <a:srgbClr val="000000"/>
                </a:solidFill>
                <a:latin typeface="Calibri"/>
              </a:rPr>
              <a:t>Ti gleda</a:t>
            </a:r>
            <a:r>
              <a:rPr b="0" i="1" lang="sl-SI" sz="4400" spc="-1" strike="noStrike">
                <a:solidFill>
                  <a:srgbClr val="c00000"/>
                </a:solidFill>
                <a:latin typeface="Calibri"/>
              </a:rPr>
              <a:t>š</a:t>
            </a:r>
            <a:r>
              <a:rPr b="0" i="1" lang="sl-SI" sz="4400" spc="-1" strike="noStrike">
                <a:solidFill>
                  <a:srgbClr val="000000"/>
                </a:solidFill>
                <a:latin typeface="Calibri"/>
              </a:rPr>
              <a:t>.                                                    Ti bere</a:t>
            </a:r>
            <a:r>
              <a:rPr b="0" i="1" lang="sl-SI" sz="4400" spc="-1" strike="noStrike">
                <a:solidFill>
                  <a:srgbClr val="c00000"/>
                </a:solidFill>
                <a:latin typeface="Calibri"/>
              </a:rPr>
              <a:t>š</a:t>
            </a:r>
            <a:r>
              <a:rPr b="0" i="1" lang="sl-SI" sz="44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sl-SI" sz="4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879"/>
              </a:spcBef>
            </a:pPr>
            <a:r>
              <a:rPr b="0" i="1" lang="sl-SI" sz="4400" spc="-1" strike="noStrike">
                <a:solidFill>
                  <a:srgbClr val="000000"/>
                </a:solidFill>
                <a:latin typeface="Calibri"/>
              </a:rPr>
              <a:t>On/ona gleda.                                           On/ona bere. </a:t>
            </a:r>
            <a:br/>
            <a:br/>
            <a:endParaRPr b="0" lang="sl-SI" sz="44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57" name="Table 3"/>
          <p:cNvGraphicFramePr/>
          <p:nvPr/>
        </p:nvGraphicFramePr>
        <p:xfrm>
          <a:off x="539640" y="2421000"/>
          <a:ext cx="8229240" cy="244800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41256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EDNINA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مفرد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DVOJINA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دو نفر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MNOŽINA 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جمع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</a:tr>
              <a:tr h="20354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jaz      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من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b="0" lang="sl-SI" sz="18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-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M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           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تو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-Š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on/ona   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او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-/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midva (jaz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-VA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 دو نفر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vidva (ti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  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-TA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شما دو نفر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onadva (on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-TA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 دو نفر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 (jaz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-Mo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   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 (ti +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-Te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شما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     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oni (on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-Jo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 ها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 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  <p:pic>
        <p:nvPicPr>
          <p:cNvPr id="58" name="Picture 2" descr=""/>
          <p:cNvPicPr/>
          <p:nvPr/>
        </p:nvPicPr>
        <p:blipFill>
          <a:blip r:embed="rId1"/>
          <a:stretch/>
        </p:blipFill>
        <p:spPr>
          <a:xfrm>
            <a:off x="6515280" y="5085360"/>
            <a:ext cx="1287000" cy="1306080"/>
          </a:xfrm>
          <a:prstGeom prst="rect">
            <a:avLst/>
          </a:prstGeom>
          <a:ln>
            <a:noFill/>
          </a:ln>
        </p:spPr>
      </p:pic>
      <p:pic>
        <p:nvPicPr>
          <p:cNvPr id="59" name="Picture 7" descr=""/>
          <p:cNvPicPr/>
          <p:nvPr/>
        </p:nvPicPr>
        <p:blipFill>
          <a:blip r:embed="rId2"/>
          <a:stretch/>
        </p:blipFill>
        <p:spPr>
          <a:xfrm>
            <a:off x="2483640" y="5085360"/>
            <a:ext cx="1328400" cy="1204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457200" y="44640"/>
            <a:ext cx="8229240" cy="575640"/>
          </a:xfrm>
          <a:prstGeom prst="rect">
            <a:avLst/>
          </a:prstGeom>
          <a:solidFill>
            <a:srgbClr val="fff8c1"/>
          </a:solidFill>
          <a:ln w="25560">
            <a:solidFill>
              <a:srgbClr val="fe8637"/>
            </a:solidFill>
            <a:round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1200" spc="-1" strike="noStrike">
                <a:solidFill>
                  <a:srgbClr val="ffc000"/>
                </a:solidFill>
                <a:latin typeface="Calibri"/>
              </a:rPr>
              <a:t>PRAVILNI IN NEPRAVILNI GLAGOLI</a:t>
            </a:r>
            <a:r>
              <a:rPr b="1" lang="sl-SI" sz="2400" spc="-1" strike="noStrike">
                <a:solidFill>
                  <a:srgbClr val="ffc000"/>
                </a:solidFill>
                <a:latin typeface="Calibri"/>
              </a:rPr>
              <a:t>افعال با قاعده و بی قاعده</a:t>
            </a:r>
            <a:r>
              <a:rPr b="1" lang="sl-SI" sz="2400" spc="-1" strike="noStrike">
                <a:solidFill>
                  <a:srgbClr val="ffc000"/>
                </a:solidFill>
                <a:latin typeface="Calibri"/>
              </a:rPr>
              <a:t>              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TextShape 2"/>
          <p:cNvSpPr txBox="1"/>
          <p:nvPr/>
        </p:nvSpPr>
        <p:spPr>
          <a:xfrm>
            <a:off x="251640" y="764640"/>
            <a:ext cx="8640720" cy="5832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Glagoli so pravilni in nepravilni.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فعل ها با قاعده و بی قاعده هستند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.                                             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Če je glagol </a:t>
            </a:r>
            <a:r>
              <a:rPr b="1" lang="sl-SI" sz="1200" spc="-1" strike="noStrike">
                <a:solidFill>
                  <a:srgbClr val="00b050"/>
                </a:solidFill>
                <a:latin typeface="Calibri"/>
              </a:rPr>
              <a:t>pravilen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, osnovni obliki odvzamemo -TI (-ČI) in pripnemo ustrezno končnico. 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اگر فعل با قاعده است ,شکل پایه از -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TI (-ČI)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 گرفته شده است و به پسوند به صورت مناسب متصل می شود.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sl-SI" sz="1800" spc="-1" strike="noStrike">
                <a:solidFill>
                  <a:srgbClr val="808080"/>
                </a:solidFill>
                <a:latin typeface="Calibri"/>
              </a:rPr>
              <a:t>Primer: </a:t>
            </a:r>
            <a:r>
              <a:rPr b="1" i="1" lang="sl-SI" sz="1800" spc="-1" strike="noStrike">
                <a:solidFill>
                  <a:srgbClr val="808080"/>
                </a:solidFill>
                <a:latin typeface="Calibri"/>
              </a:rPr>
              <a:t>DELA</a:t>
            </a:r>
            <a:r>
              <a:rPr b="0" i="1" lang="sl-SI" sz="1800" spc="-1" strike="noStrike">
                <a:solidFill>
                  <a:srgbClr val="808080"/>
                </a:solidFill>
                <a:latin typeface="Calibri"/>
              </a:rPr>
              <a:t>TI </a:t>
            </a:r>
            <a:r>
              <a:rPr b="0" i="1" lang="sl-SI" sz="1800" spc="-1" strike="noStrike">
                <a:solidFill>
                  <a:srgbClr val="808080"/>
                </a:solidFill>
                <a:latin typeface="Wingdings"/>
              </a:rPr>
              <a:t></a:t>
            </a:r>
            <a:r>
              <a:rPr b="0" i="1" lang="sl-SI" sz="1800" spc="-1" strike="noStrike">
                <a:solidFill>
                  <a:srgbClr val="808080"/>
                </a:solidFill>
                <a:latin typeface="Calibri"/>
              </a:rPr>
              <a:t>  jaz </a:t>
            </a:r>
            <a:r>
              <a:rPr b="1" i="1" lang="sl-SI" sz="1800" spc="-1" strike="noStrike">
                <a:solidFill>
                  <a:srgbClr val="808080"/>
                </a:solidFill>
                <a:latin typeface="Calibri"/>
              </a:rPr>
              <a:t>DELA</a:t>
            </a:r>
            <a:r>
              <a:rPr b="0" i="1" lang="sl-SI" sz="1800" spc="-1" strike="noStrike">
                <a:solidFill>
                  <a:srgbClr val="808080"/>
                </a:solidFill>
                <a:latin typeface="Calibri"/>
              </a:rPr>
              <a:t>M, ti </a:t>
            </a:r>
            <a:r>
              <a:rPr b="1" i="1" lang="sl-SI" sz="1800" spc="-1" strike="noStrike">
                <a:solidFill>
                  <a:srgbClr val="808080"/>
                </a:solidFill>
                <a:latin typeface="Calibri"/>
              </a:rPr>
              <a:t>DELA</a:t>
            </a:r>
            <a:r>
              <a:rPr b="0" i="1" lang="sl-SI" sz="1800" spc="-1" strike="noStrike">
                <a:solidFill>
                  <a:srgbClr val="808080"/>
                </a:solidFill>
                <a:latin typeface="Calibri"/>
              </a:rPr>
              <a:t>Š, on </a:t>
            </a:r>
            <a:r>
              <a:rPr b="1" i="1" lang="sl-SI" sz="1800" spc="-1" strike="noStrike">
                <a:solidFill>
                  <a:srgbClr val="808080"/>
                </a:solidFill>
                <a:latin typeface="Calibri"/>
              </a:rPr>
              <a:t>DELA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360"/>
              </a:spcBef>
            </a:pPr>
            <a:r>
              <a:rPr b="1" i="1" lang="sl-SI" sz="1800" spc="-1" strike="noStrike">
                <a:solidFill>
                  <a:srgbClr val="808080"/>
                </a:solidFill>
                <a:latin typeface="Calibri"/>
              </a:rPr>
              <a:t>مثال: 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Če je glagol </a:t>
            </a:r>
            <a:r>
              <a:rPr b="1" lang="sl-SI" sz="1200" spc="-1" strike="noStrike">
                <a:solidFill>
                  <a:srgbClr val="00b050"/>
                </a:solidFill>
                <a:latin typeface="Calibri"/>
              </a:rPr>
              <a:t>nepravilen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, osnovni obliki odvzamemo -TI (-ČI) in pripnemo ustrezno končnico, vendar se osnova spremeni.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اگر فعل بی قاعده است ,شکل پایه از (-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ČI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) 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Ti</a:t>
            </a: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گرفته شده است و به پسوند (آخر) به صورت مناسب متصل می شود اما تغییر می کند.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</a:pPr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sl-SI" sz="1800" spc="-1" strike="noStrike">
                <a:solidFill>
                  <a:srgbClr val="808080"/>
                </a:solidFill>
                <a:latin typeface="Calibri"/>
              </a:rPr>
              <a:t>Primer: </a:t>
            </a:r>
            <a:r>
              <a:rPr b="1" i="1" lang="sl-SI" sz="1800" spc="-1" strike="noStrike">
                <a:solidFill>
                  <a:srgbClr val="808080"/>
                </a:solidFill>
                <a:latin typeface="Calibri"/>
              </a:rPr>
              <a:t>BRA</a:t>
            </a:r>
            <a:r>
              <a:rPr b="0" i="1" lang="sl-SI" sz="1800" spc="-1" strike="noStrike">
                <a:solidFill>
                  <a:srgbClr val="808080"/>
                </a:solidFill>
                <a:latin typeface="Calibri"/>
              </a:rPr>
              <a:t>TI </a:t>
            </a:r>
            <a:r>
              <a:rPr b="0" i="1" lang="sl-SI" sz="1800" spc="-1" strike="noStrike">
                <a:solidFill>
                  <a:srgbClr val="808080"/>
                </a:solidFill>
                <a:latin typeface="Wingdings"/>
              </a:rPr>
              <a:t></a:t>
            </a:r>
            <a:r>
              <a:rPr b="0" i="1" lang="sl-SI" sz="1800" spc="-1" strike="noStrike">
                <a:solidFill>
                  <a:srgbClr val="808080"/>
                </a:solidFill>
                <a:latin typeface="Calibri"/>
              </a:rPr>
              <a:t> jaz </a:t>
            </a:r>
            <a:r>
              <a:rPr b="1" i="1" lang="sl-SI" sz="1800" spc="-1" strike="noStrike">
                <a:solidFill>
                  <a:srgbClr val="808080"/>
                </a:solidFill>
                <a:latin typeface="Calibri"/>
              </a:rPr>
              <a:t>BERE</a:t>
            </a:r>
            <a:r>
              <a:rPr b="0" i="1" lang="sl-SI" sz="1800" spc="-1" strike="noStrike">
                <a:solidFill>
                  <a:srgbClr val="808080"/>
                </a:solidFill>
                <a:latin typeface="Calibri"/>
              </a:rPr>
              <a:t>M, ti </a:t>
            </a:r>
            <a:r>
              <a:rPr b="1" i="1" lang="sl-SI" sz="1800" spc="-1" strike="noStrike">
                <a:solidFill>
                  <a:srgbClr val="808080"/>
                </a:solidFill>
                <a:latin typeface="Calibri"/>
              </a:rPr>
              <a:t>BERE</a:t>
            </a:r>
            <a:r>
              <a:rPr b="0" i="1" lang="sl-SI" sz="1800" spc="-1" strike="noStrike">
                <a:solidFill>
                  <a:srgbClr val="808080"/>
                </a:solidFill>
                <a:latin typeface="Calibri"/>
              </a:rPr>
              <a:t>Š, on </a:t>
            </a:r>
            <a:r>
              <a:rPr b="1" i="1" lang="sl-SI" sz="1800" spc="-1" strike="noStrike">
                <a:solidFill>
                  <a:srgbClr val="808080"/>
                </a:solidFill>
                <a:latin typeface="Calibri"/>
              </a:rPr>
              <a:t>BERE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360"/>
              </a:spcBef>
            </a:pPr>
            <a:r>
              <a:rPr b="1" lang="sl-SI" sz="1800" spc="-1" strike="noStrike">
                <a:solidFill>
                  <a:srgbClr val="000000"/>
                </a:solidFill>
                <a:latin typeface="Calibri"/>
              </a:rPr>
              <a:t>مثال: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Smiselno se je učiti nedoločniško obliko in obliko za jaz hkrati, saj drugače ne moremo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vedeti, ali je glagol pravilen ali ne. Nedoločniško obliko moramo znati za tvorbo preteklika,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prihodnjika, pogojnika, uporabljamo pa ga tudi ob naklonskih glagolih (</a:t>
            </a:r>
            <a:r>
              <a:rPr b="0" i="1" lang="sl-SI" sz="1200" spc="-1" strike="noStrike">
                <a:solidFill>
                  <a:srgbClr val="000000"/>
                </a:solidFill>
                <a:latin typeface="Calibri"/>
              </a:rPr>
              <a:t>Moram delati.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); glej 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str.  39.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معقول است که شکل نامعین را هم زمان یاد بگیرید، چون در غیر این صورت نمی توانیم بدانیم، که آیا فعل با قاعده است یا خیر. ما باید شکل ها و فعل های نامعین را بشناسیم و بدانیم که برای گذشته، آینده، شرایط، و از آن برای جهت دادن به فعل استفاده کنیم( </a:t>
            </a: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Moram delati</a:t>
            </a: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) نگاه کنید به صفحۀ </a:t>
            </a:r>
            <a:r>
              <a:rPr b="0" lang="sl-SI" sz="1600" spc="-1" strike="noStrike">
                <a:solidFill>
                  <a:srgbClr val="000000"/>
                </a:solidFill>
                <a:latin typeface="Calibri"/>
              </a:rPr>
              <a:t>39</a:t>
            </a:r>
            <a:endParaRPr b="0" lang="sl-SI" sz="1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Table 1"/>
          <p:cNvGraphicFramePr/>
          <p:nvPr/>
        </p:nvGraphicFramePr>
        <p:xfrm>
          <a:off x="179640" y="1845000"/>
          <a:ext cx="8856720" cy="4896360"/>
        </p:xfrm>
        <a:graphic>
          <a:graphicData uri="http://schemas.openxmlformats.org/drawingml/2006/table">
            <a:tbl>
              <a:tblPr/>
              <a:tblGrid>
                <a:gridCol w="4539960"/>
                <a:gridCol w="4316760"/>
              </a:tblGrid>
              <a:tr h="847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PRAVILNI GLAGOLI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افعال با قاعده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ff39d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NEPRAVILNI GLAGOLI</a:t>
                      </a:r>
                      <a:endParaRPr b="0" lang="sl-SI" sz="24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افعال بی قاعده </a:t>
                      </a:r>
                      <a:endParaRPr b="0" lang="sl-SI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ff39d"/>
                    </a:solidFill>
                  </a:tcPr>
                </a:tc>
              </a:tr>
              <a:tr h="40485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50000"/>
                        </a:lnSpc>
                      </a:pP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DELA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 – dela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 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کار می کنم - کار کردن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GLEDA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–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gleda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 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تماشا می کنم- تماشا کردن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POSLUŠA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–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posluša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0" lang="sl-SI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گوش می کنم- گوش کردن</a:t>
                      </a:r>
                      <a:r>
                        <a:rPr b="0" lang="sl-SI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br/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KUHA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–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kuha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میپزم- پختن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</a:t>
                      </a:r>
                      <a:br/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VOZI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–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vozi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رانندگی می کنم- رانندگی کردن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br/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ČAKA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–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čaka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 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صبر می کنم- صبر کردن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</a:t>
                      </a:r>
                      <a:br/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RAZUME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–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razume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 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می فهمم- فهمیدن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50000"/>
                        </a:lnSpc>
                      </a:pP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BRA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–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bere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می خوانم- خواندن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PI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–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pije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می نوشم- نوشیدن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</a:t>
                      </a:r>
                      <a:br/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JES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–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je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می خورم- خوردن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</a:t>
                      </a:r>
                      <a:br/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PISA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–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piše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می نویسم- نوشتن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</a:t>
                      </a:r>
                      <a:br/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VIDE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–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vidi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 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می بینم- دیدن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</a:t>
                      </a:r>
                      <a:br/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–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gre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می روم- رفتن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</a:t>
                      </a:r>
                      <a:br/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ČI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–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teče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می دوم- دویدن</a:t>
                      </a:r>
                      <a:r>
                        <a:rPr b="0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3" name="TextShape 2"/>
          <p:cNvSpPr txBox="1"/>
          <p:nvPr/>
        </p:nvSpPr>
        <p:spPr>
          <a:xfrm>
            <a:off x="467640" y="476640"/>
            <a:ext cx="8229240" cy="849600"/>
          </a:xfrm>
          <a:prstGeom prst="rect">
            <a:avLst/>
          </a:prstGeom>
          <a:solidFill>
            <a:srgbClr val="fff8c1"/>
          </a:solidFill>
          <a:ln w="25560">
            <a:solidFill>
              <a:srgbClr val="bfbfbf"/>
            </a:solidFill>
            <a:round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1200" spc="-1" strike="noStrike">
                <a:solidFill>
                  <a:srgbClr val="777c84"/>
                </a:solidFill>
                <a:latin typeface="Calibri"/>
              </a:rPr>
              <a:t>NEKAJ PRAVILNIH IN NEPRAVILNIH GLAGOLOV</a:t>
            </a:r>
            <a:br/>
            <a:r>
              <a:rPr b="1" lang="sl-SI" sz="2800" spc="-1" strike="noStrike">
                <a:solidFill>
                  <a:srgbClr val="777c84"/>
                </a:solidFill>
                <a:latin typeface="Calibri"/>
              </a:rPr>
              <a:t>برخی از افعال بی قاعده و با قاعده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395640" y="332640"/>
            <a:ext cx="7344360" cy="39600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14000"/>
          </a:bodyPr>
          <a:p>
            <a:pPr marL="343080" indent="-342720">
              <a:lnSpc>
                <a:spcPct val="100000"/>
              </a:lnSpc>
              <a:spcBef>
                <a:spcPts val="740"/>
              </a:spcBef>
            </a:pPr>
            <a:r>
              <a:rPr b="0" lang="sl-SI" sz="3700" spc="-1" strike="noStrike">
                <a:solidFill>
                  <a:srgbClr val="000000"/>
                </a:solidFill>
                <a:latin typeface="Calibri"/>
              </a:rPr>
              <a:t>Nekateri glagoli imajo končnico za vi -STE (za vidva in onadva pa -STA).</a:t>
            </a:r>
            <a:endParaRPr b="0" lang="sl-SI" sz="37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1020"/>
              </a:spcBef>
            </a:pPr>
            <a:r>
              <a:rPr b="0" lang="sl-SI" sz="5100" spc="-1" strike="noStrike">
                <a:solidFill>
                  <a:srgbClr val="000000"/>
                </a:solidFill>
                <a:latin typeface="Calibri"/>
              </a:rPr>
              <a:t>برخی از فعل ها پسوند نهایی دارند برای شما – هستید استفاده می شود.</a:t>
            </a:r>
            <a:endParaRPr b="0" lang="sl-SI" sz="51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1020"/>
              </a:spcBef>
            </a:pPr>
            <a:r>
              <a:rPr b="0" lang="sl-SI" sz="5100" spc="-1" strike="noStrike">
                <a:solidFill>
                  <a:srgbClr val="000000"/>
                </a:solidFill>
                <a:latin typeface="Calibri"/>
              </a:rPr>
              <a:t>(برای شما دو نفر و آن دو نفر از هستند استفاده می شوند)</a:t>
            </a:r>
            <a:endParaRPr b="0" lang="sl-SI" sz="51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51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740"/>
              </a:spcBef>
            </a:pPr>
            <a:r>
              <a:rPr b="0" lang="sl-SI" sz="3700" spc="-1" strike="noStrike">
                <a:solidFill>
                  <a:srgbClr val="000000"/>
                </a:solidFill>
                <a:latin typeface="Calibri"/>
              </a:rPr>
              <a:t>Nekateri od teh glagolov so:</a:t>
            </a:r>
            <a:endParaRPr b="0" lang="sl-SI" sz="37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901"/>
              </a:spcBef>
            </a:pPr>
            <a:r>
              <a:rPr b="0" lang="sl-SI" sz="4500" spc="-1" strike="noStrike">
                <a:solidFill>
                  <a:srgbClr val="000000"/>
                </a:solidFill>
                <a:latin typeface="Calibri"/>
              </a:rPr>
              <a:t>برخی از این افعال هستند:</a:t>
            </a:r>
            <a:endParaRPr b="0" lang="sl-SI" sz="4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901"/>
              </a:spcBef>
            </a:pPr>
            <a:r>
              <a:rPr b="0" lang="sl-SI" sz="4500" spc="-1" strike="noStrike">
                <a:solidFill>
                  <a:srgbClr val="000000"/>
                </a:solidFill>
                <a:latin typeface="Calibri"/>
              </a:rPr>
              <a:t>خوردن – شما می خورید.</a:t>
            </a:r>
            <a:endParaRPr b="0" lang="sl-SI" sz="4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901"/>
              </a:spcBef>
            </a:pPr>
            <a:r>
              <a:rPr b="0" lang="sl-SI" sz="4500" spc="-1" strike="noStrike">
                <a:solidFill>
                  <a:srgbClr val="000000"/>
                </a:solidFill>
                <a:latin typeface="Calibri"/>
              </a:rPr>
              <a:t>رفتن – شما می روید.</a:t>
            </a:r>
            <a:endParaRPr b="0" lang="sl-SI" sz="4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901"/>
              </a:spcBef>
            </a:pPr>
            <a:r>
              <a:rPr b="0" lang="sl-SI" sz="4500" spc="-1" strike="noStrike">
                <a:solidFill>
                  <a:srgbClr val="000000"/>
                </a:solidFill>
                <a:latin typeface="Calibri"/>
              </a:rPr>
              <a:t>دانستن – شما می دانید.</a:t>
            </a:r>
            <a:endParaRPr b="0" lang="sl-SI" sz="4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760"/>
              </a:spcBef>
            </a:pPr>
            <a:r>
              <a:rPr b="0" i="1" lang="sl-SI" sz="3800" spc="-1" strike="noStrike">
                <a:solidFill>
                  <a:srgbClr val="000000"/>
                </a:solidFill>
                <a:latin typeface="Calibri"/>
              </a:rPr>
              <a:t>JESTI </a:t>
            </a:r>
            <a:r>
              <a:rPr b="0" i="1" lang="sl-SI" sz="38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i="1" lang="sl-SI" sz="3800" spc="-1" strike="noStrike">
                <a:solidFill>
                  <a:srgbClr val="000000"/>
                </a:solidFill>
                <a:latin typeface="Calibri"/>
              </a:rPr>
              <a:t> vi je</a:t>
            </a:r>
            <a:r>
              <a:rPr b="1" i="1" lang="sl-SI" sz="3800" spc="-1" strike="noStrike">
                <a:solidFill>
                  <a:srgbClr val="000000"/>
                </a:solidFill>
                <a:latin typeface="Calibri"/>
              </a:rPr>
              <a:t>ste</a:t>
            </a:r>
            <a:r>
              <a:rPr b="0" i="1" lang="sl-SI" sz="3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sl-SI" sz="3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760"/>
              </a:spcBef>
            </a:pPr>
            <a:r>
              <a:rPr b="0" i="1" lang="sl-SI" sz="3800" spc="-1" strike="noStrike">
                <a:solidFill>
                  <a:srgbClr val="000000"/>
                </a:solidFill>
                <a:latin typeface="Calibri"/>
              </a:rPr>
              <a:t>ITI </a:t>
            </a:r>
            <a:r>
              <a:rPr b="0" i="1" lang="sl-SI" sz="38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i="1" lang="sl-SI" sz="3800" spc="-1" strike="noStrike">
                <a:solidFill>
                  <a:srgbClr val="000000"/>
                </a:solidFill>
                <a:latin typeface="Calibri"/>
              </a:rPr>
              <a:t> vi gre</a:t>
            </a:r>
            <a:r>
              <a:rPr b="1" i="1" lang="sl-SI" sz="3800" spc="-1" strike="noStrike">
                <a:solidFill>
                  <a:srgbClr val="000000"/>
                </a:solidFill>
                <a:latin typeface="Calibri"/>
              </a:rPr>
              <a:t>ste</a:t>
            </a:r>
            <a:endParaRPr b="0" lang="sl-SI" sz="3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760"/>
              </a:spcBef>
            </a:pPr>
            <a:r>
              <a:rPr b="0" i="1" lang="sl-SI" sz="3800" spc="-1" strike="noStrike">
                <a:solidFill>
                  <a:srgbClr val="000000"/>
                </a:solidFill>
                <a:latin typeface="Calibri"/>
              </a:rPr>
              <a:t>VEDETI </a:t>
            </a:r>
            <a:r>
              <a:rPr b="0" i="1" lang="sl-SI" sz="38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i="1" lang="sl-SI" sz="3800" spc="-1" strike="noStrike">
                <a:solidFill>
                  <a:srgbClr val="000000"/>
                </a:solidFill>
                <a:latin typeface="Calibri"/>
              </a:rPr>
              <a:t> vi ve</a:t>
            </a:r>
            <a:r>
              <a:rPr b="1" i="1" lang="sl-SI" sz="3800" spc="-1" strike="noStrike">
                <a:solidFill>
                  <a:srgbClr val="000000"/>
                </a:solidFill>
                <a:latin typeface="Calibri"/>
              </a:rPr>
              <a:t>ste</a:t>
            </a:r>
            <a:endParaRPr b="0" lang="sl-SI" sz="3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</a:pPr>
            <a:endParaRPr b="0" lang="sl-SI" sz="3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3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80"/>
              </a:spcBef>
            </a:pPr>
            <a:endParaRPr b="0" lang="sl-SI" sz="3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760"/>
              </a:spcBef>
            </a:pPr>
            <a:r>
              <a:rPr b="0" lang="sl-SI" sz="3800" spc="-1" strike="noStrike">
                <a:solidFill>
                  <a:srgbClr val="000000"/>
                </a:solidFill>
                <a:latin typeface="Calibri"/>
              </a:rPr>
              <a:t>Poglejmo na primeru glagola ITI:</a:t>
            </a:r>
            <a:endParaRPr b="0" lang="sl-SI" sz="3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760"/>
              </a:spcBef>
            </a:pPr>
            <a:r>
              <a:rPr b="0" i="1" lang="sl-SI" sz="3800" spc="-1" strike="noStrike">
                <a:solidFill>
                  <a:srgbClr val="000000"/>
                </a:solidFill>
                <a:latin typeface="Calibri"/>
              </a:rPr>
              <a:t>به مثال نگاه می کنیم به فعل رفتن:</a:t>
            </a:r>
            <a:endParaRPr b="0" lang="sl-SI" sz="38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65" name="Table 2"/>
          <p:cNvGraphicFramePr/>
          <p:nvPr/>
        </p:nvGraphicFramePr>
        <p:xfrm>
          <a:off x="395640" y="3861000"/>
          <a:ext cx="8229240" cy="273600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4183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EDNINA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مفرد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DVOJINA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دو نفر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MNOŽINA 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جمع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</a:tr>
              <a:tr h="23176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jaz  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من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GREM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می روم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   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تو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GREŠ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می روی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on/ona  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او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GRE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می رود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midva (jaz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GREVA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 دو نفر می رویم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vidva (ti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GRESTA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شما دو نفر می روید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onadva (on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GRESTA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 دو نفر می روند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 (jaz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   GREMO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 می رویم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 (ti +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GRE</a:t>
                      </a:r>
                      <a:r>
                        <a:rPr b="1" lang="sl-SI" sz="2000" spc="-1" strike="noStrike">
                          <a:solidFill>
                            <a:srgbClr val="c00000"/>
                          </a:solidFill>
                          <a:latin typeface="Calibri"/>
                        </a:rPr>
                        <a:t>S</a:t>
                      </a:r>
                      <a:r>
                        <a:rPr b="1" lang="sl-SI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شما می روید</a:t>
                      </a:r>
                      <a:endParaRPr b="0" lang="sl-SI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oni (on +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GREJO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 ها می روند</a:t>
                      </a:r>
                      <a:endParaRPr b="0" lang="sl-SI" sz="20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457200" y="260640"/>
            <a:ext cx="8229240" cy="777600"/>
          </a:xfrm>
          <a:prstGeom prst="rect">
            <a:avLst/>
          </a:prstGeom>
          <a:solidFill>
            <a:srgbClr val="fff8c1"/>
          </a:solidFill>
          <a:ln w="25560">
            <a:solidFill>
              <a:srgbClr val="fe8637"/>
            </a:solidFill>
            <a:round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1200" spc="-1" strike="noStrike">
                <a:solidFill>
                  <a:srgbClr val="ffc000"/>
                </a:solidFill>
                <a:latin typeface="Calibri"/>
              </a:rPr>
              <a:t>ZANIKANJE </a:t>
            </a:r>
            <a:br/>
            <a:r>
              <a:rPr b="1" lang="sl-SI" sz="2800" spc="-1" strike="noStrike">
                <a:solidFill>
                  <a:srgbClr val="ffc000"/>
                </a:solidFill>
                <a:latin typeface="Calibri"/>
              </a:rPr>
              <a:t>منفی کردن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TextShape 2"/>
          <p:cNvSpPr txBox="1"/>
          <p:nvPr/>
        </p:nvSpPr>
        <p:spPr>
          <a:xfrm>
            <a:off x="457200" y="1600200"/>
            <a:ext cx="8229240" cy="45648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000"/>
          </a:bodyPr>
          <a:p>
            <a:pPr marL="343080" indent="-342720">
              <a:lnSpc>
                <a:spcPct val="100000"/>
              </a:lnSpc>
              <a:spcBef>
                <a:spcPts val="561"/>
              </a:spcBef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Glagol zanikamo z besedo NE: </a:t>
            </a:r>
            <a:r>
              <a:rPr b="1" i="1" lang="sl-SI" sz="2800" spc="-1" strike="noStrike">
                <a:solidFill>
                  <a:srgbClr val="c00000"/>
                </a:solidFill>
                <a:latin typeface="Calibri"/>
              </a:rPr>
              <a:t>ne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 delam, </a:t>
            </a:r>
            <a:r>
              <a:rPr b="1" i="1" lang="sl-SI" sz="2800" spc="-1" strike="noStrike">
                <a:solidFill>
                  <a:srgbClr val="c00000"/>
                </a:solidFill>
                <a:latin typeface="Calibri"/>
              </a:rPr>
              <a:t>ne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 govorim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برای منفی کردن فعل از واژه 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NE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 استفاده میکنیم: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81"/>
              </a:spcBef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Slovenščina ima 3 glagole, ki imajo nepravilno negativno obliko:</a:t>
            </a:r>
            <a:endParaRPr b="0" lang="sl-SI" sz="1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زبان اسلوونییایی 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3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 فعل دارد ,که به صورت بی قاعده منفی می شوند: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حالت منفی: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BITI (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sem – </a:t>
            </a:r>
            <a:r>
              <a:rPr b="0" i="1" lang="sl-SI" sz="2800" spc="-1" strike="noStrike">
                <a:solidFill>
                  <a:srgbClr val="c00000"/>
                </a:solidFill>
                <a:latin typeface="Calibri"/>
              </a:rPr>
              <a:t>nisem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بودن( هستم – نیستم )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IMETI (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imam – </a:t>
            </a:r>
            <a:r>
              <a:rPr b="0" i="1" lang="sl-SI" sz="2800" spc="-1" strike="noStrike">
                <a:solidFill>
                  <a:srgbClr val="c00000"/>
                </a:solidFill>
                <a:latin typeface="Calibri"/>
              </a:rPr>
              <a:t>nimam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داشتن(دارم – ندارم )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HOTETI (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hočem – </a:t>
            </a:r>
            <a:r>
              <a:rPr b="0" i="1" lang="sl-SI" sz="2800" spc="-1" strike="noStrike">
                <a:solidFill>
                  <a:srgbClr val="c00000"/>
                </a:solidFill>
                <a:latin typeface="Calibri"/>
              </a:rPr>
              <a:t>nočem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خواستن( می خواهم – نمی خواهم )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Table 1"/>
          <p:cNvGraphicFramePr/>
          <p:nvPr/>
        </p:nvGraphicFramePr>
        <p:xfrm>
          <a:off x="179640" y="116640"/>
          <a:ext cx="8424720" cy="1945440"/>
        </p:xfrm>
        <a:graphic>
          <a:graphicData uri="http://schemas.openxmlformats.org/drawingml/2006/table">
            <a:tbl>
              <a:tblPr/>
              <a:tblGrid>
                <a:gridCol w="2653560"/>
                <a:gridCol w="2962800"/>
                <a:gridCol w="2808360"/>
              </a:tblGrid>
              <a:tr h="3859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EDNINA</a:t>
                      </a:r>
                      <a:r>
                        <a:rPr b="1" lang="sl-SI" sz="16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مفرد</a:t>
                      </a:r>
                      <a:r>
                        <a:rPr b="1" lang="sl-SI" sz="16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DVOJINA</a:t>
                      </a:r>
                      <a:r>
                        <a:rPr b="1" lang="sl-SI" sz="16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دو نفر</a:t>
                      </a:r>
                      <a:r>
                        <a:rPr b="1" lang="sl-SI" sz="16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MNOŽINA 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جمع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</a:tr>
              <a:tr h="18104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jaz   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من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NISEM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نیستم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    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تو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NISI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نیستی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on/ona 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او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نیست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midva (jaz  +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NISVA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 دو نفرنیستیم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vidva (ti  +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NISTA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شما دو نفرنیستید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onadva (on  +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NISTA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 دو نفر نیستند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8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 (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jaz +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NISMO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ما نیستیم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 (ti +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NISTE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شما نیستید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oni (on +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NISO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 ها نیستند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9" name="Table 2"/>
          <p:cNvGraphicFramePr/>
          <p:nvPr/>
        </p:nvGraphicFramePr>
        <p:xfrm>
          <a:off x="323640" y="2133000"/>
          <a:ext cx="8352720" cy="1054800"/>
        </p:xfrm>
        <a:graphic>
          <a:graphicData uri="http://schemas.openxmlformats.org/drawingml/2006/table">
            <a:tbl>
              <a:tblPr/>
              <a:tblGrid>
                <a:gridCol w="2557800"/>
                <a:gridCol w="3010320"/>
                <a:gridCol w="2784600"/>
              </a:tblGrid>
              <a:tr h="3859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EDNINA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مفرد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DVOJINA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دو نفر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MNOŽINA 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جمع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</a:tr>
              <a:tr h="14050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jaz     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من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NIMAM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ندارم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      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تو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NIMAŠ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نداری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on/ona  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او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NIMA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ندارد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midva (jaz  +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NIMAVA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 دو نفرنداریم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vidva (ti  +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NIMATA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شما دو نفرندارید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onadva (on  +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NIMATA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 دو نفر ندارند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 (jaz +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NIMAMO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 نداریم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 (ti +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NIMATE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شما ندارید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oni (on +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NIMAJO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 ها ندارند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0" name="Table 3"/>
          <p:cNvGraphicFramePr/>
          <p:nvPr/>
        </p:nvGraphicFramePr>
        <p:xfrm>
          <a:off x="323640" y="4474800"/>
          <a:ext cx="8229240" cy="1769400"/>
        </p:xfrm>
        <a:graphic>
          <a:graphicData uri="http://schemas.openxmlformats.org/drawingml/2006/table">
            <a:tbl>
              <a:tblPr/>
              <a:tblGrid>
                <a:gridCol w="2448000"/>
                <a:gridCol w="3038040"/>
                <a:gridCol w="2743200"/>
              </a:tblGrid>
              <a:tr h="38592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EDNINA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مفرد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DVOJINA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دو نفر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MNOŽINA </a:t>
                      </a:r>
                      <a:r>
                        <a:rPr b="1" lang="sl-SI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جمع</a:t>
                      </a:r>
                      <a:endParaRPr b="0" lang="sl-SI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fbfbf"/>
                    </a:solidFill>
                  </a:tcPr>
                </a:tc>
              </a:tr>
              <a:tr h="16077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jaz          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NOČEM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من نمی خواهم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ti             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NOČEŠ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تو نمی خواهی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on/ona   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NOČE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او نمی خواهد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midva (jaz  +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NOČEVA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 دو نفرنمی خواهیم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vidva (ti  +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NOČETA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شما دو نفرنمی خواهید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onadva (on  +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NOČETA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 دو نفر نمی خواهند</a:t>
                      </a: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mi (jaz +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NOČEMO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ما نمی خواهیم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 (ti +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)        </a:t>
                      </a: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NOČETE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شما نمی خواهید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oni (on +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Webdings"/>
                        </a:rPr>
                        <a:t></a:t>
                      </a:r>
                      <a:r>
                        <a:rPr b="0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)    </a:t>
                      </a: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NOČEJO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b="1" lang="sl-SI" sz="1600" spc="-1" strike="noStrike">
                          <a:solidFill>
                            <a:srgbClr val="777c84"/>
                          </a:solidFill>
                          <a:latin typeface="Calibri"/>
                        </a:rPr>
                        <a:t>آن ها نمی خواهند</a:t>
                      </a:r>
                      <a:endParaRPr b="0" lang="sl-SI" sz="1600" spc="-1" strike="noStrike">
                        <a:latin typeface="Arial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b="0" lang="sl-SI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f8c1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3442</TotalTime>
  <Application>LibreOffice/6.2.2.2$Windows_X86_64 LibreOffice_project/2b840030fec2aae0fd2658d8d4f9548af4e3518d</Application>
  <Words>2836</Words>
  <Paragraphs>472</Paragraphs>
  <Company>HP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2017-09-19T07:16:43Z</dcterms:created>
  <dc:creator>Janja Ban</dc:creator>
  <dc:description/>
  <dc:language>sl-SI</dc:language>
  <cp:lastModifiedBy>PIRaya</cp:lastModifiedBy>
  <dcterms:modified xsi:type="dcterms:W3CDTF">2017-11-13T20:46:48Z</dcterms:modified>
  <cp:revision>682</cp:revision>
  <dc:subject/>
  <dc:title>POZDRAVI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HP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Diaprojekcija na zaslonu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23</vt:i4>
  </property>
</Properties>
</file>