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2000" spc="-1" strike="noStrike">
                <a:latin typeface="Arial"/>
              </a:rPr>
              <a:t>Click to edit the notes' format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1400" spc="-1" strike="noStrike">
                <a:latin typeface="Times New Roman"/>
              </a:rPr>
              <a:t>&lt;header&gt;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l-SI" sz="1400" spc="-1" strike="noStrike">
                <a:latin typeface="Times New Roman"/>
              </a:rPr>
              <a:t>&lt;date/time&gt;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l-SI" sz="1400" spc="-1" strike="noStrike">
                <a:latin typeface="Times New Roman"/>
              </a:rPr>
              <a:t>&lt;footer&gt;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23403513-AC7F-40C1-BAFD-1CA32E4996A6}" type="slidenum">
              <a:rPr b="0" lang="sl-SI" sz="1400" spc="-1" strike="noStrike">
                <a:latin typeface="Times New Roman"/>
              </a:rPr>
              <a:t>&lt;number&gt;</a:t>
            </a:fld>
            <a:endParaRPr b="0" lang="sl-SI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sl-SI" sz="2000" spc="-1" strike="noStrike">
                <a:latin typeface="Arial"/>
              </a:rPr>
              <a:t> 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D81A8DF-81E2-45B0-B685-E67024F2976E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66AE084-38BB-4B39-9742-44825524409A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7E00B2E-5463-42FF-98ED-88E0F97B20D8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116640"/>
            <a:ext cx="8229240" cy="1300680"/>
          </a:xfrm>
          <a:prstGeom prst="rect">
            <a:avLst/>
          </a:prstGeom>
          <a:solidFill>
            <a:srgbClr val="eb6e5a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ČRKA in GLAS</a:t>
            </a:r>
            <a:br/>
            <a:r>
              <a:rPr b="1" lang="sl-SI" sz="3600" spc="-1" strike="noStrike">
                <a:solidFill>
                  <a:srgbClr val="ffffff"/>
                </a:solidFill>
                <a:latin typeface="Calibri"/>
              </a:rPr>
              <a:t>حروف و صدا(اوا)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25 črk.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زبان اسلوونییایی 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25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 حرف دارد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Nekatere črke (npr. E, O, L, V) lahko izgovarjamo na več načinov.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برخی از حروف (مانند: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E,O,L,V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 را می توانیم به حالت های بیشتری تلفظ کنیم.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457200" y="116640"/>
            <a:ext cx="8229240" cy="122364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E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E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611640" y="1700640"/>
            <a:ext cx="822924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E izgovarjamo ozko (é).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 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E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m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sto, t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nis, bes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da, b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l, slov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nščina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500" spc="-1" strike="noStrike">
                <a:solidFill>
                  <a:srgbClr val="000000"/>
                </a:solidFill>
                <a:latin typeface="Calibri"/>
              </a:rPr>
              <a:t>E izgovarjamo široko (ê).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راپایین وکشیده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E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na, s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stra, v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lik, n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500" spc="-1" strike="noStrike">
                <a:solidFill>
                  <a:srgbClr val="000000"/>
                </a:solidFill>
                <a:latin typeface="Calibri"/>
              </a:rPr>
              <a:t>E izgovarjamo z jezikom v nevtralnem položaju, kot polglasnik (ə).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 به صورتی که زبان در حالت عادی خود قرار دارد به صورت نصفه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E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s, d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ž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Polglasnik izgovarjamo včasih tudi pred črko r (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č</a:t>
            </a:r>
            <a:r>
              <a:rPr b="1" i="1" lang="sl-SI" sz="14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ka, v</a:t>
            </a:r>
            <a:r>
              <a:rPr b="1" i="1" lang="sl-SI" sz="14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t, č</a:t>
            </a:r>
            <a:r>
              <a:rPr b="1" i="1" lang="sl-SI" sz="14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همچنین حرف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بعضی از وقت ها به صورت نصفه تلفظ می کنیم.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39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39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8244360" y="1628640"/>
            <a:ext cx="442080" cy="28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P1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395640" y="188640"/>
            <a:ext cx="8229240" cy="129564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O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O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 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O izgovarjamo ozko (ó).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 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O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rba, d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ber, k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liko, kak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, tak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o,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zel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O izgovarjamo široko (ô).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راپایین وکشیده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O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ba,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na, sl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vnica, m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ški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8625240" y="1600200"/>
            <a:ext cx="503640" cy="359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P2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57200" y="274680"/>
            <a:ext cx="8229240" cy="120996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L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L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solidFill>
              <a:srgbClr val="fe8637"/>
            </a:solidFill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L izgovarjamo kot L.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همانند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تلفظ می کنیم.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ahko,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ep,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imona, ma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o,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uč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L izgovarjamo kot U.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(Ponavadi na koncu besede.)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را همانند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تلفظ می کنیم. ( معمولا در آخر کلمه )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, sto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po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8244360" y="1571760"/>
            <a:ext cx="575640" cy="388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P3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457200" y="274680"/>
            <a:ext cx="8229240" cy="1137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V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V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457200" y="162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V izgovarjamo kot V.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را همانند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تلفظ می کنیم.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ka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a,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ečer,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 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ino,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oda, h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ala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V izgovarjamo kot U (W).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را همانند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U ( W )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تلفظ می کنیم.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ropa, zdra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nik,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sak, no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8460360" y="1556640"/>
            <a:ext cx="575640" cy="28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P4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457200" y="274680"/>
            <a:ext cx="8229240" cy="921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A, E, I, O, U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Ponovite glasove. Opazujte, kako se spreminja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položaj jezika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pri izgovoru.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صدا ها را تکرار کنید.نگاه کنید چطور حالت زبان در هنگام تلفظ کردن در حال تغییر است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3924000" y="3357000"/>
            <a:ext cx="2304000" cy="683640"/>
          </a:xfrm>
          <a:prstGeom prst="rect">
            <a:avLst/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POLOŽAJ JEZIKA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زبان</a:t>
            </a:r>
            <a:endParaRPr b="0" lang="sl-SI" sz="1800" spc="-1" strike="noStrike">
              <a:latin typeface="Arial"/>
            </a:endParaRPr>
          </a:p>
        </p:txBody>
      </p:sp>
      <p:pic>
        <p:nvPicPr>
          <p:cNvPr id="64" name="Picture 3" descr=""/>
          <p:cNvPicPr/>
          <p:nvPr/>
        </p:nvPicPr>
        <p:blipFill>
          <a:blip r:embed="rId1"/>
          <a:stretch/>
        </p:blipFill>
        <p:spPr>
          <a:xfrm>
            <a:off x="1331640" y="3357000"/>
            <a:ext cx="2049120" cy="2734920"/>
          </a:xfrm>
          <a:prstGeom prst="rect">
            <a:avLst/>
          </a:prstGeom>
          <a:ln w="9360">
            <a:noFill/>
          </a:ln>
        </p:spPr>
      </p:pic>
      <p:sp>
        <p:nvSpPr>
          <p:cNvPr id="65" name="Line 4"/>
          <p:cNvSpPr/>
          <p:nvPr/>
        </p:nvSpPr>
        <p:spPr>
          <a:xfrm flipV="1">
            <a:off x="2627640" y="4581000"/>
            <a:ext cx="504000" cy="93600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Line 5"/>
          <p:cNvSpPr/>
          <p:nvPr/>
        </p:nvSpPr>
        <p:spPr>
          <a:xfrm>
            <a:off x="2051640" y="4581000"/>
            <a:ext cx="576000" cy="93600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Line 6"/>
          <p:cNvSpPr/>
          <p:nvPr/>
        </p:nvSpPr>
        <p:spPr>
          <a:xfrm>
            <a:off x="2051640" y="4581000"/>
            <a:ext cx="1080000" cy="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7"/>
          <p:cNvSpPr/>
          <p:nvPr/>
        </p:nvSpPr>
        <p:spPr>
          <a:xfrm flipV="1">
            <a:off x="2771640" y="3716280"/>
            <a:ext cx="1007640" cy="719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Poslušajte in ponovite.</a:t>
            </a:r>
            <a:br/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گوش کنید و تکرارنمایید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CustomShape 2"/>
          <p:cNvSpPr/>
          <p:nvPr/>
        </p:nvSpPr>
        <p:spPr>
          <a:xfrm rot="10800000">
            <a:off x="2124000" y="1845000"/>
            <a:ext cx="5040360" cy="3744000"/>
          </a:xfrm>
          <a:prstGeom prst="triangle">
            <a:avLst>
              <a:gd name="adj" fmla="val 49359"/>
            </a:avLst>
          </a:prstGeom>
          <a:ln>
            <a:solidFill>
              <a:srgbClr val="74798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</p:sp>
      <p:sp>
        <p:nvSpPr>
          <p:cNvPr id="71" name="CustomShape 3"/>
          <p:cNvSpPr/>
          <p:nvPr/>
        </p:nvSpPr>
        <p:spPr>
          <a:xfrm>
            <a:off x="4428000" y="292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  <a:ea typeface="Verdana"/>
              </a:rPr>
              <a:t>ə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2" name="CustomShape 4"/>
          <p:cNvSpPr/>
          <p:nvPr/>
        </p:nvSpPr>
        <p:spPr>
          <a:xfrm>
            <a:off x="395640" y="184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3" name="CustomShape 5"/>
          <p:cNvSpPr/>
          <p:nvPr/>
        </p:nvSpPr>
        <p:spPr>
          <a:xfrm>
            <a:off x="4284000" y="3501000"/>
            <a:ext cx="1007640" cy="431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4" name="CustomShape 6"/>
          <p:cNvSpPr/>
          <p:nvPr/>
        </p:nvSpPr>
        <p:spPr>
          <a:xfrm>
            <a:off x="6732360" y="2853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sem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5" name="CustomShape 7"/>
          <p:cNvSpPr/>
          <p:nvPr/>
        </p:nvSpPr>
        <p:spPr>
          <a:xfrm>
            <a:off x="971640" y="2853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vro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6" name="CustomShape 8"/>
          <p:cNvSpPr/>
          <p:nvPr/>
        </p:nvSpPr>
        <p:spPr>
          <a:xfrm>
            <a:off x="1763640" y="400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7" name="CustomShape 9"/>
          <p:cNvSpPr/>
          <p:nvPr/>
        </p:nvSpPr>
        <p:spPr>
          <a:xfrm>
            <a:off x="3852000" y="573336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vto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8" name="CustomShape 10"/>
          <p:cNvSpPr/>
          <p:nvPr/>
        </p:nvSpPr>
        <p:spPr>
          <a:xfrm>
            <a:off x="5796000" y="4077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kno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79" name="CustomShape 11"/>
          <p:cNvSpPr/>
          <p:nvPr/>
        </p:nvSpPr>
        <p:spPr>
          <a:xfrm>
            <a:off x="7236360" y="184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u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ra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0" name="CustomShape 12"/>
          <p:cNvSpPr/>
          <p:nvPr/>
        </p:nvSpPr>
        <p:spPr>
          <a:xfrm>
            <a:off x="2339640" y="184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1" name="CustomShape 13"/>
          <p:cNvSpPr/>
          <p:nvPr/>
        </p:nvSpPr>
        <p:spPr>
          <a:xfrm>
            <a:off x="2915640" y="2853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é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2" name="CustomShape 14"/>
          <p:cNvSpPr/>
          <p:nvPr/>
        </p:nvSpPr>
        <p:spPr>
          <a:xfrm>
            <a:off x="3636000" y="400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ê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3" name="CustomShape 15"/>
          <p:cNvSpPr/>
          <p:nvPr/>
        </p:nvSpPr>
        <p:spPr>
          <a:xfrm>
            <a:off x="4356000" y="4869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4" name="CustomShape 16"/>
          <p:cNvSpPr/>
          <p:nvPr/>
        </p:nvSpPr>
        <p:spPr>
          <a:xfrm>
            <a:off x="5076000" y="4077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ô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5" name="CustomShape 17"/>
          <p:cNvSpPr/>
          <p:nvPr/>
        </p:nvSpPr>
        <p:spPr>
          <a:xfrm>
            <a:off x="5868000" y="2853000"/>
            <a:ext cx="575640" cy="503640"/>
          </a:xfrm>
          <a:prstGeom prst="roundRect">
            <a:avLst>
              <a:gd name="adj" fmla="val 19690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ó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6" name="CustomShape 18"/>
          <p:cNvSpPr/>
          <p:nvPr/>
        </p:nvSpPr>
        <p:spPr>
          <a:xfrm>
            <a:off x="6444360" y="184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7" name="CustomShape 19"/>
          <p:cNvSpPr/>
          <p:nvPr/>
        </p:nvSpPr>
        <p:spPr>
          <a:xfrm>
            <a:off x="8316360" y="392040"/>
            <a:ext cx="647640" cy="48960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ffffff"/>
                </a:solidFill>
                <a:latin typeface="Calibri"/>
              </a:rPr>
              <a:t>P5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20996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NAGLAS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آوا (تکیه صدا)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434800" cy="4780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Ni pravila, kateri del (zlog) besede je naglašen. Mesto naglasa se naučimo skupaj z besedo.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قانونی وجود ندارد که بگوید تاکید صدا در چه قسمتی از واژه باید تلفظ گردد.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جای تاکید یا تکیه صدا را همراه با کلمه یاد می گیریم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40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56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Poglejmo na primeru besed: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februar, beseda, dokument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به کلمات مثال زده شده نگاه کنید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rdečo označeni del besede je naglašen.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تاکید یا تکیه صدا با رنگ قرمز نشان داده شده است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360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FE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-BRU-AR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BE-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SE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-DA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DO-KU-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MENT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Application>LibreOffice/6.2.2.2$Windows_X86_64 LibreOffice_project/2b840030fec2aae0fd2658d8d4f9548af4e3518d</Application>
  <Words>483</Words>
  <Paragraphs>89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2017-09-19T07:16:43Z</dcterms:created>
  <dc:creator>Janja Ban</dc:creator>
  <dc:description/>
  <dc:language>sl-SI</dc:language>
  <cp:lastModifiedBy>PIRaya</cp:lastModifiedBy>
  <dcterms:modified xsi:type="dcterms:W3CDTF">2017-11-13T12:45:35Z</dcterms:modified>
  <cp:revision>683</cp:revision>
  <dc:subject/>
  <dc:title>POZDRAVI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Diaprojekcija na zaslonu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8</vt:i4>
  </property>
</Properties>
</file>