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7.xml" ContentType="application/vnd.openxmlformats-officedocument.presentationml.notesSlide+xml"/>
  <Override PartName="/ppt/notesSlides/_rels/notesSlide7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2000" spc="-1" strike="noStrike">
                <a:latin typeface="Arial"/>
              </a:rPr>
              <a:t>Click to edit the notes' format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1400" spc="-1" strike="noStrike">
                <a:latin typeface="Times New Roman"/>
              </a:rPr>
              <a:t>&lt;header&gt;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l-SI" sz="1400" spc="-1" strike="noStrike">
                <a:latin typeface="Times New Roman"/>
              </a:rPr>
              <a:t>&lt;date/time&gt;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l-SI" sz="1400" spc="-1" strike="noStrike">
                <a:latin typeface="Times New Roman"/>
              </a:rPr>
              <a:t>&lt;footer&gt;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A7B1C1C9-0E79-45F3-B52E-041A844C93DC}" type="slidenum">
              <a:rPr b="0" lang="sl-SI" sz="1400" spc="-1" strike="noStrike">
                <a:latin typeface="Times New Roman"/>
              </a:rPr>
              <a:t>&lt;number&gt;</a:t>
            </a:fld>
            <a:endParaRPr b="0" lang="sl-SI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rmAutofit/>
          </a:bodyPr>
          <a:p>
            <a:endParaRPr b="0" lang="sl-SI" sz="2000" spc="-1" strike="noStrike">
              <a:latin typeface="Arial"/>
            </a:endParaRPr>
          </a:p>
        </p:txBody>
      </p:sp>
      <p:sp>
        <p:nvSpPr>
          <p:cNvPr id="185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7663D85-4AB2-4728-81B8-1925FCD1C062}" type="slidenum">
              <a:rPr b="0" lang="sl-SI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 Light"/>
              </a:rPr>
              <a:t>Uredite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Uredite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Uredite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A64EE07-5170-4F32-BA27-AB5B3DFE9536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8A7F6FA-7BAB-43A4-83B2-8D3ABEAFE7B9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 Light"/>
              </a:rPr>
              <a:t>Uredite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Uredite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1D923E7-8B03-4101-8CF0-FC4F43E8575B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D52504F-D3C8-4D0A-8BC8-43DA92CE4D32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slideLayout" Target="../slideLayouts/slideLayout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1981080" y="274680"/>
            <a:ext cx="8218800" cy="913320"/>
          </a:xfrm>
          <a:prstGeom prst="rect">
            <a:avLst/>
          </a:prstGeom>
          <a:solidFill>
            <a:srgbClr val="ed7d31"/>
          </a:solidFill>
          <a:ln w="19080">
            <a:solidFill>
              <a:srgbClr val="ffffff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SAMOSTALNIK</a:t>
            </a:r>
            <a:br/>
            <a:r>
              <a:rPr b="1" lang="sl-SI" sz="4000" spc="-1" strike="noStrike">
                <a:solidFill>
                  <a:srgbClr val="ffffff"/>
                </a:solidFill>
                <a:latin typeface="Calibri"/>
              </a:rPr>
              <a:t>Emër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2113920" y="1634040"/>
            <a:ext cx="28904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Poimenujmo slike.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3"/>
          <p:cNvSpPr txBox="1"/>
          <p:nvPr/>
        </p:nvSpPr>
        <p:spPr>
          <a:xfrm>
            <a:off x="5951880" y="1268640"/>
            <a:ext cx="4464000" cy="540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Slike prikazujejo: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Pikturat tregojnë: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OSEBE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- 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personat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(ženska, zdravnik),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ŽIVALI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–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kafshët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(pes),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RASTLINE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–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bimët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(roža)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PREDMETE/STVARI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-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objekte / gjëra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(dežnik, okno, sadje).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br/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Besede, ki poimenujejo osebe, živali, rastline, predmete/stvari in pojme, so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samostalniki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Fjalët që emërojnë njerëzit, kafshët, bimët, objektet/gjërat dhe konceptet janë 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emra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2" name="Slika 5" descr=""/>
          <p:cNvPicPr/>
          <p:nvPr/>
        </p:nvPicPr>
        <p:blipFill>
          <a:blip r:embed="rId1"/>
          <a:stretch/>
        </p:blipFill>
        <p:spPr>
          <a:xfrm>
            <a:off x="1523880" y="3213000"/>
            <a:ext cx="846000" cy="774000"/>
          </a:xfrm>
          <a:prstGeom prst="rect">
            <a:avLst/>
          </a:prstGeom>
          <a:ln w="9360">
            <a:noFill/>
          </a:ln>
        </p:spPr>
      </p:pic>
      <p:pic>
        <p:nvPicPr>
          <p:cNvPr id="93" name="Slika 6" descr=""/>
          <p:cNvPicPr/>
          <p:nvPr/>
        </p:nvPicPr>
        <p:blipFill>
          <a:blip r:embed="rId2"/>
          <a:stretch/>
        </p:blipFill>
        <p:spPr>
          <a:xfrm>
            <a:off x="2063520" y="2133000"/>
            <a:ext cx="721440" cy="641160"/>
          </a:xfrm>
          <a:prstGeom prst="rect">
            <a:avLst/>
          </a:prstGeom>
          <a:ln w="9360">
            <a:noFill/>
          </a:ln>
        </p:spPr>
      </p:pic>
      <p:pic>
        <p:nvPicPr>
          <p:cNvPr id="94" name="Slika 7" descr=""/>
          <p:cNvPicPr/>
          <p:nvPr/>
        </p:nvPicPr>
        <p:blipFill>
          <a:blip r:embed="rId3">
            <a:lum bright="34000"/>
          </a:blip>
          <a:stretch/>
        </p:blipFill>
        <p:spPr>
          <a:xfrm>
            <a:off x="4007880" y="2493000"/>
            <a:ext cx="1026360" cy="679680"/>
          </a:xfrm>
          <a:prstGeom prst="rect">
            <a:avLst/>
          </a:prstGeom>
          <a:ln w="9360">
            <a:noFill/>
          </a:ln>
        </p:spPr>
      </p:pic>
      <p:pic>
        <p:nvPicPr>
          <p:cNvPr id="95" name="Slika 8" descr=""/>
          <p:cNvPicPr/>
          <p:nvPr/>
        </p:nvPicPr>
        <p:blipFill>
          <a:blip r:embed="rId4">
            <a:lum contrast="42000"/>
          </a:blip>
          <a:stretch/>
        </p:blipFill>
        <p:spPr>
          <a:xfrm>
            <a:off x="3431880" y="4149000"/>
            <a:ext cx="937440" cy="810000"/>
          </a:xfrm>
          <a:prstGeom prst="rect">
            <a:avLst/>
          </a:prstGeom>
          <a:ln>
            <a:noFill/>
          </a:ln>
        </p:spPr>
      </p:pic>
      <p:pic>
        <p:nvPicPr>
          <p:cNvPr id="96" name="Slika 9" descr=""/>
          <p:cNvPicPr/>
          <p:nvPr/>
        </p:nvPicPr>
        <p:blipFill>
          <a:blip r:embed="rId5"/>
          <a:stretch/>
        </p:blipFill>
        <p:spPr>
          <a:xfrm>
            <a:off x="3431880" y="3285000"/>
            <a:ext cx="719640" cy="791640"/>
          </a:xfrm>
          <a:prstGeom prst="rect">
            <a:avLst/>
          </a:prstGeom>
          <a:ln w="9360">
            <a:noFill/>
          </a:ln>
        </p:spPr>
      </p:pic>
      <p:pic>
        <p:nvPicPr>
          <p:cNvPr id="97" name="Slika 10" descr=""/>
          <p:cNvPicPr/>
          <p:nvPr/>
        </p:nvPicPr>
        <p:blipFill>
          <a:blip r:embed="rId6">
            <a:lum bright="42000"/>
          </a:blip>
          <a:stretch/>
        </p:blipFill>
        <p:spPr>
          <a:xfrm>
            <a:off x="4871880" y="4365000"/>
            <a:ext cx="518760" cy="893520"/>
          </a:xfrm>
          <a:prstGeom prst="rect">
            <a:avLst/>
          </a:prstGeom>
          <a:ln w="9360">
            <a:noFill/>
          </a:ln>
        </p:spPr>
      </p:pic>
      <p:pic>
        <p:nvPicPr>
          <p:cNvPr id="98" name="Picture 2" descr=""/>
          <p:cNvPicPr/>
          <p:nvPr/>
        </p:nvPicPr>
        <p:blipFill>
          <a:blip r:embed="rId7"/>
          <a:stretch/>
        </p:blipFill>
        <p:spPr>
          <a:xfrm>
            <a:off x="2351520" y="4293000"/>
            <a:ext cx="502920" cy="1005840"/>
          </a:xfrm>
          <a:prstGeom prst="rect">
            <a:avLst/>
          </a:prstGeom>
          <a:ln>
            <a:noFill/>
          </a:ln>
        </p:spPr>
      </p:pic>
      <p:pic>
        <p:nvPicPr>
          <p:cNvPr id="99" name="Picture 8" descr=""/>
          <p:cNvPicPr/>
          <p:nvPr/>
        </p:nvPicPr>
        <p:blipFill>
          <a:blip r:embed="rId8"/>
          <a:stretch/>
        </p:blipFill>
        <p:spPr>
          <a:xfrm>
            <a:off x="2855520" y="5373360"/>
            <a:ext cx="907920" cy="1291680"/>
          </a:xfrm>
          <a:prstGeom prst="rect">
            <a:avLst/>
          </a:prstGeom>
          <a:ln>
            <a:noFill/>
          </a:ln>
        </p:spPr>
      </p:pic>
      <p:sp>
        <p:nvSpPr>
          <p:cNvPr id="100" name="CustomShape 4"/>
          <p:cNvSpPr/>
          <p:nvPr/>
        </p:nvSpPr>
        <p:spPr>
          <a:xfrm>
            <a:off x="2711520" y="2421000"/>
            <a:ext cx="935640" cy="35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hiša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2135520" y="3717000"/>
            <a:ext cx="935640" cy="35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dežnik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2" name="CustomShape 6"/>
          <p:cNvSpPr/>
          <p:nvPr/>
        </p:nvSpPr>
        <p:spPr>
          <a:xfrm>
            <a:off x="4511880" y="2277000"/>
            <a:ext cx="935640" cy="35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okno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3" name="CustomShape 7"/>
          <p:cNvSpPr/>
          <p:nvPr/>
        </p:nvSpPr>
        <p:spPr>
          <a:xfrm>
            <a:off x="3431880" y="6021360"/>
            <a:ext cx="935640" cy="35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sadje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4" name="CustomShape 8"/>
          <p:cNvSpPr/>
          <p:nvPr/>
        </p:nvSpPr>
        <p:spPr>
          <a:xfrm>
            <a:off x="4295880" y="5157360"/>
            <a:ext cx="935640" cy="35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ženska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5" name="CustomShape 9"/>
          <p:cNvSpPr/>
          <p:nvPr/>
        </p:nvSpPr>
        <p:spPr>
          <a:xfrm>
            <a:off x="2999520" y="4725000"/>
            <a:ext cx="935640" cy="35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pes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6" name="CustomShape 10"/>
          <p:cNvSpPr/>
          <p:nvPr/>
        </p:nvSpPr>
        <p:spPr>
          <a:xfrm>
            <a:off x="1775520" y="5013000"/>
            <a:ext cx="935640" cy="35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roža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07" name="CustomShape 11"/>
          <p:cNvSpPr/>
          <p:nvPr/>
        </p:nvSpPr>
        <p:spPr>
          <a:xfrm>
            <a:off x="3935880" y="3645000"/>
            <a:ext cx="1071360" cy="3513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zdravnik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2135520" y="332640"/>
            <a:ext cx="8074800" cy="79668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l-SI" sz="1200" spc="-1" strike="noStrike">
                <a:solidFill>
                  <a:srgbClr val="ed7d31"/>
                </a:solidFill>
                <a:latin typeface="Calibri"/>
              </a:rPr>
              <a:t>POSEBNOSTI SAMOSTALNIKOV MOŠKEGA SPOLA</a:t>
            </a:r>
            <a:br/>
            <a:r>
              <a:rPr b="0" lang="sl-SI" sz="2400" spc="-1" strike="noStrike">
                <a:solidFill>
                  <a:srgbClr val="ed7d31"/>
                </a:solidFill>
                <a:latin typeface="Calibri"/>
              </a:rPr>
              <a:t>KARAKTERISTIKAT E VEÇANTA TE EMRAVE GJINIA MASKULLORE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1991520" y="1340640"/>
            <a:ext cx="849672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Nekaterim samostalnikom moškega spola se pri spreminjanju končnice (npr. ko besedo postavimo v dvojino ali množino) podaljša osnova: s črko –j-, -t-.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Për disa emra gjinia mashkullore kur ndryshon fundi (kur ndryshojmë fjalën në dual ose shumës) zgjat bazën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s črko -j-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en frizer, dva frizer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Enako velja tudi za besede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taksi, kuli, kuhar, profesor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s črko -t-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en oče, dva oče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t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Enako velja tudi za moška imena, ki se končajo na -e: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France, Tone, Anže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Samostalniki moškega spola, ki imajo v zadnjem zlogu nenaglašeni e, pri spreminjanju končnice ta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e izgubijo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Primeri: en zvez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k, dva zvezka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Pet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r, dva Petra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met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r, dva metra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135520" y="332640"/>
            <a:ext cx="8074800" cy="92736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sl-SI" sz="1200" spc="-1" strike="noStrike">
                <a:solidFill>
                  <a:srgbClr val="ed7d31"/>
                </a:solidFill>
                <a:latin typeface="Calibri"/>
              </a:rPr>
              <a:t>POSEBNOSTI SAMOSTALNIKOV SREDNJEGA SPOLA</a:t>
            </a:r>
            <a:br/>
            <a:r>
              <a:rPr b="0" lang="sl-SI" sz="2800" spc="-1" strike="noStrike">
                <a:solidFill>
                  <a:srgbClr val="ed7d31"/>
                </a:solidFill>
                <a:latin typeface="Calibri"/>
              </a:rPr>
              <a:t>KARAKTERISTIKAT E VEÇANTA TE EMRAVE GJINIA ASNJANËSE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1991520" y="1340640"/>
            <a:ext cx="8496720" cy="3744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Nekaterim samostalnikom srednjega spola se pri spreminjanju končnice (npr. ko besedo postavimo v dvojino ali množino) podaljša osnova: z –es-, z –n-.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Për disa emra gjinia asnjanëse kur ndryshon fundi (kur ndryshojmë fjalën në dual ose shumës) zgjat bazën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 -es-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eno kolo, dve kol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es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Enako velja tudi za besede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drevo, telo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 -n-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eno ime, dve ime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Enako velja tudi za besedo vreme.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994680" y="274680"/>
            <a:ext cx="10515240" cy="1325160"/>
          </a:xfrm>
          <a:prstGeom prst="rect">
            <a:avLst/>
          </a:prstGeom>
          <a:solidFill>
            <a:srgbClr val="ffe699"/>
          </a:solidFill>
          <a:ln w="19080">
            <a:solidFill>
              <a:srgbClr val="ffffff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PRIDEVNIK</a:t>
            </a:r>
            <a:br/>
            <a:r>
              <a:rPr b="1" lang="sl-SI" sz="4000" spc="-1" strike="noStrike">
                <a:solidFill>
                  <a:srgbClr val="ffc000"/>
                </a:solidFill>
                <a:latin typeface="Calibri"/>
              </a:rPr>
              <a:t>Mbiemrat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1981080" y="1600200"/>
            <a:ext cx="8229240" cy="4852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Pridevnik je beseda, ki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opisuje samostalnik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Mbiemri është fjalë që përshkruan emrin.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Če z besedo opisujemo samostalnik moškega spola, pridevnik uporabimo v slovarski obliki (</a:t>
            </a:r>
            <a:r>
              <a:rPr b="0" i="1" lang="sl-SI" sz="1300" spc="-1" strike="noStrike">
                <a:solidFill>
                  <a:srgbClr val="00b050"/>
                </a:solidFill>
                <a:latin typeface="Calibri"/>
              </a:rPr>
              <a:t>velik blok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Nëse me fjalën përshkruajmë një emër gjinia mashkullor, ne përdorim mbiemër në formën si në fjalor.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Če opisujemo samostalnik ženskega ali srednjega spola, pridevniku dodamo končnico za ženski ali srednji spol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800" spc="-1" strike="noStrike">
                <a:solidFill>
                  <a:srgbClr val="00b050"/>
                </a:solidFill>
                <a:latin typeface="Calibri"/>
              </a:rPr>
              <a:t>velik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b050"/>
                </a:solidFill>
                <a:latin typeface="Calibri"/>
              </a:rPr>
              <a:t> hiš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b050"/>
                </a:solidFill>
                <a:latin typeface="Calibri"/>
              </a:rPr>
              <a:t>, velik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b050"/>
                </a:solidFill>
                <a:latin typeface="Calibri"/>
              </a:rPr>
              <a:t> mest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b050"/>
                </a:solidFill>
                <a:latin typeface="Calibri"/>
              </a:rPr>
              <a:t>/velik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b050"/>
                </a:solidFill>
                <a:latin typeface="Calibri"/>
              </a:rPr>
              <a:t> stanovanj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Nëse me fjalën përshkruajmë një emër gjinia femerore ose asnjanëse shtojmë fundin për gjinia femerore ose asnjanëse.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1981080" y="404640"/>
            <a:ext cx="8229240" cy="5721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Končnico pridevnika spremenimo, tudi ko spremenimo število samostalnika.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Fundin e mbiemrit ndryshon edhe kur ndryshon numrin e emrave.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9" name="Table 2"/>
          <p:cNvGraphicFramePr/>
          <p:nvPr/>
        </p:nvGraphicFramePr>
        <p:xfrm>
          <a:off x="1775520" y="1845000"/>
          <a:ext cx="8496720" cy="1944000"/>
        </p:xfrm>
        <a:graphic>
          <a:graphicData uri="http://schemas.openxmlformats.org/drawingml/2006/table">
            <a:tbl>
              <a:tblPr/>
              <a:tblGrid>
                <a:gridCol w="619200"/>
                <a:gridCol w="1972800"/>
                <a:gridCol w="2016000"/>
                <a:gridCol w="3888720"/>
              </a:tblGrid>
              <a:tr h="504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440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 blok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/2 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/3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0" name="Table 3"/>
          <p:cNvGraphicFramePr/>
          <p:nvPr/>
        </p:nvGraphicFramePr>
        <p:xfrm>
          <a:off x="1847520" y="4293000"/>
          <a:ext cx="8424720" cy="2088000"/>
        </p:xfrm>
        <a:graphic>
          <a:graphicData uri="http://schemas.openxmlformats.org/drawingml/2006/table">
            <a:tbl>
              <a:tblPr/>
              <a:tblGrid>
                <a:gridCol w="561240"/>
                <a:gridCol w="1824120"/>
                <a:gridCol w="1964520"/>
                <a:gridCol w="4074840"/>
              </a:tblGrid>
              <a:tr h="52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52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 blok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52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/2 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52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/3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1981080" y="274680"/>
            <a:ext cx="8229240" cy="849600"/>
          </a:xfrm>
          <a:prstGeom prst="rect">
            <a:avLst/>
          </a:prstGeom>
          <a:solidFill>
            <a:srgbClr val="fff2cc"/>
          </a:solidFill>
          <a:ln w="12600">
            <a:solidFill>
              <a:srgbClr val="ffe699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KAKŠEN, KATERI, ČIGAV</a:t>
            </a:r>
            <a:br/>
            <a:r>
              <a:rPr b="1" lang="sl-SI" sz="4000" spc="-1" strike="noStrike">
                <a:solidFill>
                  <a:srgbClr val="ffc000"/>
                </a:solidFill>
                <a:latin typeface="Calibri"/>
              </a:rPr>
              <a:t>Çfarë, cili, i kujt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1991520" y="1340640"/>
            <a:ext cx="8229240" cy="5001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Po pridevniku se vprašamo: kakšen, kateri, čigav.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900" spc="-1" strike="noStrike">
                <a:solidFill>
                  <a:srgbClr val="000000"/>
                </a:solidFill>
                <a:latin typeface="Calibri"/>
              </a:rPr>
              <a:t>Sipas mbiemrit pyesim: çfarë, cili, i kujt.</a:t>
            </a:r>
            <a:endParaRPr b="0" lang="sl-SI" sz="3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KAKŠEN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se vprašamo po pridevniku, ki opisuje lastnost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velik, lep, bel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Me pyetja ÇFARË pyesim sipas mbiemrin që e përshkruan cilësi.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KATERI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se vprašamo po pridevniku, ki govori o vrsti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slovenski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Me pyetja CILI pyesim sipas mbiemrin që e përshkruan lloji.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se vprašamo po pridevniku, ki govori o svojini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moj, tvoj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Me pyetja I KUJT pyesim sipas mbiemrin që e përshkruan pronësinë.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1703520" y="332640"/>
            <a:ext cx="8712720" cy="1511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Tako kot vsi pridevniki se tudi vprašalnice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kakšen, kateri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spreminjajo glede na samostalnik, na katerega se navezujejo.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Pyetje çfarë, cili, i kujt ndryshojnë sipas emrit për të cilën janë lidhur.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4079880" y="1845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Kakšen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4151880" y="3429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4151880" y="5013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1847520" y="1268640"/>
            <a:ext cx="8640720" cy="14396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Svojino lahko izražamo: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s svojilnim zaimkom ali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s svojilnim pridevnikom.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8" name="Table 2"/>
          <p:cNvGraphicFramePr/>
          <p:nvPr/>
        </p:nvGraphicFramePr>
        <p:xfrm>
          <a:off x="1775520" y="3789000"/>
          <a:ext cx="5184360" cy="1944000"/>
        </p:xfrm>
        <a:graphic>
          <a:graphicData uri="http://schemas.openxmlformats.org/drawingml/2006/table">
            <a:tbl>
              <a:tblPr/>
              <a:tblGrid>
                <a:gridCol w="1656000"/>
                <a:gridCol w="1872000"/>
                <a:gridCol w="1656360"/>
              </a:tblGrid>
              <a:tr h="3844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3574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MOJ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midva 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NAJIN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 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NAŠ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</a:tr>
              <a:tr h="379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TVOJ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vidva 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VAJIN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VAŠ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</a:tr>
              <a:tr h="3574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NJEGOV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onadva 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NJUN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oni 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NJIHOV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</a:tr>
              <a:tr h="4651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ona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NJEN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e699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</a:tr>
            </a:tbl>
          </a:graphicData>
        </a:graphic>
      </p:graphicFrame>
      <p:sp>
        <p:nvSpPr>
          <p:cNvPr id="159" name="CustomShape 3"/>
          <p:cNvSpPr/>
          <p:nvPr/>
        </p:nvSpPr>
        <p:spPr>
          <a:xfrm>
            <a:off x="1847520" y="303480"/>
            <a:ext cx="8229240" cy="849600"/>
          </a:xfrm>
          <a:prstGeom prst="rect">
            <a:avLst/>
          </a:prstGeom>
          <a:solidFill>
            <a:schemeClr val="bg1"/>
          </a:solidFill>
          <a:ln w="25560">
            <a:solidFill>
              <a:srgbClr val="b5f41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 fontScale="94000"/>
          </a:bodyPr>
          <a:p>
            <a:pPr algn="ctr">
              <a:lnSpc>
                <a:spcPct val="100000"/>
              </a:lnSpc>
            </a:pPr>
            <a:r>
              <a:rPr b="1" lang="sl-SI" sz="1700" spc="-1" strike="noStrike">
                <a:solidFill>
                  <a:srgbClr val="ffc000"/>
                </a:solidFill>
                <a:latin typeface="Calibri"/>
              </a:rPr>
              <a:t>IZRAŽANJE SVOJINE</a:t>
            </a:r>
            <a:endParaRPr b="0" lang="sl-SI" sz="17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Shprehja e pronës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60" name="CustomShape 4"/>
          <p:cNvSpPr/>
          <p:nvPr/>
        </p:nvSpPr>
        <p:spPr>
          <a:xfrm>
            <a:off x="1847520" y="2925000"/>
            <a:ext cx="3168000" cy="647640"/>
          </a:xfrm>
          <a:prstGeom prst="rect">
            <a:avLst/>
          </a:prstGeom>
          <a:solidFill>
            <a:schemeClr val="bg1"/>
          </a:solidFill>
          <a:ln w="25560">
            <a:solidFill>
              <a:srgbClr val="b5f41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92d050"/>
                </a:solidFill>
                <a:latin typeface="Calibri"/>
              </a:rPr>
              <a:t>SVOJILNI ZAIMEK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61" name="CustomShape 5"/>
          <p:cNvSpPr/>
          <p:nvPr/>
        </p:nvSpPr>
        <p:spPr>
          <a:xfrm>
            <a:off x="7104240" y="2205000"/>
            <a:ext cx="3384000" cy="374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59"/>
              </a:spcBef>
            </a:pP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To je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brat.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hiša je majhna.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Moje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kolo je staro.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Peter je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tvoj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sosed.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A je to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vaš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telefon?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Njegova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sestra je prijazna.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Njeno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stanovanje je novo.</a:t>
            </a:r>
            <a:endParaRPr b="0" lang="sl-SI" sz="2300" spc="-1" strike="noStrike">
              <a:latin typeface="Arial"/>
            </a:endParaRPr>
          </a:p>
        </p:txBody>
      </p:sp>
      <p:sp>
        <p:nvSpPr>
          <p:cNvPr id="162" name="CustomShape 6"/>
          <p:cNvSpPr/>
          <p:nvPr/>
        </p:nvSpPr>
        <p:spPr>
          <a:xfrm>
            <a:off x="7176240" y="1268640"/>
            <a:ext cx="1656000" cy="791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ČIGAV?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1977840" y="324360"/>
            <a:ext cx="3816000" cy="791640"/>
          </a:xfrm>
          <a:prstGeom prst="rect">
            <a:avLst/>
          </a:prstGeom>
          <a:solidFill>
            <a:schemeClr val="bg1"/>
          </a:solidFill>
          <a:ln w="25560">
            <a:solidFill>
              <a:srgbClr val="b5f41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 fontScale="86000"/>
          </a:bodyPr>
          <a:p>
            <a:pPr algn="ctr">
              <a:lnSpc>
                <a:spcPct val="100000"/>
              </a:lnSpc>
            </a:pPr>
            <a:br/>
            <a:r>
              <a:rPr b="1" lang="sl-SI" sz="1500" spc="-1" strike="noStrike">
                <a:solidFill>
                  <a:srgbClr val="ffc000"/>
                </a:solidFill>
                <a:latin typeface="Calibri"/>
              </a:rPr>
              <a:t>SVOJILNI PRIDEVNIK     </a:t>
            </a:r>
            <a:endParaRPr b="0" lang="sl-SI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3000" spc="-1" strike="noStrike">
                <a:solidFill>
                  <a:srgbClr val="ffc000"/>
                </a:solidFill>
                <a:latin typeface="Calibri"/>
              </a:rPr>
              <a:t>         </a:t>
            </a:r>
            <a:r>
              <a:rPr b="0" lang="sl-SI" sz="3000" spc="-1" strike="noStrike">
                <a:solidFill>
                  <a:srgbClr val="ffc000"/>
                </a:solidFill>
                <a:latin typeface="Calibri"/>
              </a:rPr>
              <a:t>Mbiemër pronës</a:t>
            </a:r>
            <a:endParaRPr b="0" lang="sl-SI" sz="3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l-SI" sz="3000" spc="-1" strike="noStrike"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8256240" y="332640"/>
            <a:ext cx="1656000" cy="791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ČIGAV?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65" name="CustomShape 3"/>
          <p:cNvSpPr/>
          <p:nvPr/>
        </p:nvSpPr>
        <p:spPr>
          <a:xfrm>
            <a:off x="1775520" y="2061000"/>
            <a:ext cx="4320000" cy="273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 fontScale="85000"/>
          </a:bodyPr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Samostalniku, ki označuje </a:t>
            </a:r>
            <a:r>
              <a:rPr b="1" lang="sl-SI" sz="1300" spc="-1" strike="noStrike" u="sng">
                <a:solidFill>
                  <a:srgbClr val="000000"/>
                </a:solidFill>
                <a:uFillTx/>
                <a:latin typeface="Calibri"/>
              </a:rPr>
              <a:t>moškega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, dodamo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-OV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Emer gj. maskullore shtojmë 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-OV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brat </a:t>
            </a: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brat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ov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sosed </a:t>
            </a: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sosed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ov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Janez </a:t>
            </a: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Janez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ov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Rok </a:t>
            </a: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Rok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ov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latin typeface="Arial"/>
            </a:endParaRPr>
          </a:p>
        </p:txBody>
      </p:sp>
      <p:sp>
        <p:nvSpPr>
          <p:cNvPr id="166" name="CustomShape 4"/>
          <p:cNvSpPr/>
          <p:nvPr/>
        </p:nvSpPr>
        <p:spPr>
          <a:xfrm>
            <a:off x="6239880" y="2061000"/>
            <a:ext cx="4248000" cy="273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Samostalniku, ki označuje </a:t>
            </a:r>
            <a:r>
              <a:rPr b="1" lang="sl-SI" sz="1300" spc="-1" strike="noStrike" u="sng">
                <a:solidFill>
                  <a:srgbClr val="000000"/>
                </a:solidFill>
                <a:uFillTx/>
                <a:latin typeface="Calibri"/>
              </a:rPr>
              <a:t>žensko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, dodamo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-IN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Emer gj. femëror shtojmë 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-IN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sestra </a:t>
            </a: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sestr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in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soseda </a:t>
            </a: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sosed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in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An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in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Vesna </a:t>
            </a: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Vesn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in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latin typeface="Arial"/>
            </a:endParaRPr>
          </a:p>
        </p:txBody>
      </p:sp>
      <p:sp>
        <p:nvSpPr>
          <p:cNvPr id="167" name="CustomShape 5"/>
          <p:cNvSpPr/>
          <p:nvPr/>
        </p:nvSpPr>
        <p:spPr>
          <a:xfrm>
            <a:off x="1847520" y="1268640"/>
            <a:ext cx="7128360" cy="112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Svojilni pridevnik tvorimo s končnico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-OV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-IN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Mbiemer krijojmë me fundi </a:t>
            </a:r>
            <a:r>
              <a:rPr b="1" lang="sl-SI" sz="2800" spc="-1" strike="noStrike">
                <a:solidFill>
                  <a:srgbClr val="c00000"/>
                </a:solidFill>
                <a:latin typeface="Calibri"/>
              </a:rPr>
              <a:t>-OV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2800" spc="-1" strike="noStrike">
                <a:solidFill>
                  <a:srgbClr val="c00000"/>
                </a:solidFill>
                <a:latin typeface="Calibri"/>
              </a:rPr>
              <a:t>-IN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</p:txBody>
      </p:sp>
      <p:sp>
        <p:nvSpPr>
          <p:cNvPr id="168" name="CustomShape 6"/>
          <p:cNvSpPr/>
          <p:nvPr/>
        </p:nvSpPr>
        <p:spPr>
          <a:xfrm>
            <a:off x="1775520" y="4941000"/>
            <a:ext cx="3960000" cy="172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brat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telefon.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Brat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ova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je nova.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brat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ovo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kol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300" spc="-1" strike="noStrike">
              <a:latin typeface="Arial"/>
            </a:endParaRPr>
          </a:p>
        </p:txBody>
      </p:sp>
      <p:sp>
        <p:nvSpPr>
          <p:cNvPr id="169" name="CustomShape 7"/>
          <p:cNvSpPr/>
          <p:nvPr/>
        </p:nvSpPr>
        <p:spPr>
          <a:xfrm>
            <a:off x="6167880" y="5229360"/>
            <a:ext cx="3744000" cy="139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Sestr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sin je star 5 let.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sestr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ina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jakn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Sestr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ino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e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ni novo. 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1991520" y="260640"/>
            <a:ext cx="5338440" cy="6476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b050"/>
            </a:solidFill>
            <a:miter/>
          </a:ln>
        </p:spPr>
        <p:txBody>
          <a:bodyPr anchor="ctr">
            <a:normAutofit fontScale="94000"/>
          </a:bodyPr>
          <a:p>
            <a:pPr>
              <a:lnSpc>
                <a:spcPct val="90000"/>
              </a:lnSpc>
            </a:pPr>
            <a:r>
              <a:rPr b="0" lang="sl-SI" sz="4400" spc="-1" strike="noStrike">
                <a:solidFill>
                  <a:srgbClr val="00b050"/>
                </a:solidFill>
                <a:latin typeface="Calibri"/>
              </a:rPr>
              <a:t>PRAVILO -o </a:t>
            </a:r>
            <a:r>
              <a:rPr b="0" lang="sl-SI" sz="4400" spc="-1" strike="noStrike">
                <a:solidFill>
                  <a:srgbClr val="00b050"/>
                </a:solidFill>
                <a:latin typeface="Wingdings"/>
              </a:rPr>
              <a:t></a:t>
            </a:r>
            <a:r>
              <a:rPr b="0" lang="sl-SI" sz="4400" spc="-1" strike="noStrike">
                <a:solidFill>
                  <a:srgbClr val="00b050"/>
                </a:solidFill>
                <a:latin typeface="Calibri"/>
              </a:rPr>
              <a:t> -e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1775520" y="1124640"/>
            <a:ext cx="8640720" cy="540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 algn="ctr">
              <a:lnSpc>
                <a:spcPct val="90000"/>
              </a:lnSpc>
              <a:spcBef>
                <a:spcPts val="1001"/>
              </a:spcBef>
            </a:pPr>
            <a:r>
              <a:rPr b="1" lang="sl-SI" sz="1400" spc="-1" strike="noStrike">
                <a:solidFill>
                  <a:srgbClr val="00b050"/>
                </a:solidFill>
                <a:latin typeface="Calibri"/>
              </a:rPr>
              <a:t>Za črkami C, Č, Ž, Š, J se končnica -O spremeni v -E.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</a:pPr>
            <a:r>
              <a:rPr b="1" lang="sl-SI" sz="2800" spc="-1" strike="noStrike">
                <a:solidFill>
                  <a:srgbClr val="00b050"/>
                </a:solidFill>
                <a:latin typeface="Calibri"/>
              </a:rPr>
              <a:t>Pas shkronjat C, Č, Ž, Š, J fundi ndryshon nga –O në –E.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Primer: MO</a:t>
            </a:r>
            <a:r>
              <a:rPr b="1" i="1" lang="sl-SI" sz="2800" spc="-1" strike="noStrike">
                <a:solidFill>
                  <a:srgbClr val="00b050"/>
                </a:solidFill>
                <a:latin typeface="Calibri"/>
              </a:rPr>
              <a:t>J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KOLO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Samostalnik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je srednjega spola, zato moramo zaimku MOJ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dodati končnico -o. Ker pa se zaimek MOJ konča s črko j, se končnica -o spremeni v -e.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Enako tudi pri: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TVO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J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tvo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je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),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Š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še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),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VA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Š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va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še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). </a:t>
            </a:r>
            <a:br/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Isto pravilo velja, ko tvorimo svojilni pridevnik s končnico -OV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bratov, Rokov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 Če se samostalnik konča na C, Č, Ž, Š ali J, namesto -OV pripnemo -EV.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Primer: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Andrej </a:t>
            </a:r>
            <a:r>
              <a:rPr b="0" i="1" lang="sl-SI" sz="26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Andrej</a:t>
            </a:r>
            <a:r>
              <a:rPr b="0" i="1" lang="sl-SI" sz="2600" spc="-1" strike="noStrike">
                <a:solidFill>
                  <a:srgbClr val="c00000"/>
                </a:solidFill>
                <a:latin typeface="Calibri"/>
              </a:rPr>
              <a:t>ev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, mož </a:t>
            </a:r>
            <a:r>
              <a:rPr b="0" i="1" lang="sl-SI" sz="26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mož</a:t>
            </a:r>
            <a:r>
              <a:rPr b="0" i="1" lang="sl-SI" sz="2600" spc="-1" strike="noStrike">
                <a:solidFill>
                  <a:srgbClr val="c00000"/>
                </a:solidFill>
                <a:latin typeface="Calibri"/>
              </a:rPr>
              <a:t>ev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ed7d31"/>
          </a:solidFill>
          <a:ln w="1908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SKLONI</a:t>
            </a:r>
            <a:br/>
            <a:r>
              <a:rPr b="1" lang="sl-SI" sz="4000" spc="-1" strike="noStrike">
                <a:solidFill>
                  <a:srgbClr val="ffffff"/>
                </a:solidFill>
                <a:latin typeface="Calibri"/>
              </a:rPr>
              <a:t>Rasa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1523880" y="1845000"/>
            <a:ext cx="4715640" cy="4320000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6 sklonov: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Sllovenishtja ka 6 rasa: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(imenovalnik/nominativ)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emërore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(rodilnik/genitiv)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gjinore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(dajalnik/dativ)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dhanore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(tožilnik/akuzativ)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kallëzore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(mestnik/lokativ)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(orodnik/instrumental)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74" name="CustomShape 3"/>
          <p:cNvSpPr/>
          <p:nvPr/>
        </p:nvSpPr>
        <p:spPr>
          <a:xfrm>
            <a:off x="6470640" y="1845000"/>
            <a:ext cx="3960000" cy="4536000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se spremeni sklon (na to vpliva glagol ali predlog), se spremeni končnica samostalnika (in pridevnika).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Nëse ndryshon rasa, fundi i emrit ndryshon.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981080" y="274680"/>
            <a:ext cx="8229240" cy="849600"/>
          </a:xfrm>
          <a:prstGeom prst="rect">
            <a:avLst/>
          </a:prstGeom>
          <a:solidFill>
            <a:srgbClr val="fbe5d6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ed7d31"/>
                </a:solidFill>
                <a:latin typeface="Calibri"/>
              </a:rPr>
              <a:t>KONČNICA</a:t>
            </a:r>
            <a:br/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Fundi e fjales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1775520" y="1412640"/>
            <a:ext cx="8640720" cy="5256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Samostalniki imajo osnovo in končnico. Osnova nosi predmetni pomen, končnica pa kaže na spol, število in sklon. 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Emrat kanë një bazë dhe një fund. Baza mban kuptimin e subjektit, dhe fundi tregon gjinia, numrin dhe rasë.                                       </a:t>
            </a:r>
            <a:br/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                                </a:t>
            </a:r>
            <a:r>
              <a:rPr b="1" lang="sl-SI" sz="2800" spc="-1" strike="noStrike" u="sng">
                <a:solidFill>
                  <a:srgbClr val="00b050"/>
                </a:solidFill>
                <a:uFillTx/>
                <a:latin typeface="Calibri"/>
              </a:rPr>
              <a:t>H  I  Š</a:t>
            </a:r>
            <a:r>
              <a:rPr b="1" lang="sl-SI" sz="2800" spc="-1" strike="noStrike">
                <a:solidFill>
                  <a:srgbClr val="00b050"/>
                </a:solidFill>
                <a:latin typeface="Calibri"/>
              </a:rPr>
              <a:t>  </a:t>
            </a:r>
            <a:r>
              <a:rPr b="1" lang="sl-SI" sz="2800" spc="-1" strike="noStrike" u="sng">
                <a:solidFill>
                  <a:srgbClr val="c00000"/>
                </a:solidFill>
                <a:uFillTx/>
                <a:latin typeface="Calibri"/>
              </a:rPr>
              <a:t>A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Primerjajmo končnice samostalnikov.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Krahasojmë përfundimet e emrave: </a:t>
            </a:r>
            <a:br/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hiša, dežnik, okno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sadje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70ad47"/>
                </a:solidFill>
                <a:latin typeface="Calibri"/>
              </a:rPr>
              <a:t>HIŠ-</a:t>
            </a:r>
            <a:r>
              <a:rPr b="1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2800" spc="-1" strike="noStrike">
                <a:solidFill>
                  <a:srgbClr val="70ad47"/>
                </a:solidFill>
                <a:latin typeface="Calibri"/>
              </a:rPr>
              <a:t>OKN-</a:t>
            </a:r>
            <a:r>
              <a:rPr b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</a:t>
            </a:r>
            <a:r>
              <a:rPr b="0" lang="sl-SI" sz="2800" spc="-1" strike="noStrike">
                <a:solidFill>
                  <a:srgbClr val="70ad47"/>
                </a:solidFill>
                <a:latin typeface="Calibri"/>
              </a:rPr>
              <a:t>SADJ-</a:t>
            </a:r>
            <a:r>
              <a:rPr b="1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2800" spc="-1" strike="noStrike">
                <a:solidFill>
                  <a:srgbClr val="70ad47"/>
                </a:solidFill>
                <a:latin typeface="Calibri"/>
              </a:rPr>
              <a:t>DEŽNIK-</a:t>
            </a:r>
            <a:r>
              <a:rPr b="1" lang="sl-SI" sz="2800" spc="-1" strike="noStrike">
                <a:solidFill>
                  <a:srgbClr val="c00000"/>
                </a:solidFill>
                <a:latin typeface="Calibri"/>
              </a:rPr>
              <a:t>/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Ugotovimo lahko, da se samostalniki končajo z različnimi končnicami.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Mund të vërejmë se emrat përfundojnë ndryshme.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5807880" y="3069000"/>
            <a:ext cx="431640" cy="21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len="med" type="triangle" w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11" name="CustomShape 4"/>
          <p:cNvSpPr/>
          <p:nvPr/>
        </p:nvSpPr>
        <p:spPr>
          <a:xfrm>
            <a:off x="6383880" y="3069000"/>
            <a:ext cx="1439640" cy="35964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c00000"/>
                </a:solidFill>
                <a:latin typeface="Calibri"/>
              </a:rPr>
              <a:t>KONČNICA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12" name="CustomShape 5"/>
          <p:cNvSpPr/>
          <p:nvPr/>
        </p:nvSpPr>
        <p:spPr>
          <a:xfrm flipH="1">
            <a:off x="4655160" y="3069000"/>
            <a:ext cx="503640" cy="21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b050"/>
            </a:solidFill>
            <a:tailEnd len="med" type="triangle" w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13" name="CustomShape 6"/>
          <p:cNvSpPr/>
          <p:nvPr/>
        </p:nvSpPr>
        <p:spPr>
          <a:xfrm>
            <a:off x="3215520" y="3141000"/>
            <a:ext cx="1295640" cy="35964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b050"/>
                </a:solidFill>
                <a:latin typeface="Calibri"/>
              </a:rPr>
              <a:t>OSNOVA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1981080" y="274680"/>
            <a:ext cx="8229240" cy="993600"/>
          </a:xfrm>
          <a:prstGeom prst="rect">
            <a:avLst/>
          </a:prstGeom>
          <a:solidFill>
            <a:srgbClr val="ed7d31"/>
          </a:solidFill>
          <a:ln w="12600">
            <a:solidFill>
              <a:srgbClr val="ed7d31"/>
            </a:solidFill>
            <a:miter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1. SKLON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1981080" y="1484640"/>
            <a:ext cx="8892000" cy="49957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Samostalnik v 1. sklonu je osnovna oblika besede in je zapisana v slovarju.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Emer në rasa 1, është forma themelore e fjalës shkruar në fjalor.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Prvi sklon uporabljamo na primer: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Rasa 1 përdorim: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ob glagolu biti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Slovenija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sem iz Slovenije.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ni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zdravnica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 Všeč mi je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ob drugih glagolih, kadar želimo povedati,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kdo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nekaj dela 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berem.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kuha.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Moji prijatelji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grejo na koncert.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2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CustomShape 3"/>
          <p:cNvSpPr/>
          <p:nvPr/>
        </p:nvSpPr>
        <p:spPr>
          <a:xfrm>
            <a:off x="6888240" y="5445360"/>
            <a:ext cx="1439640" cy="719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KDO?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78" name="CustomShape 4"/>
          <p:cNvSpPr/>
          <p:nvPr/>
        </p:nvSpPr>
        <p:spPr>
          <a:xfrm>
            <a:off x="8688240" y="5445360"/>
            <a:ext cx="1295640" cy="719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KAJ?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" name="Table 1"/>
          <p:cNvGraphicFramePr/>
          <p:nvPr/>
        </p:nvGraphicFramePr>
        <p:xfrm>
          <a:off x="1919520" y="4221000"/>
          <a:ext cx="3672000" cy="1572840"/>
        </p:xfrm>
        <a:graphic>
          <a:graphicData uri="http://schemas.openxmlformats.org/drawingml/2006/table">
            <a:tbl>
              <a:tblPr/>
              <a:tblGrid>
                <a:gridCol w="705960"/>
                <a:gridCol w="918000"/>
                <a:gridCol w="988560"/>
                <a:gridCol w="105948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9d18e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-O, -E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" name="Table 2"/>
          <p:cNvGraphicFramePr/>
          <p:nvPr/>
        </p:nvGraphicFramePr>
        <p:xfrm>
          <a:off x="1919520" y="1412640"/>
          <a:ext cx="8496720" cy="1944000"/>
        </p:xfrm>
        <a:graphic>
          <a:graphicData uri="http://schemas.openxmlformats.org/drawingml/2006/table">
            <a:tbl>
              <a:tblPr/>
              <a:tblGrid>
                <a:gridCol w="619200"/>
                <a:gridCol w="1828800"/>
                <a:gridCol w="1800000"/>
                <a:gridCol w="4248720"/>
              </a:tblGrid>
              <a:tr h="504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9d18e"/>
                    </a:solidFill>
                  </a:tcPr>
                </a:tc>
              </a:tr>
              <a:tr h="1440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181" name="TextShape 3"/>
          <p:cNvSpPr txBox="1"/>
          <p:nvPr/>
        </p:nvSpPr>
        <p:spPr>
          <a:xfrm>
            <a:off x="1981080" y="274680"/>
            <a:ext cx="8229240" cy="77760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1. SKLON – KONČNICE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1775520" y="188640"/>
            <a:ext cx="7488360" cy="6264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4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to? – To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bolan?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 prijatelj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je bolan.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razume slovensko?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Moja soseda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razume slovensko.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posluša radio?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Gospod Novak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posluša radio.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to? - To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ti je všeč? – Všeč mi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čokolada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ti ni všeč? – Ni mi všeč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zdravnik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Ljubljana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lepo mesto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Ana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že doma.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ni več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študent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 prijatelj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je še vedno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bolan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Danes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lep dan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Danes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nedelja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Kava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stane 1 €.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981080" y="274680"/>
            <a:ext cx="8229240" cy="777600"/>
          </a:xfrm>
          <a:prstGeom prst="rect">
            <a:avLst/>
          </a:prstGeom>
          <a:solidFill>
            <a:srgbClr val="fbe5d6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ed7d31"/>
                </a:solidFill>
                <a:latin typeface="Calibri"/>
              </a:rPr>
              <a:t>SPOL</a:t>
            </a:r>
            <a:br/>
            <a:r>
              <a:rPr b="1" lang="sl-SI" sz="4000" spc="-1" strike="noStrike">
                <a:solidFill>
                  <a:srgbClr val="ed7d31"/>
                </a:solidFill>
                <a:latin typeface="Calibri"/>
              </a:rPr>
              <a:t>Gjinia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981080" y="1412640"/>
            <a:ext cx="8229240" cy="4713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Iz končnice lahko načeloma ugotovimo spol samostalnika.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Nga fundi e fjales, shpesh mund të përcaktojmë gjininë e emrit.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HIŠ</a:t>
            </a: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OKN</a:t>
            </a: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, SADJ</a:t>
            </a: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   DEŽNIK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2063520" y="3357000"/>
            <a:ext cx="2458080" cy="237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konča na -A, je ženskega spola.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Emrat me përfundim –A shpesh janë gjinia femerore. 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17" name="CustomShape 4"/>
          <p:cNvSpPr/>
          <p:nvPr/>
        </p:nvSpPr>
        <p:spPr>
          <a:xfrm>
            <a:off x="4799880" y="3357000"/>
            <a:ext cx="2304000" cy="2088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konča na -O ali -E, je srednjega spola.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Emrat me përfundim –O ose -E shpesh janë gjinia asnjanëse. </a:t>
            </a:r>
            <a:endParaRPr b="0" lang="sl-SI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sl-SI" sz="2000" spc="-1" strike="noStrike">
              <a:latin typeface="Arial"/>
            </a:endParaRPr>
          </a:p>
        </p:txBody>
      </p:sp>
      <p:sp>
        <p:nvSpPr>
          <p:cNvPr id="118" name="CustomShape 5"/>
          <p:cNvSpPr/>
          <p:nvPr/>
        </p:nvSpPr>
        <p:spPr>
          <a:xfrm>
            <a:off x="7752240" y="3357000"/>
            <a:ext cx="2304000" cy="223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ne konča na -A, -O ali -E, je moškega spola.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Emrat me përfundim –A ose -O shpesh janë gjinia mashkullore. </a:t>
            </a:r>
            <a:endParaRPr b="0" lang="sl-SI" sz="2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sl-SI" sz="2000" spc="-1" strike="noStrike">
              <a:latin typeface="Arial"/>
            </a:endParaRPr>
          </a:p>
        </p:txBody>
      </p:sp>
      <p:sp>
        <p:nvSpPr>
          <p:cNvPr id="119" name="CustomShape 6"/>
          <p:cNvSpPr/>
          <p:nvPr/>
        </p:nvSpPr>
        <p:spPr>
          <a:xfrm>
            <a:off x="6960240" y="5589360"/>
            <a:ext cx="3528000" cy="935640"/>
          </a:xfrm>
          <a:prstGeom prst="roundRect">
            <a:avLst>
              <a:gd name="adj" fmla="val 16667"/>
            </a:avLst>
          </a:prstGeom>
          <a:solidFill>
            <a:srgbClr val="fafec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V slovničnih preglednicah se končnica pri moškem spolu zapisuje z -Ø ali -/.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1981080" y="260640"/>
            <a:ext cx="8362800" cy="863640"/>
          </a:xfrm>
          <a:prstGeom prst="rect">
            <a:avLst/>
          </a:prstGeom>
          <a:solidFill>
            <a:srgbClr val="fbe5d6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ed7d31"/>
                </a:solidFill>
                <a:latin typeface="Calibri"/>
              </a:rPr>
              <a:t>Slovar</a:t>
            </a:r>
            <a:br/>
            <a:r>
              <a:rPr b="1" lang="sl-SI" sz="4000" spc="-1" strike="noStrike">
                <a:solidFill>
                  <a:srgbClr val="ed7d31"/>
                </a:solidFill>
                <a:latin typeface="Calibri"/>
              </a:rPr>
              <a:t>Fjalor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1981080" y="1340640"/>
            <a:ext cx="8229240" cy="478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Spol samostalnika v slovenščini ni predvidljiv, zato si lahko pomagamo s slovarjem.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Gjinia i emrit në gjuhën sllovene nuk është i parashikueshëm, prandaj mund të ndihmojmë me fjalorin.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Poglejmo si dva primera slovarjev, ki sta prosto dostopna na spletu: </a:t>
            </a:r>
            <a:br/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Le të shohim dy shembuj të fjalorëve në internet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PONS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(https://sl.pons.com/prevod)  in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SSKJ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(http://bos.zrc-sazu.si/sskj.html).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SSKJ je enojezični slovar, ki je za začetno učenje slovenščine prezahteven.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SSKJ është fjalor monolingual dhe është për mësimin fillestar të sllovenishtes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shumë e vështirë.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1847520" y="188640"/>
            <a:ext cx="8229240" cy="863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sl-SI" sz="1300" spc="-1" strike="noStrike">
                <a:solidFill>
                  <a:srgbClr val="000000"/>
                </a:solidFill>
                <a:latin typeface="Calibri Light"/>
              </a:rPr>
              <a:t>V slovarjih poiščimo besede: hiša, dežnik, okno. </a:t>
            </a:r>
            <a:br/>
            <a:r>
              <a:rPr b="0" lang="sl-SI" sz="1300" spc="-1" strike="noStrike">
                <a:solidFill>
                  <a:srgbClr val="000000"/>
                </a:solidFill>
                <a:latin typeface="Calibri Light"/>
              </a:rPr>
              <a:t> </a:t>
            </a:r>
            <a:r>
              <a:rPr b="0" lang="sl-SI" sz="2800" spc="-1" strike="noStrike">
                <a:solidFill>
                  <a:srgbClr val="000000"/>
                </a:solidFill>
                <a:latin typeface="Calibri Light"/>
              </a:rPr>
              <a:t>Në fjalorë kërkoj fjalën : </a:t>
            </a:r>
            <a:r>
              <a:rPr b="0" i="1" lang="sl-SI" sz="2800" spc="-1" strike="noStrike">
                <a:solidFill>
                  <a:srgbClr val="000000"/>
                </a:solidFill>
                <a:latin typeface="Calibri Light"/>
              </a:rPr>
              <a:t>hiša, dežnik</a:t>
            </a:r>
            <a:r>
              <a:rPr b="0" lang="sl-SI" sz="2800" spc="-1" strike="noStrike">
                <a:solidFill>
                  <a:srgbClr val="000000"/>
                </a:solidFill>
                <a:latin typeface="Calibri Light"/>
              </a:rPr>
              <a:t> in </a:t>
            </a:r>
            <a:r>
              <a:rPr b="0" i="1" lang="sl-SI" sz="2800" spc="-1" strike="noStrike">
                <a:solidFill>
                  <a:srgbClr val="000000"/>
                </a:solidFill>
                <a:latin typeface="Calibri Light"/>
              </a:rPr>
              <a:t>okno</a:t>
            </a:r>
            <a:r>
              <a:rPr b="0" lang="sl-SI" sz="2800" spc="-1" strike="noStrike">
                <a:solidFill>
                  <a:srgbClr val="000000"/>
                </a:solidFill>
                <a:latin typeface="Calibri Light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1991520" y="1196640"/>
            <a:ext cx="3816000" cy="1944000"/>
          </a:xfrm>
          <a:prstGeom prst="rect">
            <a:avLst/>
          </a:prstGeom>
          <a:noFill/>
          <a:ln w="12600">
            <a:solidFill>
              <a:srgbClr val="a6a6a6"/>
            </a:solidFill>
            <a:round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SSKJ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400" spc="-1" strike="noStrike">
                <a:solidFill>
                  <a:srgbClr val="70ad47"/>
                </a:solidFill>
                <a:latin typeface="Calibri"/>
              </a:rPr>
              <a:t>híša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  -e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ž 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(í) 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400" spc="-1" strike="noStrike">
                <a:solidFill>
                  <a:srgbClr val="70ad47"/>
                </a:solidFill>
                <a:latin typeface="Calibri"/>
              </a:rPr>
              <a:t>dežník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  -a [dǝž]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400" spc="-1" strike="noStrike">
                <a:solidFill>
                  <a:srgbClr val="70ad47"/>
                </a:solidFill>
                <a:latin typeface="Calibri"/>
              </a:rPr>
              <a:t>ôkno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  -a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s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, mn. tudi ókna (ó)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1847520" y="3429000"/>
            <a:ext cx="8496720" cy="2592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Vidimo lahko, da slovarja zapisujeta spol na različna mesta.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Moški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Gjinia mashkullore shënohet me shkronjën </a:t>
            </a:r>
            <a:r>
              <a:rPr b="0" lang="sl-SI" sz="2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Ženski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. Gjinia femërore shënohet me shkronjën </a:t>
            </a:r>
            <a:r>
              <a:rPr b="0" lang="sl-SI" sz="24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Srednji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s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Gjinia asnjanëse shënohet me shkronjën s ose </a:t>
            </a:r>
            <a:r>
              <a:rPr b="0" lang="sl-SI" sz="24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lang="sl-SI" sz="2400" spc="-1" strike="noStrike">
                <a:solidFill>
                  <a:srgbClr val="0d0d0d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CustomShape 4"/>
          <p:cNvSpPr/>
          <p:nvPr/>
        </p:nvSpPr>
        <p:spPr>
          <a:xfrm>
            <a:off x="6311880" y="1196640"/>
            <a:ext cx="3816000" cy="1944000"/>
          </a:xfrm>
          <a:prstGeom prst="rect">
            <a:avLst/>
          </a:prstGeom>
          <a:noFill/>
          <a:ln w="12600">
            <a:solidFill>
              <a:schemeClr val="bg1">
                <a:lumMod val="6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PONS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0ad47"/>
                </a:solidFill>
                <a:latin typeface="Calibri"/>
              </a:rPr>
              <a:t>híš|a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 &lt;-e, -i, -e&gt; 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 SAMOST 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 ž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0ad47"/>
                </a:solidFill>
                <a:latin typeface="Calibri"/>
              </a:rPr>
              <a:t>dežník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 &lt;-a, -a, -i&gt; 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 SAMOST 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0ad47"/>
                </a:solidFill>
                <a:latin typeface="Calibri"/>
              </a:rPr>
              <a:t>ôkn|o 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&lt;-a, -i, -a&gt; </a:t>
            </a:r>
            <a:r>
              <a:rPr b="0" i="1" lang="sl-SI" sz="2200" spc="-1" strike="noStrike">
                <a:solidFill>
                  <a:srgbClr val="70ad47"/>
                </a:solidFill>
                <a:latin typeface="Calibri"/>
              </a:rPr>
              <a:t>SAMOST</a:t>
            </a:r>
            <a:r>
              <a:rPr b="0" i="1" lang="sl-SI" sz="2400" spc="-1" strike="noStrike">
                <a:solidFill>
                  <a:srgbClr val="70ad47"/>
                </a:solidFill>
                <a:latin typeface="Calibri"/>
              </a:rPr>
              <a:t>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n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1847520" y="2925000"/>
            <a:ext cx="2520000" cy="136764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txBody>
          <a:bodyPr>
            <a:normAutofit fontScale="97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SSKJ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000" spc="-1" strike="noStrike">
                <a:solidFill>
                  <a:srgbClr val="70ad47"/>
                </a:solidFill>
                <a:latin typeface="Calibri"/>
              </a:rPr>
              <a:t>ávto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  -a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 (ȃ)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000" spc="-1" strike="noStrike">
                <a:solidFill>
                  <a:srgbClr val="70ad47"/>
                </a:solidFill>
                <a:latin typeface="Calibri"/>
              </a:rPr>
              <a:t>ôče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 -éta 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000" spc="-1" strike="noStrike">
                <a:solidFill>
                  <a:srgbClr val="70ad47"/>
                </a:solidFill>
                <a:latin typeface="Calibri"/>
              </a:rPr>
              <a:t>lúč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  -i in -í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 (ú; ū) 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1703520" y="4509000"/>
            <a:ext cx="8712720" cy="2088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sl-SI" sz="1200" spc="-1" strike="noStrike">
                <a:solidFill>
                  <a:srgbClr val="ff0000"/>
                </a:solidFill>
                <a:latin typeface="Calibri"/>
              </a:rPr>
              <a:t>Vidimo, da sta </a:t>
            </a:r>
            <a:r>
              <a:rPr b="1" i="1" lang="sl-SI" sz="1200" spc="-1" strike="noStrike">
                <a:solidFill>
                  <a:srgbClr val="ff0000"/>
                </a:solidFill>
                <a:latin typeface="Calibri"/>
              </a:rPr>
              <a:t>avto</a:t>
            </a:r>
            <a:r>
              <a:rPr b="1" lang="sl-SI" sz="1200" spc="-1" strike="noStrike">
                <a:solidFill>
                  <a:srgbClr val="ff0000"/>
                </a:solidFill>
                <a:latin typeface="Calibri"/>
              </a:rPr>
              <a:t> in </a:t>
            </a:r>
            <a:r>
              <a:rPr b="1" i="1" lang="sl-SI" sz="1200" spc="-1" strike="noStrike">
                <a:solidFill>
                  <a:srgbClr val="ff0000"/>
                </a:solidFill>
                <a:latin typeface="Calibri"/>
              </a:rPr>
              <a:t>oče</a:t>
            </a:r>
            <a:r>
              <a:rPr b="1" lang="sl-SI" sz="1200" spc="-1" strike="noStrike">
                <a:solidFill>
                  <a:srgbClr val="ff0000"/>
                </a:solidFill>
                <a:latin typeface="Calibri"/>
              </a:rPr>
              <a:t> moškega spola, </a:t>
            </a:r>
            <a:r>
              <a:rPr b="1" i="1" lang="sl-SI" sz="1200" spc="-1" strike="noStrike">
                <a:solidFill>
                  <a:srgbClr val="ff0000"/>
                </a:solidFill>
                <a:latin typeface="Calibri"/>
              </a:rPr>
              <a:t>luč</a:t>
            </a:r>
            <a:r>
              <a:rPr b="1" lang="sl-SI" sz="1200" spc="-1" strike="noStrike">
                <a:solidFill>
                  <a:srgbClr val="ff0000"/>
                </a:solidFill>
                <a:latin typeface="Calibri"/>
              </a:rPr>
              <a:t> pa ženskega spola.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Zaključimo lahko, da spol samostalnika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ni predvidljiv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kar pomeni, da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se ga moramo naučiti skupaj z besedo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Tako kot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so moškega spola tudi: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radio, kino, evro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5303880" y="2925000"/>
            <a:ext cx="4176000" cy="143964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PONS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0ad47"/>
                </a:solidFill>
                <a:latin typeface="Calibri"/>
              </a:rPr>
              <a:t>ávt|o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 &lt;-a, -a, -i&gt;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70ad47"/>
                </a:solidFill>
                <a:latin typeface="Calibri Light"/>
              </a:rPr>
              <a:t>ôče</a:t>
            </a:r>
            <a:r>
              <a:rPr b="0" lang="sl-SI" sz="2000" spc="-1" strike="noStrike">
                <a:solidFill>
                  <a:srgbClr val="70ad47"/>
                </a:solidFill>
                <a:latin typeface="Calibri Light"/>
              </a:rPr>
              <a:t> </a:t>
            </a:r>
            <a:r>
              <a:rPr b="0" i="1" lang="sl-SI" sz="2000" spc="-1" strike="noStrike">
                <a:solidFill>
                  <a:srgbClr val="70ad47"/>
                </a:solidFill>
                <a:latin typeface="Calibri Light"/>
              </a:rPr>
              <a:t>&lt;očéta, očéta, očétje&gt;</a:t>
            </a:r>
            <a:r>
              <a:rPr b="0" lang="sl-SI" sz="2000" spc="-1" strike="noStrike">
                <a:solidFill>
                  <a:srgbClr val="70ad47"/>
                </a:solidFill>
                <a:latin typeface="Calibri Light"/>
              </a:rPr>
              <a:t>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 Light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0ad47"/>
                </a:solidFill>
                <a:latin typeface="Calibri"/>
              </a:rPr>
              <a:t>lúč </a:t>
            </a:r>
            <a:r>
              <a:rPr b="0" i="1" lang="sl-SI" sz="2000" spc="-1" strike="noStrike">
                <a:solidFill>
                  <a:srgbClr val="70ad47"/>
                </a:solidFill>
                <a:latin typeface="Calibri"/>
              </a:rPr>
              <a:t>&lt;lúči, lučí, lučí&gt;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latin typeface="Arial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1703520" y="260640"/>
            <a:ext cx="8568720" cy="259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 fontScale="16000"/>
          </a:bodyPr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Večini samostalnikov lahko pravilno določimo spol, če sledimo prej omenjenemu pravilu (samostalniki s končnico -a so ženskega spola, samostalniki s končnico -o ali -e so srednjega spola, drugi samostalniki so moškega spola). </a:t>
            </a:r>
            <a:endParaRPr b="0" lang="sl-SI" sz="2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Për shumica e emrave mund të përcaktojmë gjinisë, nëse ndjekim rregullin e mësipërm (emrat me përfundim –A shpesh janë gjinia femerore, emrat me përfundim –O ose -E shpesh janë gjinia asnjanëse, emrat me përfundim –A ose -O shpesh janë gjinia mashkullore)</a:t>
            </a:r>
            <a:endParaRPr b="0" lang="sl-SI" sz="4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4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endParaRPr b="0" lang="sl-SI" sz="4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Zdaj pa poglejmo besede </a:t>
            </a:r>
            <a:r>
              <a:rPr b="0" i="1" lang="sl-SI" sz="2500" spc="-1" strike="noStrike">
                <a:solidFill>
                  <a:srgbClr val="000000"/>
                </a:solidFill>
                <a:latin typeface="Calibri"/>
              </a:rPr>
              <a:t>avto, oče 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25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. Iz pravila, ki ga poznamo, lahko sklepamo, da sta </a:t>
            </a:r>
            <a:r>
              <a:rPr b="0" i="1" lang="sl-SI" sz="25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2500" spc="-1" strike="noStrike">
                <a:solidFill>
                  <a:srgbClr val="000000"/>
                </a:solidFill>
                <a:latin typeface="Calibri"/>
              </a:rPr>
              <a:t>oče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 srednjega spola, </a:t>
            </a:r>
            <a:r>
              <a:rPr b="0" i="1" lang="sl-SI" sz="25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 pa moškega spola. Preverimo v slovarju.</a:t>
            </a:r>
            <a:endParaRPr b="0" lang="sl-SI" sz="2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1914480" y="260640"/>
            <a:ext cx="8229240" cy="777600"/>
          </a:xfrm>
          <a:prstGeom prst="rect">
            <a:avLst/>
          </a:prstGeom>
          <a:solidFill>
            <a:srgbClr val="fbe5d6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ed7d31"/>
                </a:solidFill>
                <a:latin typeface="Calibri"/>
              </a:rPr>
              <a:t>KDO, KAJ</a:t>
            </a:r>
            <a:br/>
            <a:r>
              <a:rPr b="1" lang="sl-SI" sz="4000" spc="-1" strike="noStrike">
                <a:solidFill>
                  <a:srgbClr val="ed7d31"/>
                </a:solidFill>
                <a:latin typeface="Calibri"/>
              </a:rPr>
              <a:t>Kush, çfarë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1847520" y="126864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Primerjajmo besedi: mama in hiša.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Krahasojmë fjalët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Obe besedi sta ženskega spola. Razlika je, da je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človek,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pa stvar/predmet.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Të dyja fjalët janë gjinia femërore. Dallimi është se nëna është një njeri dhe shtëpia është një gjë.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2639520" y="3213000"/>
            <a:ext cx="2376000" cy="1079640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mama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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ČLOVEK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7032240" y="3097800"/>
            <a:ext cx="2376000" cy="1079640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hiša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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PREDMET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34" name="CustomShape 5"/>
          <p:cNvSpPr/>
          <p:nvPr/>
        </p:nvSpPr>
        <p:spPr>
          <a:xfrm>
            <a:off x="2639520" y="4365000"/>
            <a:ext cx="2376000" cy="1079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 osebi se vprašamo KDO.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Për person pyesim:</a:t>
            </a:r>
            <a:endParaRPr b="0" lang="sl-SI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KDO.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35" name="CustomShape 6"/>
          <p:cNvSpPr/>
          <p:nvPr/>
        </p:nvSpPr>
        <p:spPr>
          <a:xfrm>
            <a:off x="6888240" y="4293000"/>
            <a:ext cx="2880000" cy="1731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 predmetu, živali, rastlini, kraju in pojmu se vprašamo KAJ.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Për objekt, kafshë, bimë, vend dhe koncept pyesim:</a:t>
            </a:r>
            <a:endParaRPr b="0" lang="sl-SI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KAJ.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36" name="CustomShape 7"/>
          <p:cNvSpPr/>
          <p:nvPr/>
        </p:nvSpPr>
        <p:spPr>
          <a:xfrm>
            <a:off x="1703520" y="5517360"/>
            <a:ext cx="5112360" cy="1007640"/>
          </a:xfrm>
          <a:prstGeom prst="roundRect">
            <a:avLst>
              <a:gd name="adj" fmla="val 16667"/>
            </a:avLst>
          </a:prstGeom>
          <a:solidFill>
            <a:srgbClr val="fafec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Oseba je lahko izražena s samostalnikom (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ženska, zdravnik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) ali z zaimkom (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jaz, ti, on, ona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).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Glej str. 20.</a:t>
            </a:r>
            <a:endParaRPr b="0" lang="sl-SI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1991520" y="188640"/>
            <a:ext cx="8229240" cy="791640"/>
          </a:xfrm>
          <a:prstGeom prst="rect">
            <a:avLst/>
          </a:prstGeom>
          <a:solidFill>
            <a:srgbClr val="fbe5d6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ed7d31"/>
                </a:solidFill>
                <a:latin typeface="Calibri"/>
              </a:rPr>
              <a:t>ŠTEVILO SAMOSTALNIKA</a:t>
            </a:r>
            <a:br/>
            <a:r>
              <a:rPr b="1" lang="sl-SI" sz="4000" spc="-1" strike="noStrike">
                <a:solidFill>
                  <a:srgbClr val="ed7d31"/>
                </a:solidFill>
                <a:latin typeface="Calibri"/>
              </a:rPr>
              <a:t>Numri i emrit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1919520" y="1196640"/>
            <a:ext cx="8362800" cy="5256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pozna tri števila.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Sllovenishtja ka tre numra: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Ednina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(E, ED.)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zaznamuje eno osebo/stvar.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Njëjës për një person/gjë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Dvojina (D, DV.)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zaznamuje dve osebi/stvari.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Dual për dy persona/gjëra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Množina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(M, MN.)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zaznamuje tri ali več oseb/stvari.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Shumës për tre ose më shumë persona/gjëra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spreminjamo število, se spreminja končnica.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Ndryshimi i numrit ndryshon fundin e fjales.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9" name="Table 3"/>
          <p:cNvGraphicFramePr/>
          <p:nvPr/>
        </p:nvGraphicFramePr>
        <p:xfrm>
          <a:off x="2140560" y="4658040"/>
          <a:ext cx="7920360" cy="802440"/>
        </p:xfrm>
        <a:graphic>
          <a:graphicData uri="http://schemas.openxmlformats.org/drawingml/2006/table">
            <a:tbl>
              <a:tblPr/>
              <a:tblGrid>
                <a:gridCol w="592200"/>
                <a:gridCol w="2054160"/>
                <a:gridCol w="2091240"/>
                <a:gridCol w="318312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blok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hiš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mest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stanovanj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/2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/3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919520" y="404640"/>
            <a:ext cx="8229240" cy="4824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samostalniki imajo: samo ednino ali samo množino.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Disa emra kanë: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samo ednino 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000" spc="-1" strike="noStrike">
                <a:solidFill>
                  <a:srgbClr val="000000"/>
                </a:solidFill>
                <a:latin typeface="Calibri"/>
              </a:rPr>
              <a:t>sadje, čas, vreme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ali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vetëm njëjës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samo množino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000" spc="-1" strike="noStrike">
                <a:solidFill>
                  <a:srgbClr val="000000"/>
                </a:solidFill>
                <a:latin typeface="Calibri"/>
              </a:rPr>
              <a:t>hlače, očala, možgani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vetëm shumës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Tisti samostalniki, ki imajo samo množinsko obliko, imajo v slovarju to zapisano z </a:t>
            </a:r>
            <a:r>
              <a:rPr b="0" lang="sl-SI" sz="1200" spc="-1" strike="noStrike">
                <a:solidFill>
                  <a:srgbClr val="c00000"/>
                </a:solidFill>
                <a:latin typeface="Calibri"/>
              </a:rPr>
              <a:t>mn.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0" lang="sl-SI" sz="1200" spc="-1" strike="noStrike">
                <a:solidFill>
                  <a:srgbClr val="c00000"/>
                </a:solidFill>
                <a:latin typeface="Calibri"/>
              </a:rPr>
              <a:t>pl.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Në fjalor është shkruar si </a:t>
            </a: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mn.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ose </a:t>
            </a: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pl.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2063520" y="3933000"/>
            <a:ext cx="5171760" cy="106524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70ad47"/>
                </a:solidFill>
                <a:latin typeface="Calibri"/>
              </a:rPr>
              <a:t>PONS:  </a:t>
            </a:r>
            <a:r>
              <a:rPr b="1" lang="sl-SI" sz="3200" spc="-1" strike="noStrike">
                <a:solidFill>
                  <a:srgbClr val="70ad47"/>
                </a:solidFill>
                <a:latin typeface="Calibri"/>
              </a:rPr>
              <a:t>očál|a </a:t>
            </a:r>
            <a:r>
              <a:rPr b="0" lang="sl-SI" sz="3200" spc="-1" strike="noStrike">
                <a:solidFill>
                  <a:srgbClr val="70ad47"/>
                </a:solidFill>
                <a:latin typeface="Calibri"/>
              </a:rPr>
              <a:t>SAMOST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i="1" lang="sl-SI" sz="3200" spc="-1" strike="noStrike">
                <a:solidFill>
                  <a:srgbClr val="00b050"/>
                </a:solidFill>
                <a:latin typeface="Calibri"/>
              </a:rPr>
              <a:t>n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i="1" lang="sl-SI" sz="3200" spc="-1" strike="noStrike">
                <a:solidFill>
                  <a:srgbClr val="c00000"/>
                </a:solidFill>
                <a:latin typeface="Calibri"/>
              </a:rPr>
              <a:t>pl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70ad47"/>
                </a:solidFill>
                <a:latin typeface="Calibri"/>
              </a:rPr>
              <a:t>SSKJ:  </a:t>
            </a:r>
            <a:r>
              <a:rPr b="1" lang="sl-SI" sz="3200" spc="-1" strike="noStrike">
                <a:solidFill>
                  <a:srgbClr val="70ad47"/>
                </a:solidFill>
                <a:latin typeface="Calibri"/>
              </a:rPr>
              <a:t>očála</a:t>
            </a:r>
            <a:r>
              <a:rPr b="0" lang="sl-SI" sz="3200" spc="-1" strike="noStrike">
                <a:solidFill>
                  <a:srgbClr val="70ad47"/>
                </a:solidFill>
                <a:latin typeface="Calibri"/>
              </a:rPr>
              <a:t>  očál </a:t>
            </a:r>
            <a:r>
              <a:rPr b="0" lang="sl-SI" sz="3200" spc="-1" strike="noStrike">
                <a:solidFill>
                  <a:srgbClr val="00b050"/>
                </a:solidFill>
                <a:latin typeface="Calibri"/>
              </a:rPr>
              <a:t>s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mn.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sl-S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Application>LibreOffice/6.2.2.2$Windows_X86_64 LibreOffice_project/2b840030fec2aae0fd2658d8d4f9548af4e3518d</Application>
  <Words>2215</Words>
  <Paragraphs>387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2017-10-23T04:31:39Z</dcterms:created>
  <dc:creator>PIRaya</dc:creator>
  <dc:description/>
  <dc:language>sl-SI</dc:language>
  <cp:lastModifiedBy>PIRaya</cp:lastModifiedBy>
  <dcterms:modified xsi:type="dcterms:W3CDTF">2017-10-23T06:13:36Z</dcterms:modified>
  <cp:revision>4</cp:revision>
  <dc:subject/>
  <dc:title>SAMOSTALNIK Emër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Širokozaslonsko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22</vt:i4>
  </property>
</Properties>
</file>