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media/image1.jpeg" ContentType="image/jpeg"/>
  <Override PartName="/ppt/media/image8.png" ContentType="image/pn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9.png" ContentType="image/png"/>
  <Override PartName="/ppt/media/image7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l-SI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l-SI" sz="4400" spc="-1" strike="noStrike">
                <a:solidFill>
                  <a:srgbClr val="000000"/>
                </a:solidFill>
                <a:latin typeface="Calibri Light"/>
              </a:rPr>
              <a:t>Uredite slog naslova matrice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Uredite sloge besedila matrice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Druga raven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800" spc="-1" strike="noStrike">
                <a:solidFill>
                  <a:srgbClr val="000000"/>
                </a:solidFill>
                <a:latin typeface="Calibri"/>
              </a:rPr>
              <a:t>Peta raven</a:t>
            </a:r>
            <a:endParaRPr b="0" lang="sl-SI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92D911A-1FB0-4968-BEA0-4FC9F2CAA209}" type="datetime">
              <a:rPr b="0" lang="sl-SI" sz="1200" spc="-1" strike="noStrike">
                <a:solidFill>
                  <a:srgbClr val="8b8b8b"/>
                </a:solidFill>
                <a:latin typeface="Calibri"/>
              </a:rPr>
              <a:t>19.11.19</a:t>
            </a:fld>
            <a:endParaRPr b="0" lang="sl-SI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sl-SI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49DF76A-1015-4F78-8831-57FBD4AA72E1}" type="slidenum">
              <a:rPr b="0" lang="sl-SI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sl-SI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838080" y="129240"/>
            <a:ext cx="10515240" cy="1325160"/>
          </a:xfrm>
          <a:prstGeom prst="rect">
            <a:avLst/>
          </a:prstGeom>
          <a:solidFill>
            <a:srgbClr val="ffc000"/>
          </a:solidFill>
          <a:ln w="19080">
            <a:solidFill>
              <a:srgbClr val="ffffff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GLAGOL</a:t>
            </a:r>
            <a:br/>
            <a:r>
              <a:rPr b="1" lang="sl-SI" sz="4800" spc="-1" strike="noStrike">
                <a:solidFill>
                  <a:srgbClr val="ffffff"/>
                </a:solidFill>
                <a:latin typeface="Calibri"/>
              </a:rPr>
              <a:t>FOLJA</a:t>
            </a:r>
            <a:endParaRPr b="0" lang="sl-SI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981080" y="1600200"/>
            <a:ext cx="8229240" cy="506880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78000"/>
          </a:bodyPr>
          <a:p>
            <a:pPr marL="228600" indent="-228240" algn="ctr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Glagol je beseda, s katero povemo,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kaj se dogaja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kaj kdo dela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 algn="ctr">
              <a:lnSpc>
                <a:spcPct val="90000"/>
              </a:lnSpc>
              <a:spcBef>
                <a:spcPts val="1001"/>
              </a:spcBef>
            </a:pPr>
            <a:r>
              <a:rPr b="1" lang="sl-SI" sz="3300" spc="-1" strike="noStrike">
                <a:solidFill>
                  <a:srgbClr val="000000"/>
                </a:solidFill>
                <a:latin typeface="Calibri"/>
              </a:rPr>
              <a:t>Folja</a:t>
            </a:r>
            <a:r>
              <a:rPr b="0" lang="sl-SI" sz="3300" spc="-1" strike="noStrike">
                <a:solidFill>
                  <a:srgbClr val="000000"/>
                </a:solidFill>
                <a:latin typeface="Calibri"/>
              </a:rPr>
              <a:t> është fjala që shënon një veprim apo gjendje.</a:t>
            </a:r>
            <a:endParaRPr b="0" lang="sl-SI" sz="3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808080"/>
                </a:solidFill>
                <a:latin typeface="Calibri"/>
              </a:rPr>
              <a:t>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808080"/>
                </a:solidFill>
                <a:latin typeface="Calibri"/>
              </a:rPr>
              <a:t>     </a:t>
            </a:r>
            <a:r>
              <a:rPr b="0" lang="sl-SI" sz="2800" spc="-1" strike="noStrike">
                <a:solidFill>
                  <a:srgbClr val="808080"/>
                </a:solidFill>
                <a:latin typeface="Calibri"/>
              </a:rPr>
              <a:t>JESTI            BRATI        POSLUŠATI             GLEDATI              TEČI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Osnovna oblika glagola (nedoločnik ali infinitiv) se konča na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-TI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1400" spc="-1" strike="noStrike">
                <a:solidFill>
                  <a:srgbClr val="000000"/>
                </a:solidFill>
                <a:latin typeface="Calibri"/>
              </a:rPr>
              <a:t>-ČI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. Ta oblika je zapisana v slovarju. 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Forma themelore e foljes përfundon 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-TI 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ose </a:t>
            </a:r>
            <a:r>
              <a:rPr b="1" lang="sl-SI" sz="3000" spc="-1" strike="noStrike">
                <a:solidFill>
                  <a:srgbClr val="000000"/>
                </a:solidFill>
                <a:latin typeface="Calibri"/>
              </a:rPr>
              <a:t>-ČI</a:t>
            </a:r>
            <a:r>
              <a:rPr b="0" lang="sl-SI" sz="3000" spc="-1" strike="noStrike">
                <a:solidFill>
                  <a:srgbClr val="000000"/>
                </a:solidFill>
                <a:latin typeface="Calibri"/>
              </a:rPr>
              <a:t>. Ky formë është shkruar në fjalor.</a:t>
            </a:r>
            <a:br/>
            <a:endParaRPr b="0" lang="sl-SI" sz="3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Na primer: biti, jesti, brati, poslušati, gledati, teči …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43" name="Picture 7" descr=""/>
          <p:cNvPicPr/>
          <p:nvPr/>
        </p:nvPicPr>
        <p:blipFill>
          <a:blip r:embed="rId1"/>
          <a:stretch/>
        </p:blipFill>
        <p:spPr>
          <a:xfrm>
            <a:off x="7176240" y="2709000"/>
            <a:ext cx="1328400" cy="1204560"/>
          </a:xfrm>
          <a:prstGeom prst="rect">
            <a:avLst/>
          </a:prstGeom>
          <a:ln>
            <a:noFill/>
          </a:ln>
        </p:spPr>
      </p:pic>
      <p:pic>
        <p:nvPicPr>
          <p:cNvPr id="44" name="Picture 4" descr=""/>
          <p:cNvPicPr/>
          <p:nvPr/>
        </p:nvPicPr>
        <p:blipFill>
          <a:blip r:embed="rId2"/>
          <a:stretch/>
        </p:blipFill>
        <p:spPr>
          <a:xfrm>
            <a:off x="1991520" y="2781000"/>
            <a:ext cx="1248480" cy="1248480"/>
          </a:xfrm>
          <a:prstGeom prst="rect">
            <a:avLst/>
          </a:prstGeom>
          <a:ln>
            <a:noFill/>
          </a:ln>
        </p:spPr>
      </p:pic>
      <p:pic>
        <p:nvPicPr>
          <p:cNvPr id="45" name="Picture 6" descr=""/>
          <p:cNvPicPr/>
          <p:nvPr/>
        </p:nvPicPr>
        <p:blipFill>
          <a:blip r:embed="rId3"/>
          <a:stretch/>
        </p:blipFill>
        <p:spPr>
          <a:xfrm>
            <a:off x="5231880" y="2709000"/>
            <a:ext cx="1078200" cy="1136520"/>
          </a:xfrm>
          <a:prstGeom prst="rect">
            <a:avLst/>
          </a:prstGeom>
          <a:ln>
            <a:noFill/>
          </a:ln>
        </p:spPr>
      </p:pic>
      <p:pic>
        <p:nvPicPr>
          <p:cNvPr id="46" name="Picture 3" descr=""/>
          <p:cNvPicPr/>
          <p:nvPr/>
        </p:nvPicPr>
        <p:blipFill>
          <a:blip r:embed="rId4"/>
          <a:stretch/>
        </p:blipFill>
        <p:spPr>
          <a:xfrm>
            <a:off x="3647880" y="2781000"/>
            <a:ext cx="1218240" cy="1236240"/>
          </a:xfrm>
          <a:prstGeom prst="rect">
            <a:avLst/>
          </a:prstGeom>
          <a:ln>
            <a:noFill/>
          </a:ln>
        </p:spPr>
      </p:pic>
      <p:pic>
        <p:nvPicPr>
          <p:cNvPr id="47" name="Picture 4" descr=""/>
          <p:cNvPicPr/>
          <p:nvPr/>
        </p:nvPicPr>
        <p:blipFill>
          <a:blip r:embed="rId5"/>
          <a:stretch/>
        </p:blipFill>
        <p:spPr>
          <a:xfrm>
            <a:off x="9156240" y="2781000"/>
            <a:ext cx="971640" cy="1115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Shape 1"/>
          <p:cNvSpPr txBox="1"/>
          <p:nvPr/>
        </p:nvSpPr>
        <p:spPr>
          <a:xfrm>
            <a:off x="1981080" y="274680"/>
            <a:ext cx="8218800" cy="84960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rmAutofit fontScale="28000"/>
          </a:bodyPr>
          <a:p>
            <a:pPr algn="ctr">
              <a:lnSpc>
                <a:spcPct val="90000"/>
              </a:lnSpc>
            </a:pPr>
            <a:br/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BESEDNI RED</a:t>
            </a:r>
            <a:br/>
            <a:r>
              <a:rPr b="0" lang="sl-SI" sz="4400" spc="-1" strike="noStrike">
                <a:solidFill>
                  <a:srgbClr val="ffc000"/>
                </a:solidFill>
                <a:latin typeface="Calibri"/>
              </a:rPr>
              <a:t>Rendi i fjalëve</a:t>
            </a:r>
            <a:br/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TextShape 2"/>
          <p:cNvSpPr txBox="1"/>
          <p:nvPr/>
        </p:nvSpPr>
        <p:spPr>
          <a:xfrm>
            <a:off x="1775520" y="1340640"/>
            <a:ext cx="8640720" cy="5184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 slovenščini velja pravilo, katere besede stojijo na </a:t>
            </a:r>
            <a:r>
              <a:rPr b="1" lang="sl-SI" sz="1300" spc="-1" strike="noStrike">
                <a:solidFill>
                  <a:srgbClr val="000000"/>
                </a:solidFill>
                <a:latin typeface="Calibri"/>
              </a:rPr>
              <a:t>2. mestu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v stavku. Med temi besedami je tudi beseda SE, na primer pri glagolih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učiti se 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pogovarjati se.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Në sllovenisht, ka rregulli cilën janë në vendin e dytë në fjalinë. Një është SE.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Poglejmo, kako lahko spreminjamo besedni red, pri čemer beseda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 ostane na 2. mestu v stavku.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br/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V določenih frazah je to pravilo prekršeno, npr: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 vidimo!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in </a:t>
            </a:r>
            <a:r>
              <a:rPr b="0" i="1" lang="sl-SI" sz="1200" spc="-1" strike="noStrike">
                <a:solidFill>
                  <a:srgbClr val="000000"/>
                </a:solidFill>
                <a:latin typeface="Calibri"/>
              </a:rPr>
              <a:t>Se slišimo!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73" name="Table 3"/>
          <p:cNvGraphicFramePr/>
          <p:nvPr/>
        </p:nvGraphicFramePr>
        <p:xfrm>
          <a:off x="1991520" y="3861000"/>
          <a:ext cx="6095520" cy="1439640"/>
        </p:xfrm>
        <a:graphic>
          <a:graphicData uri="http://schemas.openxmlformats.org/drawingml/2006/table">
            <a:tbl>
              <a:tblPr/>
              <a:tblGrid>
                <a:gridCol w="2031840"/>
                <a:gridCol w="2031840"/>
                <a:gridCol w="2031840"/>
              </a:tblGrid>
              <a:tr h="39672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2. MESTO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6e6"/>
                    </a:solidFill>
                  </a:tcPr>
                </a:tc>
              </a:tr>
              <a:tr h="12420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 učim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 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afabab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učim.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vsak dan.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e6e6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1775520" y="309960"/>
            <a:ext cx="8229240" cy="84960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rmAutofit fontScale="14000"/>
          </a:bodyPr>
          <a:p>
            <a:pPr algn="ctr">
              <a:lnSpc>
                <a:spcPct val="90000"/>
              </a:lnSpc>
            </a:pPr>
            <a:br/>
            <a:br/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RABA NEDOLOČNIKA (-TI/-ČI)</a:t>
            </a:r>
            <a:br/>
            <a:r>
              <a:rPr b="1" lang="sl-SI" sz="4000" spc="-1" strike="noStrike">
                <a:solidFill>
                  <a:srgbClr val="ffc000"/>
                </a:solidFill>
                <a:latin typeface="Calibri"/>
              </a:rPr>
              <a:t>Përdorimi e </a:t>
            </a:r>
            <a:r>
              <a:rPr b="0" lang="sl-SI" sz="4000" spc="-1" strike="noStrike">
                <a:solidFill>
                  <a:srgbClr val="ffc000"/>
                </a:solidFill>
                <a:latin typeface="Calibri"/>
              </a:rPr>
              <a:t>paskajores </a:t>
            </a:r>
            <a:r>
              <a:rPr b="1" lang="sl-SI" sz="4000" spc="-1" strike="noStrike">
                <a:solidFill>
                  <a:srgbClr val="ffc000"/>
                </a:solidFill>
                <a:latin typeface="Calibri"/>
              </a:rPr>
              <a:t>(-TI/-ČI)</a:t>
            </a:r>
            <a:br/>
            <a:br/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1775520" y="1600200"/>
            <a:ext cx="8434800" cy="4924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Ob modalnih glagolih, kot sta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MORATI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 in </a:t>
            </a:r>
            <a:r>
              <a:rPr b="0" i="1" lang="sl-SI" sz="1300" spc="-1" strike="noStrike">
                <a:solidFill>
                  <a:srgbClr val="000000"/>
                </a:solidFill>
                <a:latin typeface="Calibri"/>
              </a:rPr>
              <a:t>ŽELETI</a:t>
            </a:r>
            <a:r>
              <a:rPr b="0" lang="sl-SI" sz="1300" spc="-1" strike="noStrike">
                <a:solidFill>
                  <a:srgbClr val="000000"/>
                </a:solidFill>
                <a:latin typeface="Calibri"/>
              </a:rPr>
              <a:t>, uporabljamo nedoločnik (obliko glagola, ki je zapisana v slovarju).</a:t>
            </a:r>
            <a:endParaRPr b="0" lang="sl-SI" sz="1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Me folje modale si MORATI dhe ŽELETI, përdorim një paskajores (forma e një foljeje që është shkruar në fjalor).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Moram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telefon.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moraš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pošto?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On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mora jesti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zdravo hrano.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Želim 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na koncert.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Želite kupiti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ta pulover?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Ana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želi govoriti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slovensko.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821880" y="195120"/>
            <a:ext cx="10515240" cy="1325160"/>
          </a:xfrm>
          <a:prstGeom prst="rect">
            <a:avLst/>
          </a:prstGeom>
          <a:solidFill>
            <a:srgbClr val="ed7d31"/>
          </a:solidFill>
          <a:ln w="19080">
            <a:solidFill>
              <a:srgbClr val="ffffff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ffff"/>
                </a:solidFill>
                <a:latin typeface="Calibri"/>
              </a:rPr>
              <a:t>SKLONI</a:t>
            </a:r>
            <a:br/>
            <a:r>
              <a:rPr b="1" lang="sl-SI" sz="4000" spc="-1" strike="noStrike">
                <a:solidFill>
                  <a:srgbClr val="ffffff"/>
                </a:solidFill>
                <a:latin typeface="Calibri"/>
              </a:rPr>
              <a:t>Rasa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523880" y="1845000"/>
            <a:ext cx="4715640" cy="432000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6 sklonov: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Sllovenishtja ka 6 rasa: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1.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(imenovalnik/nominativ)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emërore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2.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(rodilnik/genitiv)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gjinore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3.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(dajalnik/dativ)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dhanore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4.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(tožilnik/akuzativ)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kallëzore</a:t>
            </a:r>
            <a:endParaRPr b="0" lang="sl-SI" sz="1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5.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(mestnik/lokativ)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6. sklon 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(orodnik/instrumental) </a:t>
            </a:r>
            <a:endParaRPr b="0" lang="sl-SI" sz="2000" spc="-1" strike="noStrike"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6239880" y="1628640"/>
            <a:ext cx="3960000" cy="4536000"/>
          </a:xfrm>
          <a:prstGeom prst="roundRect">
            <a:avLst>
              <a:gd name="adj" fmla="val 1666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Če se spremeni sklon (na to vpliva glagol ali predlog), se spremeni končnica samostalnika (in pridevnika). </a:t>
            </a:r>
            <a:endParaRPr b="0" lang="sl-SI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Nëse ndryshon rasa, fundi i emrit ndryshon.</a:t>
            </a: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l-SI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1. sklon: To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je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2.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Ne 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e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3.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Telefoniram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4. sklon: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Vidim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5. sklon: Živim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pri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i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6. sklon: Pogovarjam se </a:t>
            </a:r>
            <a:r>
              <a:rPr b="1" lang="sl-SI" sz="2000" spc="-1" strike="noStrike">
                <a:solidFill>
                  <a:srgbClr val="000000"/>
                </a:solidFill>
                <a:latin typeface="Calibri"/>
              </a:rPr>
              <a:t>z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 mam</a:t>
            </a:r>
            <a:r>
              <a:rPr b="1" lang="sl-SI" sz="20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1981080" y="274680"/>
            <a:ext cx="8229240" cy="921600"/>
          </a:xfrm>
          <a:prstGeom prst="rect">
            <a:avLst/>
          </a:prstGeom>
          <a:solidFill>
            <a:srgbClr val="ed7d31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ffffff"/>
                </a:solidFill>
                <a:latin typeface="Calibri"/>
              </a:rPr>
              <a:t>4. SKLON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ob nekaterih glagolih in nekaterih predlogih.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Rasa 4 përdorim bashk më disa folja.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" name="Table 1"/>
          <p:cNvGraphicFramePr/>
          <p:nvPr/>
        </p:nvGraphicFramePr>
        <p:xfrm>
          <a:off x="1775520" y="1124640"/>
          <a:ext cx="8712720" cy="1872000"/>
        </p:xfrm>
        <a:graphic>
          <a:graphicData uri="http://schemas.openxmlformats.org/drawingml/2006/table">
            <a:tbl>
              <a:tblPr/>
              <a:tblGrid>
                <a:gridCol w="738360"/>
                <a:gridCol w="2645640"/>
                <a:gridCol w="2016000"/>
                <a:gridCol w="3312720"/>
              </a:tblGrid>
              <a:tr h="3463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MOŠKI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ŽENSKI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SREDNJI SPOL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5923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 - 4.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-1.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 -4.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 blok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 blok.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 sosed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ega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sosed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nova bloka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novi bloki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blok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nova hiša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o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novi hiši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nove hiše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hiš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e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novo okno/stanovanje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Vidim novo okno/stanovanje.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novi okni/stanovanji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 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okn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i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nova okna/stanovanja</a:t>
                      </a:r>
                      <a:endParaRPr b="0" lang="sl-SI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Vidim nov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okn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/stanovanj</a:t>
                      </a:r>
                      <a:r>
                        <a:rPr b="1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a</a:t>
                      </a:r>
                      <a:r>
                        <a:rPr b="1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.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" name="Table 2"/>
          <p:cNvGraphicFramePr/>
          <p:nvPr/>
        </p:nvGraphicFramePr>
        <p:xfrm>
          <a:off x="1847520" y="4725000"/>
          <a:ext cx="3888000" cy="1572840"/>
        </p:xfrm>
        <a:graphic>
          <a:graphicData uri="http://schemas.openxmlformats.org/drawingml/2006/table">
            <a:tbl>
              <a:tblPr/>
              <a:tblGrid>
                <a:gridCol w="705960"/>
                <a:gridCol w="1093680"/>
                <a:gridCol w="936000"/>
                <a:gridCol w="1152360"/>
              </a:tblGrid>
              <a:tr h="43200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afec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Ž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S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-ega  -A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-O, -E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-I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  <a:tr h="3996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-E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-A</a:t>
                      </a:r>
                      <a:endParaRPr b="0" lang="sl-SI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83" name="TextShape 3"/>
          <p:cNvSpPr txBox="1"/>
          <p:nvPr/>
        </p:nvSpPr>
        <p:spPr>
          <a:xfrm>
            <a:off x="1981080" y="274680"/>
            <a:ext cx="8229240" cy="633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4. SKLON – KONČNICE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1981080" y="274680"/>
            <a:ext cx="8229240" cy="777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GLAGOL IN 4. SKLON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1991520" y="1556640"/>
            <a:ext cx="843480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Veliko glagolov (v pozitivni obliki) se veže s 4. sklonom: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videti, imeti, igrati, gledati, poslušati, čakati, kupiti, rabiti, vprašati, brati, pisati, klicati, piti, jesti, iskati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…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Vprašamo se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ali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8040240" y="4869000"/>
            <a:ext cx="143964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KAJ?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8040240" y="3717000"/>
            <a:ext cx="143964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KOGA?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1847520" y="548640"/>
            <a:ext cx="8229240" cy="56163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Primeri: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policist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iščeš? – Iščem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otrok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vprašaš? – Vprašam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učiteljic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 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kličeš? – Kličem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tvoj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ega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 brat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star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blok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sendvič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pije Peter? – Peter pije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kav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bere oče? – Oče bere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zanimiv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knjig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2063520" y="980640"/>
            <a:ext cx="5122440" cy="935640"/>
          </a:xfrm>
          <a:prstGeom prst="rect">
            <a:avLst/>
          </a:prstGeom>
          <a:solidFill>
            <a:srgbClr val="f2f2f2"/>
          </a:solidFill>
          <a:ln>
            <a:solidFill>
              <a:srgbClr val="d9d9d9"/>
            </a:solidFill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sl-SI" sz="3600" spc="-1" strike="noStrike">
                <a:solidFill>
                  <a:srgbClr val="000000"/>
                </a:solidFill>
                <a:latin typeface="Calibri Light"/>
              </a:rPr>
              <a:t>Vidim hiš</a:t>
            </a:r>
            <a:r>
              <a:rPr b="1" lang="sl-SI" sz="3600" spc="-1" strike="noStrike">
                <a:solidFill>
                  <a:srgbClr val="c00000"/>
                </a:solidFill>
                <a:latin typeface="Calibri Light"/>
              </a:rPr>
              <a:t>o</a:t>
            </a:r>
            <a:r>
              <a:rPr b="1" lang="sl-SI" sz="3600" spc="-1" strike="noStrike">
                <a:solidFill>
                  <a:srgbClr val="000000"/>
                </a:solidFill>
                <a:latin typeface="Calibri Light"/>
              </a:rPr>
              <a:t> in gosp</a:t>
            </a:r>
            <a:r>
              <a:rPr b="1" lang="sl-SI" sz="3600" spc="-1" strike="noStrike">
                <a:solidFill>
                  <a:srgbClr val="c00000"/>
                </a:solidFill>
                <a:latin typeface="Calibri Light"/>
              </a:rPr>
              <a:t>o</a:t>
            </a:r>
            <a:r>
              <a:rPr b="1" lang="sl-SI" sz="3600" spc="-1" strike="noStrike">
                <a:solidFill>
                  <a:srgbClr val="000000"/>
                </a:solidFill>
                <a:latin typeface="Calibri Light"/>
              </a:rPr>
              <a:t>. </a:t>
            </a:r>
            <a:br/>
            <a:r>
              <a:rPr b="1" lang="sl-SI" sz="3600" spc="-1" strike="noStrike">
                <a:solidFill>
                  <a:srgbClr val="000000"/>
                </a:solidFill>
                <a:latin typeface="Calibri Light"/>
              </a:rPr>
              <a:t>Vidim blok in policist</a:t>
            </a:r>
            <a:r>
              <a:rPr b="1" lang="sl-SI" sz="3600" spc="-1" strike="noStrike">
                <a:solidFill>
                  <a:srgbClr val="c00000"/>
                </a:solidFill>
                <a:latin typeface="Calibri Light"/>
              </a:rPr>
              <a:t>a</a:t>
            </a:r>
            <a:r>
              <a:rPr b="1" lang="sl-SI" sz="3600" spc="-1" strike="noStrike">
                <a:solidFill>
                  <a:srgbClr val="000000"/>
                </a:solidFill>
                <a:latin typeface="Calibri Light"/>
              </a:rPr>
              <a:t>. 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1775520" y="2205000"/>
            <a:ext cx="8650800" cy="4021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8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Kot smo videli v tabeli za 4. sklon, se ženskem spolu spremeni končnica (-a  </a:t>
            </a:r>
            <a:r>
              <a:rPr b="0" lang="sl-SI" sz="40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 -o). 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To je hiš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Vidim hiš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To je gosp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Vidim gosp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4000" spc="-1" strike="noStrike">
                <a:solidFill>
                  <a:srgbClr val="000000"/>
                </a:solidFill>
                <a:latin typeface="Calibri"/>
              </a:rPr>
              <a:t>V tabeli lahko vidimo tudi, da imamo pri moškem spolu ednine dve različni končnici (-/ in -a). Ustrezno končnico izberemo glede na to, ali govorimo o stvari (končnica -/) ali o osebi/živali (končnica -a).   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To je blok. Vidim blok.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To je policist. Vidim policist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/ To je pes. Vidim ps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2063520" y="188640"/>
            <a:ext cx="4383720" cy="639360"/>
          </a:xfrm>
          <a:prstGeom prst="rect">
            <a:avLst/>
          </a:prstGeom>
          <a:solidFill>
            <a:srgbClr val="fafec6"/>
          </a:solidFill>
          <a:ln>
            <a:solidFill>
              <a:srgbClr val="fff8c1"/>
            </a:solidFill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Calibri Light"/>
              </a:rPr>
              <a:t>Poglejmo spodnja primera. 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981080" y="692640"/>
            <a:ext cx="8229240" cy="543312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Še nekaj primerov: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čakaš? – Čakam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prijatelja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vidiš? – Vidim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Andreja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kličeš? – Kličem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Koga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obiščeš? – Obiščem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sosedo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piješ? – Pijem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pivo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rabiš? – Rabim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dežnik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bereš? – Berem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knjigo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ješ? – Jem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meso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PREDLOGI IN 4. SKLON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1991520" y="155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z nekaterimi predlogi.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përdorim pas…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Nekateri od teh predlogov so: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ZA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ČEZ.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1981080" y="274680"/>
            <a:ext cx="8229240" cy="99360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GLAGOL BITI</a:t>
            </a:r>
            <a:br/>
            <a:r>
              <a:rPr b="1" lang="sl-SI" sz="4800" spc="-1" strike="noStrike">
                <a:solidFill>
                  <a:srgbClr val="ffc000"/>
                </a:solidFill>
                <a:latin typeface="Calibri"/>
              </a:rPr>
              <a:t>Folja </a:t>
            </a:r>
            <a:r>
              <a:rPr b="0" lang="sl-SI" sz="4400" spc="-1" strike="noStrike">
                <a:solidFill>
                  <a:srgbClr val="ffc000"/>
                </a:solidFill>
                <a:latin typeface="Calibri"/>
              </a:rPr>
              <a:t>ndihmëse JAM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Z glagolom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biti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izražamo: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Obstajanje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ekzistencë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Jaz sem Ana.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),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Stanje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- </a:t>
            </a:r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gjendje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Bolan sem.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ali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nahajanje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–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ndodhje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Sem v centru.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991520" y="260640"/>
            <a:ext cx="8229240" cy="791640"/>
          </a:xfrm>
          <a:prstGeom prst="rect">
            <a:avLst/>
          </a:prstGeom>
          <a:solidFill>
            <a:srgbClr val="ffffff"/>
          </a:solidFill>
          <a:ln w="12600">
            <a:solidFill>
              <a:srgbClr val="ed7d31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  ZA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4. sklon uporabljamo za predlogom ZA.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000" spc="-1" strike="noStrike">
                <a:solidFill>
                  <a:srgbClr val="000000"/>
                </a:solidFill>
                <a:latin typeface="Calibri"/>
              </a:rPr>
              <a:t>Përdorim pas …</a:t>
            </a:r>
            <a:endParaRPr b="0" lang="sl-SI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Vprašamo se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KOGA 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ali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KAJ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Roža je za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mamo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To je račun za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elektriko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7824240" y="3717000"/>
            <a:ext cx="201600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KOGA?</a:t>
            </a:r>
            <a:endParaRPr b="0" lang="sl-SI" sz="2800" spc="-1" strike="noStrike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7896240" y="4797000"/>
            <a:ext cx="201600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ZA   KAJ?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775520" y="1340640"/>
            <a:ext cx="8517240" cy="5301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100" spc="-1" strike="noStrike">
                <a:solidFill>
                  <a:srgbClr val="000000"/>
                </a:solidFill>
                <a:latin typeface="Calibri"/>
              </a:rPr>
              <a:t>4. sklon uporabljamo za predlogom V in predlogom NA, če uporabimo glagol ITI (ali kak drug glagol premikanja, </a:t>
            </a: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(me një folje që shpreh lëvizjen)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2100" spc="-1" strike="noStrike">
                <a:solidFill>
                  <a:srgbClr val="000000"/>
                </a:solidFill>
                <a:latin typeface="Calibri"/>
              </a:rPr>
              <a:t>na primer HODITI, PRITI).</a:t>
            </a:r>
            <a:endParaRPr b="0" lang="sl-SI" sz="21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         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                    </a:t>
            </a:r>
            <a:r>
              <a:rPr b="0" lang="sl-SI" sz="2800" spc="-1" strike="noStrike">
                <a:solidFill>
                  <a:srgbClr val="000000"/>
                </a:solidFill>
                <a:latin typeface="Wingdings"/>
              </a:rPr>
              <a:t>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Vprašamo se: 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šol</a:t>
            </a: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greš? – Grem na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koncert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Kam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greš? – Grem v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mesto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00" name="Picture 2" descr=""/>
          <p:cNvPicPr/>
          <p:nvPr/>
        </p:nvPicPr>
        <p:blipFill>
          <a:blip r:embed="rId1"/>
          <a:stretch/>
        </p:blipFill>
        <p:spPr>
          <a:xfrm>
            <a:off x="4583880" y="3213000"/>
            <a:ext cx="746640" cy="767880"/>
          </a:xfrm>
          <a:prstGeom prst="rect">
            <a:avLst/>
          </a:prstGeom>
          <a:ln>
            <a:noFill/>
          </a:ln>
        </p:spPr>
      </p:pic>
      <p:pic>
        <p:nvPicPr>
          <p:cNvPr id="101" name="Slika 6" descr=""/>
          <p:cNvPicPr/>
          <p:nvPr/>
        </p:nvPicPr>
        <p:blipFill>
          <a:blip r:embed="rId2"/>
          <a:stretch/>
        </p:blipFill>
        <p:spPr>
          <a:xfrm flipH="1">
            <a:off x="3288240" y="3285000"/>
            <a:ext cx="384120" cy="674640"/>
          </a:xfrm>
          <a:prstGeom prst="rect">
            <a:avLst/>
          </a:prstGeom>
          <a:ln w="9360">
            <a:noFill/>
          </a:ln>
        </p:spPr>
      </p:pic>
      <p:sp>
        <p:nvSpPr>
          <p:cNvPr id="102" name="CustomShape 2"/>
          <p:cNvSpPr/>
          <p:nvPr/>
        </p:nvSpPr>
        <p:spPr>
          <a:xfrm>
            <a:off x="1991520" y="260640"/>
            <a:ext cx="8229240" cy="791640"/>
          </a:xfrm>
          <a:prstGeom prst="rect">
            <a:avLst/>
          </a:prstGeom>
          <a:ln w="2556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PREDLOGA  V in NA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03" name="CustomShape 3"/>
          <p:cNvSpPr/>
          <p:nvPr/>
        </p:nvSpPr>
        <p:spPr>
          <a:xfrm>
            <a:off x="8256240" y="3501000"/>
            <a:ext cx="172800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KAM?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za predlogom V uporabljamo tudi pred poimenovanji za dneve v tednu, če se vprašamo </a:t>
            </a:r>
            <a:r>
              <a:rPr b="1" lang="sl-SI" sz="12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.</a:t>
            </a:r>
            <a:br/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Përdorim me V para emërtimit për ditët e javës</a:t>
            </a:r>
            <a:br/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Kdaj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greš na izlet? – V </a:t>
            </a:r>
            <a:r>
              <a:rPr b="1" i="1" lang="sl-SI" sz="2800" spc="-1" strike="noStrike">
                <a:solidFill>
                  <a:srgbClr val="000000"/>
                </a:solidFill>
                <a:latin typeface="Calibri"/>
              </a:rPr>
              <a:t>nedeljo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1991520" y="260640"/>
            <a:ext cx="8229240" cy="791640"/>
          </a:xfrm>
          <a:prstGeom prst="rect">
            <a:avLst/>
          </a:prstGeom>
          <a:ln w="2556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  V </a:t>
            </a:r>
            <a:endParaRPr b="0" lang="sl-SI" sz="4400" spc="-1" strike="noStrike">
              <a:latin typeface="Arial"/>
            </a:endParaRPr>
          </a:p>
        </p:txBody>
      </p:sp>
      <p:sp>
        <p:nvSpPr>
          <p:cNvPr id="106" name="CustomShape 3"/>
          <p:cNvSpPr/>
          <p:nvPr/>
        </p:nvSpPr>
        <p:spPr>
          <a:xfrm>
            <a:off x="8328240" y="3213000"/>
            <a:ext cx="1728000" cy="863640"/>
          </a:xfrm>
          <a:prstGeom prst="roundRect">
            <a:avLst>
              <a:gd name="adj" fmla="val 16667"/>
            </a:avLst>
          </a:prstGeom>
          <a:ln/>
          <a:effectLst>
            <a:glow rad="101600">
              <a:schemeClr val="accent5">
                <a:satMod val="175000"/>
                <a:alpha val="40000"/>
              </a:schemeClr>
            </a:glow>
            <a:innerShdw blurRad="63500" dir="8100000" dist="50800">
              <a:srgbClr val="000000">
                <a:alpha val="50000"/>
              </a:srgb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2800" spc="-1" strike="noStrike">
                <a:solidFill>
                  <a:srgbClr val="000000"/>
                </a:solidFill>
                <a:latin typeface="Calibri"/>
              </a:rPr>
              <a:t>KDAJ?</a:t>
            </a:r>
            <a:endParaRPr b="0" lang="sl-SI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4. sklon uporabljamo za predlogom ČEZ. </a:t>
            </a:r>
            <a:br/>
            <a:r>
              <a:rPr b="0" lang="sl-SI" sz="3600" spc="-1" strike="noStrike">
                <a:solidFill>
                  <a:srgbClr val="000000"/>
                </a:solidFill>
                <a:latin typeface="Calibri"/>
              </a:rPr>
              <a:t>përdorim me…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Grem čez cest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Pridem čez en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ur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o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CustomShape 2"/>
          <p:cNvSpPr/>
          <p:nvPr/>
        </p:nvSpPr>
        <p:spPr>
          <a:xfrm>
            <a:off x="1991520" y="260640"/>
            <a:ext cx="8229240" cy="791640"/>
          </a:xfrm>
          <a:prstGeom prst="rect">
            <a:avLst/>
          </a:prstGeom>
          <a:ln w="25560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sl-SI" sz="4400" spc="-1" strike="noStrike">
                <a:solidFill>
                  <a:srgbClr val="ed7d31"/>
                </a:solidFill>
                <a:latin typeface="Calibri"/>
              </a:rPr>
              <a:t>PREDLOG  ČEZ </a:t>
            </a:r>
            <a:endParaRPr b="0" lang="sl-SI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1981080" y="188640"/>
            <a:ext cx="8218800" cy="86364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l-SI" sz="1200" spc="-1" strike="noStrike">
                <a:solidFill>
                  <a:srgbClr val="ffc000"/>
                </a:solidFill>
                <a:latin typeface="Calibri"/>
              </a:rPr>
              <a:t>SPREGANJE GLAGOLA BITI</a:t>
            </a:r>
            <a:br/>
            <a:r>
              <a:rPr b="1" lang="sl-SI" sz="3200" spc="-1" strike="noStrike">
                <a:solidFill>
                  <a:srgbClr val="ffc000"/>
                </a:solidFill>
                <a:latin typeface="Calibri"/>
              </a:rPr>
              <a:t>Zgjedhimi folja ndihmëtare JAM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1" name="Table 2"/>
          <p:cNvGraphicFramePr/>
          <p:nvPr/>
        </p:nvGraphicFramePr>
        <p:xfrm>
          <a:off x="1847520" y="1556640"/>
          <a:ext cx="8229240" cy="74124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7080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3708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SO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Table 3"/>
          <p:cNvGraphicFramePr/>
          <p:nvPr/>
        </p:nvGraphicFramePr>
        <p:xfrm>
          <a:off x="1847520" y="4437000"/>
          <a:ext cx="8229240" cy="520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54548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sp>
        <p:nvSpPr>
          <p:cNvPr id="53" name="CustomShape 4"/>
          <p:cNvSpPr/>
          <p:nvPr/>
        </p:nvSpPr>
        <p:spPr>
          <a:xfrm>
            <a:off x="1919520" y="105264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POZITIVNA OBLIKA</a:t>
            </a:r>
            <a:endParaRPr b="0" lang="sl-SI" sz="1800" spc="-1" strike="noStrike">
              <a:latin typeface="Arial"/>
            </a:endParaRPr>
          </a:p>
        </p:txBody>
      </p:sp>
      <p:sp>
        <p:nvSpPr>
          <p:cNvPr id="54" name="CustomShape 5"/>
          <p:cNvSpPr/>
          <p:nvPr/>
        </p:nvSpPr>
        <p:spPr>
          <a:xfrm>
            <a:off x="1847520" y="3933000"/>
            <a:ext cx="2880000" cy="359640"/>
          </a:xfrm>
          <a:prstGeom prst="rect">
            <a:avLst/>
          </a:prstGeom>
          <a:solidFill>
            <a:srgbClr val="fee448"/>
          </a:solidFill>
          <a:ln>
            <a:solidFill>
              <a:srgbClr val="fee4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alibri"/>
              </a:rPr>
              <a:t>NEGATIVNA  OBLIKA</a:t>
            </a:r>
            <a:endParaRPr b="0" lang="sl-SI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2063520" y="213840"/>
            <a:ext cx="8229240" cy="93564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SPREGANJE DRUGIH GLAGOLOV</a:t>
            </a:r>
            <a:br/>
            <a:r>
              <a:rPr b="1" lang="sl-SI" sz="3600" spc="-1" strike="noStrike">
                <a:solidFill>
                  <a:srgbClr val="ffc000"/>
                </a:solidFill>
                <a:latin typeface="Calibri"/>
              </a:rPr>
              <a:t>Zgjedhimi foljat të tjera</a:t>
            </a:r>
            <a:endParaRPr b="0" lang="sl-SI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2063520" y="1529280"/>
            <a:ext cx="8229240" cy="513972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31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500" spc="-1" strike="noStrike">
                <a:solidFill>
                  <a:srgbClr val="000000"/>
                </a:solidFill>
                <a:latin typeface="Calibri"/>
              </a:rPr>
              <a:t>V sedanjiku pripenjamo glagolu različne končnice, in sicer glede na osebo (jaz, ti, on …). </a:t>
            </a:r>
            <a:br/>
            <a:br/>
            <a:br/>
            <a:br/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5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Jaz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Jaz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m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Ti gleda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                                                   Ti bere</a:t>
            </a:r>
            <a:r>
              <a:rPr b="0" i="1" lang="sl-SI" sz="4400" spc="-1" strike="noStrike">
                <a:solidFill>
                  <a:srgbClr val="c00000"/>
                </a:solidFill>
                <a:latin typeface="Calibri"/>
              </a:rPr>
              <a:t>š</a:t>
            </a: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. 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4400" spc="-1" strike="noStrike">
                <a:solidFill>
                  <a:srgbClr val="000000"/>
                </a:solidFill>
                <a:latin typeface="Calibri"/>
              </a:rPr>
              <a:t>On/ona gleda.                                           On/ona bere. </a:t>
            </a:r>
            <a:br/>
            <a:br/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57" name="Table 3"/>
          <p:cNvGraphicFramePr/>
          <p:nvPr/>
        </p:nvGraphicFramePr>
        <p:xfrm>
          <a:off x="2063520" y="2421000"/>
          <a:ext cx="8229240" cy="2448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4125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203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   </a:t>
                      </a:r>
                      <a:r>
                        <a:rPr b="0" lang="sl-SI" sz="18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-/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-TE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-JO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pic>
        <p:nvPicPr>
          <p:cNvPr id="58" name="Picture 2" descr=""/>
          <p:cNvPicPr/>
          <p:nvPr/>
        </p:nvPicPr>
        <p:blipFill>
          <a:blip r:embed="rId1"/>
          <a:stretch/>
        </p:blipFill>
        <p:spPr>
          <a:xfrm>
            <a:off x="8039160" y="5085360"/>
            <a:ext cx="1287000" cy="1306080"/>
          </a:xfrm>
          <a:prstGeom prst="rect">
            <a:avLst/>
          </a:prstGeom>
          <a:ln>
            <a:noFill/>
          </a:ln>
        </p:spPr>
      </p:pic>
      <p:pic>
        <p:nvPicPr>
          <p:cNvPr id="59" name="Picture 7" descr=""/>
          <p:cNvPicPr/>
          <p:nvPr/>
        </p:nvPicPr>
        <p:blipFill>
          <a:blip r:embed="rId2"/>
          <a:stretch/>
        </p:blipFill>
        <p:spPr>
          <a:xfrm>
            <a:off x="4007880" y="5085360"/>
            <a:ext cx="1328400" cy="1204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1981080" y="274680"/>
            <a:ext cx="8229240" cy="84960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PRAVILNI IN NEPRAVILNI GLAGOLI</a:t>
            </a:r>
            <a:br/>
            <a:r>
              <a:rPr b="1" lang="sl-SI" sz="4000" spc="-1" strike="noStrike">
                <a:solidFill>
                  <a:srgbClr val="ffc000"/>
                </a:solidFill>
                <a:latin typeface="Calibri"/>
              </a:rPr>
              <a:t>Folje të rregullta dhe të parregullta</a:t>
            </a:r>
            <a:endParaRPr b="0" lang="sl-SI" sz="4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1775520" y="1484640"/>
            <a:ext cx="8640720" cy="4968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49000"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Glagoli so pravilni in nepravilni.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700" spc="-1" strike="noStrike">
                <a:solidFill>
                  <a:srgbClr val="00b050"/>
                </a:solidFill>
                <a:latin typeface="Calibri"/>
              </a:rPr>
              <a:t>pravilen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končnico. 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3400" spc="-1" strike="noStrike">
                <a:solidFill>
                  <a:srgbClr val="000000"/>
                </a:solidFill>
                <a:latin typeface="Calibri"/>
              </a:rPr>
              <a:t>Nëse folja është e rregullta, heqim nga formën bazë -TI (-ČI) dhe shtojmë fundin.</a:t>
            </a:r>
            <a:endParaRPr b="0" lang="sl-SI" sz="3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30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2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  jaz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DELA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DELA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Če je glagol </a:t>
            </a:r>
            <a:r>
              <a:rPr b="1" lang="sl-SI" sz="1700" spc="-1" strike="noStrike">
                <a:solidFill>
                  <a:srgbClr val="00b050"/>
                </a:solidFill>
                <a:latin typeface="Calibri"/>
              </a:rPr>
              <a:t>nepravilen</a:t>
            </a:r>
            <a:r>
              <a:rPr b="0" lang="sl-SI" sz="1700" spc="-1" strike="noStrike">
                <a:solidFill>
                  <a:srgbClr val="000000"/>
                </a:solidFill>
                <a:latin typeface="Calibri"/>
              </a:rPr>
              <a:t>, osnovni obliki odvzamemo -TI (-ČI) in pripnemo ustrezno končnico, vendar se osnova spremeni.</a:t>
            </a:r>
            <a:endParaRPr b="0" lang="sl-SI" sz="17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l-SI" sz="3400" spc="-1" strike="noStrike">
                <a:solidFill>
                  <a:srgbClr val="000000"/>
                </a:solidFill>
                <a:latin typeface="Calibri"/>
              </a:rPr>
              <a:t>Nëse folja është e parregullta , heqim nga formën bazë -TI (-ČI) dhe shtojmë fundin, por  forma bazë po ndryshon</a:t>
            </a:r>
            <a:endParaRPr b="0" lang="sl-SI" sz="3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    </a:t>
            </a:r>
            <a:r>
              <a:rPr b="0" lang="sl-SI" sz="3000" spc="-1" strike="noStrike">
                <a:solidFill>
                  <a:srgbClr val="808080"/>
                </a:solidFill>
                <a:latin typeface="Calibri"/>
              </a:rPr>
              <a:t>Primer: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BRA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TI </a:t>
            </a:r>
            <a:r>
              <a:rPr b="0" i="1" lang="sl-SI" sz="2800" spc="-1" strike="noStrike">
                <a:solidFill>
                  <a:srgbClr val="808080"/>
                </a:solidFill>
                <a:latin typeface="Wingdings"/>
              </a:rPr>
              <a:t>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 jaz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M, ti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BERE</a:t>
            </a:r>
            <a:r>
              <a:rPr b="0" i="1" lang="sl-SI" sz="2800" spc="-1" strike="noStrike">
                <a:solidFill>
                  <a:srgbClr val="808080"/>
                </a:solidFill>
                <a:latin typeface="Calibri"/>
              </a:rPr>
              <a:t>Š, on </a:t>
            </a:r>
            <a:r>
              <a:rPr b="1" i="1" lang="sl-SI" sz="2800" spc="-1" strike="noStrike">
                <a:solidFill>
                  <a:srgbClr val="808080"/>
                </a:solidFill>
                <a:latin typeface="Calibri"/>
              </a:rPr>
              <a:t>BERE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Smiselno se je učiti nedoločniško obliko in obliko za jaz hkrati, saj drugače ne moremo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vedeti, ali je glagol pravilen ali ne. Nedoločniško obliko moramo znati za tvorbo preteklika,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prihodnjika, pogojnika, uporabljamo pa ga tudi ob naklonskih glagolih (</a:t>
            </a:r>
            <a:r>
              <a:rPr b="0" i="1" lang="sl-SI" sz="1900" spc="-1" strike="noStrike">
                <a:solidFill>
                  <a:srgbClr val="000000"/>
                </a:solidFill>
                <a:latin typeface="Calibri"/>
              </a:rPr>
              <a:t>Moram delati.</a:t>
            </a: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); glej 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str.  39.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Table 1"/>
          <p:cNvGraphicFramePr/>
          <p:nvPr/>
        </p:nvGraphicFramePr>
        <p:xfrm>
          <a:off x="1991520" y="1700640"/>
          <a:ext cx="8229240" cy="51768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9896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3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PRAVILNI GLAGOLI</a:t>
                      </a:r>
                      <a:endParaRPr b="0" lang="sl-SI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l-SI" sz="32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NEPRAVILNI GLAGOLI</a:t>
                      </a:r>
                      <a:endParaRPr b="0" lang="sl-SI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e7e6e6"/>
                    </a:solidFill>
                  </a:tcPr>
                </a:tc>
              </a:tr>
              <a:tr h="329220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DELA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– dela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gleda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posluša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kuha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vozi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ČAKA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čaka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RAZUME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razume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BRA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1" lang="sl-SI" sz="24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bere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pije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JES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je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PISA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piše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VIDE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vidi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gre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br/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ČI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–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 teče</a:t>
                      </a:r>
                      <a:r>
                        <a:rPr b="0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r>
                        <a:rPr b="1" lang="sl-SI" sz="24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b="0" lang="sl-SI" sz="24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3" name="TextShape 2"/>
          <p:cNvSpPr txBox="1"/>
          <p:nvPr/>
        </p:nvSpPr>
        <p:spPr>
          <a:xfrm>
            <a:off x="1991520" y="476640"/>
            <a:ext cx="8229240" cy="849600"/>
          </a:xfrm>
          <a:prstGeom prst="rect">
            <a:avLst/>
          </a:prstGeom>
          <a:solidFill>
            <a:srgbClr val="fff8c1"/>
          </a:solidFill>
          <a:ln w="12600">
            <a:solidFill>
              <a:srgbClr val="bfbfbf"/>
            </a:solidFill>
            <a:miter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1" lang="sl-SI" sz="3200" spc="-1" strike="noStrike">
                <a:solidFill>
                  <a:srgbClr val="70ad47"/>
                </a:solidFill>
                <a:latin typeface="Calibri"/>
              </a:rPr>
              <a:t>NEKAJ PRAVILNIH IN NEPRAVILNIH GLAGOLOV</a:t>
            </a:r>
            <a:endParaRPr b="0" lang="sl-SI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1919520" y="332640"/>
            <a:ext cx="7344360" cy="3960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Nekateri glagoli imajo končnico za vi -STE (za vidva in onadva pa -STA).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900" spc="-1" strike="noStrike">
                <a:solidFill>
                  <a:srgbClr val="000000"/>
                </a:solidFill>
                <a:latin typeface="Calibri"/>
              </a:rPr>
              <a:t>Nekateri od teh glagolov so:</a:t>
            </a:r>
            <a:endParaRPr b="0" lang="sl-SI" sz="1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JESTI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je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ITI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gre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VEDETI </a:t>
            </a:r>
            <a:r>
              <a:rPr b="0" i="1" lang="sl-SI" sz="3800" spc="-1" strike="noStrike">
                <a:solidFill>
                  <a:srgbClr val="000000"/>
                </a:solidFill>
                <a:latin typeface="Wingdings"/>
              </a:rPr>
              <a:t></a:t>
            </a:r>
            <a:r>
              <a:rPr b="0" i="1" lang="sl-SI" sz="3800" spc="-1" strike="noStrike">
                <a:solidFill>
                  <a:srgbClr val="000000"/>
                </a:solidFill>
                <a:latin typeface="Calibri"/>
              </a:rPr>
              <a:t> vi ve</a:t>
            </a:r>
            <a:r>
              <a:rPr b="1" i="1" lang="sl-SI" sz="3800" spc="-1" strike="noStrike">
                <a:solidFill>
                  <a:srgbClr val="000000"/>
                </a:solidFill>
                <a:latin typeface="Calibri"/>
              </a:rPr>
              <a:t>ste</a:t>
            </a: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3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400" spc="-1" strike="noStrike">
                <a:solidFill>
                  <a:srgbClr val="000000"/>
                </a:solidFill>
                <a:latin typeface="Calibri"/>
              </a:rPr>
              <a:t>Poglejmo na primeru glagola ITI:</a:t>
            </a:r>
            <a:endParaRPr b="0" lang="sl-SI" sz="1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65" name="Table 2"/>
          <p:cNvGraphicFramePr/>
          <p:nvPr/>
        </p:nvGraphicFramePr>
        <p:xfrm>
          <a:off x="1919520" y="4437000"/>
          <a:ext cx="8229240" cy="21600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3639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7960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GREVA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GRESTA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   GREMO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GRE</a:t>
                      </a:r>
                      <a:r>
                        <a:rPr b="1" lang="sl-SI" sz="2000" spc="-1" strike="noStrike">
                          <a:solidFill>
                            <a:srgbClr val="c00000"/>
                          </a:solidFill>
                          <a:latin typeface="Calibri"/>
                        </a:rPr>
                        <a:t>S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GREJO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2277720" y="324000"/>
            <a:ext cx="8229240" cy="1001880"/>
          </a:xfrm>
          <a:prstGeom prst="rect">
            <a:avLst/>
          </a:prstGeom>
          <a:solidFill>
            <a:srgbClr val="fff8c1"/>
          </a:solidFill>
          <a:ln w="12600">
            <a:solidFill>
              <a:srgbClr val="5b9bd5"/>
            </a:solidFill>
            <a:miter/>
          </a:ln>
        </p:spPr>
        <p:txBody>
          <a:bodyPr anchor="ctr">
            <a:normAutofit fontScale="85000"/>
          </a:bodyPr>
          <a:p>
            <a:pPr algn="ctr">
              <a:lnSpc>
                <a:spcPct val="90000"/>
              </a:lnSpc>
            </a:pPr>
            <a:r>
              <a:rPr b="1" lang="sl-SI" sz="1300" spc="-1" strike="noStrike">
                <a:solidFill>
                  <a:srgbClr val="ffc000"/>
                </a:solidFill>
                <a:latin typeface="Calibri"/>
              </a:rPr>
              <a:t>ZANIKANJE</a:t>
            </a:r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 </a:t>
            </a:r>
            <a:br/>
            <a:r>
              <a:rPr b="1" lang="sl-SI" sz="4400" spc="-1" strike="noStrike">
                <a:solidFill>
                  <a:srgbClr val="ffc000"/>
                </a:solidFill>
                <a:latin typeface="Calibri"/>
              </a:rPr>
              <a:t>MOHORE</a:t>
            </a:r>
            <a:endParaRPr b="0" lang="sl-SI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2014200" y="2053440"/>
            <a:ext cx="8229240" cy="45648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Glagol zanikamo z besedo NE: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delam, </a:t>
            </a:r>
            <a:r>
              <a:rPr b="1" i="1" lang="sl-SI" sz="2800" spc="-1" strike="noStrike">
                <a:solidFill>
                  <a:srgbClr val="c00000"/>
                </a:solidFill>
                <a:latin typeface="Calibri"/>
              </a:rPr>
              <a:t>ne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 govorim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400" spc="-1" strike="noStrike">
                <a:solidFill>
                  <a:srgbClr val="000000"/>
                </a:solidFill>
                <a:latin typeface="Calibri"/>
              </a:rPr>
              <a:t>Foljen mohojmë me fjalën NE</a:t>
            </a: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endParaRPr b="0" lang="sl-SI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1200" spc="-1" strike="noStrike">
                <a:solidFill>
                  <a:srgbClr val="000000"/>
                </a:solidFill>
                <a:latin typeface="Calibri"/>
              </a:rPr>
              <a:t>Slovenščina ima 3 glagole, ki imajo nepravilno negativno obliko: </a:t>
            </a:r>
            <a:endParaRPr b="0" lang="sl-SI" sz="1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Sllovenishtja ka 3 folje që kanë një formë mohore të parregullt: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BITI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sem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nisem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IMETI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imam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nimam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HOTETI (</a:t>
            </a:r>
            <a:r>
              <a:rPr b="0" i="1" lang="sl-SI" sz="2800" spc="-1" strike="noStrike">
                <a:solidFill>
                  <a:srgbClr val="000000"/>
                </a:solidFill>
                <a:latin typeface="Calibri"/>
              </a:rPr>
              <a:t>hočem – </a:t>
            </a:r>
            <a:r>
              <a:rPr b="0" i="1" lang="sl-SI" sz="2800" spc="-1" strike="noStrike">
                <a:solidFill>
                  <a:srgbClr val="c00000"/>
                </a:solidFill>
                <a:latin typeface="Calibri"/>
              </a:rPr>
              <a:t>nočem</a:t>
            </a:r>
            <a:r>
              <a:rPr b="0" lang="sl-SI" sz="2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l-SI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Table 1"/>
          <p:cNvGraphicFramePr/>
          <p:nvPr/>
        </p:nvGraphicFramePr>
        <p:xfrm>
          <a:off x="1847520" y="260640"/>
          <a:ext cx="8424720" cy="520200"/>
        </p:xfrm>
        <a:graphic>
          <a:graphicData uri="http://schemas.openxmlformats.org/drawingml/2006/table">
            <a:tbl>
              <a:tblPr/>
              <a:tblGrid>
                <a:gridCol w="2653560"/>
                <a:gridCol w="2962800"/>
                <a:gridCol w="280836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31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NISI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NISTE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NISO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9" name="Table 2"/>
          <p:cNvGraphicFramePr/>
          <p:nvPr/>
        </p:nvGraphicFramePr>
        <p:xfrm>
          <a:off x="1847520" y="2421000"/>
          <a:ext cx="8352720" cy="664200"/>
        </p:xfrm>
        <a:graphic>
          <a:graphicData uri="http://schemas.openxmlformats.org/drawingml/2006/table">
            <a:tbl>
              <a:tblPr/>
              <a:tblGrid>
                <a:gridCol w="2557800"/>
                <a:gridCol w="3010320"/>
                <a:gridCol w="278460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31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NIMAVA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NIMATA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NIMATA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NIMAMO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NIMATE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NIMAJO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Table 3"/>
          <p:cNvGraphicFramePr/>
          <p:nvPr/>
        </p:nvGraphicFramePr>
        <p:xfrm>
          <a:off x="1847520" y="4653000"/>
          <a:ext cx="8229240" cy="520200"/>
        </p:xfrm>
        <a:graphic>
          <a:graphicData uri="http://schemas.openxmlformats.org/drawingml/2006/table">
            <a:tbl>
              <a:tblPr/>
              <a:tblGrid>
                <a:gridCol w="2448000"/>
                <a:gridCol w="3038040"/>
                <a:gridCol w="2743200"/>
              </a:tblGrid>
              <a:tr h="3463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EDNINA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DVOJINA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sl-SI" sz="20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MNOŽINA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fbfbf"/>
                    </a:solidFill>
                  </a:tcPr>
                </a:tc>
              </a:tr>
              <a:tr h="131544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jaz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NOČEM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ti     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NOČEŠ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on/ona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midva (jaz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NOČEVA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vidva (ti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NOČETA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onadva (on 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NOČETA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mi (jaz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NOČEMO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vi (ti +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)        </a:t>
                      </a:r>
                      <a:r>
                        <a:rPr b="1" lang="sl-SI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NOČETE</a:t>
                      </a: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sl-SI" sz="20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oni (on +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Webdings"/>
                        </a:rPr>
                        <a:t></a:t>
                      </a:r>
                      <a:r>
                        <a:rPr b="0" lang="sl-SI" sz="18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)    </a:t>
                      </a:r>
                      <a:r>
                        <a:rPr b="1" lang="sl-SI" sz="2000" spc="-1" strike="noStrike">
                          <a:solidFill>
                            <a:srgbClr val="70ad47"/>
                          </a:solidFill>
                          <a:latin typeface="Calibri"/>
                        </a:rPr>
                        <a:t>NOČEJO</a:t>
                      </a:r>
                      <a:endParaRPr b="0" lang="sl-SI" sz="20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ff8c1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Application>LibreOffice/6.2.2.2$Windows_X86_64 LibreOffice_project/2b840030fec2aae0fd2658d8d4f9548af4e3518d</Application>
  <Words>1645</Words>
  <Paragraphs>400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2017-10-23T04:42:27Z</dcterms:created>
  <dc:creator>PIRaya</dc:creator>
  <dc:description/>
  <dc:language>sl-SI</dc:language>
  <cp:lastModifiedBy>PIRaya</cp:lastModifiedBy>
  <dcterms:modified xsi:type="dcterms:W3CDTF">2017-10-23T06:03:10Z</dcterms:modified>
  <cp:revision>2</cp:revision>
  <dc:subject/>
  <dc:title>GLAGOL FOLJA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Širokozaslonsko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23</vt:i4>
  </property>
</Properties>
</file>