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96" r:id="rId2"/>
    <p:sldId id="297" r:id="rId3"/>
    <p:sldId id="298" r:id="rId4"/>
    <p:sldId id="299" r:id="rId5"/>
    <p:sldId id="300" r:id="rId6"/>
    <p:sldId id="301" r:id="rId7"/>
    <p:sldId id="302" r:id="rId8"/>
    <p:sldId id="303" r:id="rId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EC6"/>
    <a:srgbClr val="FFF8C1"/>
    <a:srgbClr val="F76D6D"/>
    <a:srgbClr val="EF8D7D"/>
    <a:srgbClr val="E6FBB3"/>
    <a:srgbClr val="F9D3D3"/>
    <a:srgbClr val="FFCAC1"/>
    <a:srgbClr val="E9F5DB"/>
    <a:srgbClr val="D6EDBD"/>
    <a:srgbClr val="EA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Srednji slog 1 – poudarek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Srednji slog 1 – poudarek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2593" autoAdjust="0"/>
    <p:restoredTop sz="94660"/>
  </p:normalViewPr>
  <p:slideViewPr>
    <p:cSldViewPr>
      <p:cViewPr varScale="1">
        <p:scale>
          <a:sx n="110" d="100"/>
          <a:sy n="110" d="100"/>
        </p:scale>
        <p:origin x="23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68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7EC1A-8B45-49EC-9324-E57E8FE932D7}" type="datetimeFigureOut">
              <a:rPr lang="sl-SI" smtClean="0"/>
              <a:pPr/>
              <a:t>23.10.2017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7999-CC7E-400D-9EE9-14C72BF63D4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80413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95A5-A2B3-4B84-8C27-890936803344}" type="datetimeFigureOut">
              <a:rPr lang="sl-SI" smtClean="0"/>
              <a:pPr/>
              <a:t>23.10.2017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B4C7-4167-48CB-AA26-3B8B41EBEB4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95A5-A2B3-4B84-8C27-890936803344}" type="datetimeFigureOut">
              <a:rPr lang="sl-SI" smtClean="0"/>
              <a:pPr/>
              <a:t>23.10.2017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B4C7-4167-48CB-AA26-3B8B41EBEB4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95A5-A2B3-4B84-8C27-890936803344}" type="datetimeFigureOut">
              <a:rPr lang="sl-SI" smtClean="0"/>
              <a:pPr/>
              <a:t>23.10.2017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B4C7-4167-48CB-AA26-3B8B41EBEB4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95A5-A2B3-4B84-8C27-890936803344}" type="datetimeFigureOut">
              <a:rPr lang="sl-SI" smtClean="0"/>
              <a:pPr/>
              <a:t>23.10.2017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B4C7-4167-48CB-AA26-3B8B41EBEB4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95A5-A2B3-4B84-8C27-890936803344}" type="datetimeFigureOut">
              <a:rPr lang="sl-SI" smtClean="0"/>
              <a:pPr/>
              <a:t>23.10.2017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B4C7-4167-48CB-AA26-3B8B41EBEB4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95A5-A2B3-4B84-8C27-890936803344}" type="datetimeFigureOut">
              <a:rPr lang="sl-SI" smtClean="0"/>
              <a:pPr/>
              <a:t>23.10.2017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B4C7-4167-48CB-AA26-3B8B41EBEB4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95A5-A2B3-4B84-8C27-890936803344}" type="datetimeFigureOut">
              <a:rPr lang="sl-SI" smtClean="0"/>
              <a:pPr/>
              <a:t>23.10.2017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B4C7-4167-48CB-AA26-3B8B41EBEB4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95A5-A2B3-4B84-8C27-890936803344}" type="datetimeFigureOut">
              <a:rPr lang="sl-SI" smtClean="0"/>
              <a:pPr/>
              <a:t>23.10.2017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B4C7-4167-48CB-AA26-3B8B41EBEB4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95A5-A2B3-4B84-8C27-890936803344}" type="datetimeFigureOut">
              <a:rPr lang="sl-SI" smtClean="0"/>
              <a:pPr/>
              <a:t>23.10.2017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B4C7-4167-48CB-AA26-3B8B41EBEB4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95A5-A2B3-4B84-8C27-890936803344}" type="datetimeFigureOut">
              <a:rPr lang="sl-SI" smtClean="0"/>
              <a:pPr/>
              <a:t>23.10.2017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B4C7-4167-48CB-AA26-3B8B41EBEB4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995A5-A2B3-4B84-8C27-890936803344}" type="datetimeFigureOut">
              <a:rPr lang="sl-SI" smtClean="0"/>
              <a:pPr/>
              <a:t>23.10.2017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1B4C7-4167-48CB-AA26-3B8B41EBEB49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E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995A5-A2B3-4B84-8C27-890936803344}" type="datetimeFigureOut">
              <a:rPr lang="sl-SI" smtClean="0"/>
              <a:pPr/>
              <a:t>23.10.2017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1B4C7-4167-48CB-AA26-3B8B41EBEB49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sl-SI" sz="1100" b="1" dirty="0"/>
              <a:t>ČRKA in GLAS</a:t>
            </a:r>
            <a:r>
              <a:rPr lang="sl-SI" sz="4800" b="1" dirty="0"/>
              <a:t/>
            </a:r>
            <a:br>
              <a:rPr lang="sl-SI" sz="4800" b="1" dirty="0"/>
            </a:br>
            <a:r>
              <a:rPr lang="sl-SI" sz="4000" b="1" dirty="0" err="1"/>
              <a:t>S</a:t>
            </a:r>
            <a:r>
              <a:rPr lang="sl-SI" sz="4000" b="1" dirty="0" err="1" smtClean="0"/>
              <a:t>hkronja</a:t>
            </a:r>
            <a:r>
              <a:rPr lang="sl-SI" sz="4000" b="1" dirty="0" smtClean="0"/>
              <a:t> </a:t>
            </a:r>
            <a:r>
              <a:rPr lang="sl-SI" sz="4000" b="1" dirty="0" err="1"/>
              <a:t>dhe</a:t>
            </a:r>
            <a:r>
              <a:rPr lang="sl-SI" sz="4000" b="1" dirty="0"/>
              <a:t> </a:t>
            </a:r>
            <a:r>
              <a:rPr lang="sl-SI" sz="4000" b="1" dirty="0" err="1"/>
              <a:t>tingull</a:t>
            </a:r>
            <a:endParaRPr lang="sl-SI" sz="40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l-SI" dirty="0"/>
          </a:p>
          <a:p>
            <a:pPr>
              <a:buNone/>
            </a:pPr>
            <a:r>
              <a:rPr lang="sl-SI" sz="1200" dirty="0"/>
              <a:t>Slovenščina ima 25 črk.</a:t>
            </a:r>
          </a:p>
          <a:p>
            <a:pPr>
              <a:buNone/>
            </a:pPr>
            <a:r>
              <a:rPr lang="sl-SI" dirty="0" err="1"/>
              <a:t>Gjuha</a:t>
            </a:r>
            <a:r>
              <a:rPr lang="sl-SI" dirty="0"/>
              <a:t> </a:t>
            </a:r>
            <a:r>
              <a:rPr lang="sl-SI" dirty="0" err="1"/>
              <a:t>sllovene</a:t>
            </a:r>
            <a:r>
              <a:rPr lang="sl-SI" dirty="0"/>
              <a:t> </a:t>
            </a:r>
            <a:r>
              <a:rPr lang="sl-SI" dirty="0" err="1"/>
              <a:t>ka</a:t>
            </a:r>
            <a:r>
              <a:rPr lang="sl-SI" dirty="0"/>
              <a:t> 25 </a:t>
            </a:r>
            <a:r>
              <a:rPr lang="sl-SI" dirty="0" err="1"/>
              <a:t>shkronja</a:t>
            </a:r>
            <a:r>
              <a:rPr lang="sl-SI" dirty="0"/>
              <a:t>.</a:t>
            </a:r>
          </a:p>
          <a:p>
            <a:pPr>
              <a:buNone/>
            </a:pPr>
            <a:endParaRPr lang="sl-SI" dirty="0"/>
          </a:p>
          <a:p>
            <a:pPr>
              <a:buNone/>
            </a:pPr>
            <a:r>
              <a:rPr lang="sl-SI" sz="1200" dirty="0"/>
              <a:t>Nekatere črke (npr. E, O, L, V) lahko izgovarjamo na več načinov.</a:t>
            </a:r>
          </a:p>
          <a:p>
            <a:pPr>
              <a:buNone/>
            </a:pPr>
            <a:r>
              <a:rPr lang="sl-SI" dirty="0" err="1"/>
              <a:t>Disa</a:t>
            </a:r>
            <a:r>
              <a:rPr lang="sl-SI" dirty="0"/>
              <a:t> </a:t>
            </a:r>
            <a:r>
              <a:rPr lang="sl-SI" dirty="0" err="1"/>
              <a:t>shkronja</a:t>
            </a:r>
            <a:r>
              <a:rPr lang="sl-SI" dirty="0"/>
              <a:t> (p.sh. E, O, L, V) </a:t>
            </a:r>
            <a:r>
              <a:rPr lang="sl-SI" dirty="0" err="1"/>
              <a:t>mund</a:t>
            </a:r>
            <a:r>
              <a:rPr lang="sl-SI" dirty="0"/>
              <a:t> </a:t>
            </a:r>
            <a:r>
              <a:rPr lang="sl-SI" dirty="0" err="1"/>
              <a:t>të</a:t>
            </a:r>
            <a:r>
              <a:rPr lang="sl-SI" dirty="0"/>
              <a:t> </a:t>
            </a:r>
            <a:r>
              <a:rPr lang="sl-SI" dirty="0" err="1"/>
              <a:t>shqiptohen</a:t>
            </a:r>
            <a:r>
              <a:rPr lang="sl-SI" dirty="0"/>
              <a:t> </a:t>
            </a:r>
            <a:r>
              <a:rPr lang="sl-SI" dirty="0" err="1"/>
              <a:t>në</a:t>
            </a:r>
            <a:r>
              <a:rPr lang="sl-SI" dirty="0"/>
              <a:t> </a:t>
            </a:r>
            <a:r>
              <a:rPr lang="sl-SI" dirty="0" err="1"/>
              <a:t>disa</a:t>
            </a:r>
            <a:r>
              <a:rPr lang="sl-SI" dirty="0"/>
              <a:t> </a:t>
            </a:r>
            <a:r>
              <a:rPr lang="sl-SI" dirty="0" err="1"/>
              <a:t>mënyra</a:t>
            </a:r>
            <a:r>
              <a:rPr lang="sl-SI" dirty="0"/>
              <a:t>.</a:t>
            </a:r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l-SI" sz="13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IZGOVOR ČRKE E</a:t>
            </a:r>
            <a:r>
              <a:rPr lang="sl-SI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sl-SI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sl-SI" sz="4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S</a:t>
            </a:r>
            <a:r>
              <a:rPr lang="sl-SI" sz="40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hqiptimi</a:t>
            </a:r>
            <a:r>
              <a:rPr lang="sl-SI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l-SI" sz="40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shkronja</a:t>
            </a:r>
            <a:r>
              <a:rPr lang="sl-SI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l-SI" sz="4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sl-SI" sz="1200" dirty="0"/>
              <a:t>E izgovarjamo ozko (é). </a:t>
            </a:r>
            <a:r>
              <a:rPr lang="sl-SI" b="1" dirty="0"/>
              <a:t>E </a:t>
            </a:r>
            <a:r>
              <a:rPr lang="sl-SI" b="1" dirty="0" err="1"/>
              <a:t>shqiptojmë</a:t>
            </a:r>
            <a:r>
              <a:rPr lang="sl-SI" b="1" dirty="0"/>
              <a:t> </a:t>
            </a:r>
            <a:r>
              <a:rPr lang="sl-SI" b="1" dirty="0" err="1"/>
              <a:t>ngushtë</a:t>
            </a:r>
            <a:r>
              <a:rPr lang="sl-SI" b="1" dirty="0"/>
              <a:t> </a:t>
            </a:r>
            <a:r>
              <a:rPr lang="sl-SI" b="1" dirty="0" smtClean="0"/>
              <a:t>(</a:t>
            </a:r>
            <a:r>
              <a:rPr lang="sl-SI" b="1" dirty="0"/>
              <a:t>é). </a:t>
            </a:r>
          </a:p>
          <a:p>
            <a:pPr>
              <a:buNone/>
            </a:pPr>
            <a:r>
              <a:rPr lang="sl-SI" dirty="0"/>
              <a:t>    </a:t>
            </a:r>
            <a:r>
              <a:rPr lang="sl-SI" i="1" dirty="0"/>
              <a:t>m</a:t>
            </a:r>
            <a:r>
              <a:rPr lang="sl-SI" b="1" i="1" dirty="0"/>
              <a:t>e</a:t>
            </a:r>
            <a:r>
              <a:rPr lang="sl-SI" i="1" dirty="0"/>
              <a:t>sto, t</a:t>
            </a:r>
            <a:r>
              <a:rPr lang="sl-SI" b="1" i="1" dirty="0"/>
              <a:t>e</a:t>
            </a:r>
            <a:r>
              <a:rPr lang="sl-SI" i="1" dirty="0"/>
              <a:t>nis, bes</a:t>
            </a:r>
            <a:r>
              <a:rPr lang="sl-SI" b="1" i="1" dirty="0"/>
              <a:t>e</a:t>
            </a:r>
            <a:r>
              <a:rPr lang="sl-SI" i="1" dirty="0"/>
              <a:t>da, b</a:t>
            </a:r>
            <a:r>
              <a:rPr lang="sl-SI" b="1" i="1" dirty="0"/>
              <a:t>e</a:t>
            </a:r>
            <a:r>
              <a:rPr lang="sl-SI" i="1" dirty="0"/>
              <a:t>l, slov</a:t>
            </a:r>
            <a:r>
              <a:rPr lang="sl-SI" b="1" i="1" dirty="0"/>
              <a:t>e</a:t>
            </a:r>
            <a:r>
              <a:rPr lang="sl-SI" i="1" dirty="0"/>
              <a:t>nščina</a:t>
            </a:r>
          </a:p>
          <a:p>
            <a:r>
              <a:rPr lang="sl-SI" sz="1200" dirty="0"/>
              <a:t>E izgovarjamo široko (</a:t>
            </a:r>
            <a:r>
              <a:rPr lang="sl-SI" sz="1200" dirty="0">
                <a:latin typeface="Calibri"/>
              </a:rPr>
              <a:t>ê</a:t>
            </a:r>
            <a:r>
              <a:rPr lang="sl-SI" sz="1200" dirty="0"/>
              <a:t>). </a:t>
            </a:r>
            <a:r>
              <a:rPr lang="sl-SI" b="1" dirty="0"/>
              <a:t>E </a:t>
            </a:r>
            <a:r>
              <a:rPr lang="sl-SI" b="1" dirty="0" err="1"/>
              <a:t>shqiptojmë</a:t>
            </a:r>
            <a:r>
              <a:rPr lang="sl-SI" b="1" dirty="0"/>
              <a:t> </a:t>
            </a:r>
            <a:r>
              <a:rPr lang="sl-SI" b="1" dirty="0" err="1" smtClean="0"/>
              <a:t>gjerësisht</a:t>
            </a:r>
            <a:r>
              <a:rPr lang="sl-SI" b="1" dirty="0"/>
              <a:t> (ê). </a:t>
            </a:r>
          </a:p>
          <a:p>
            <a:pPr>
              <a:buNone/>
            </a:pPr>
            <a:r>
              <a:rPr lang="sl-SI" b="1" dirty="0"/>
              <a:t>    </a:t>
            </a:r>
            <a:r>
              <a:rPr lang="sl-SI" b="1" i="1" dirty="0"/>
              <a:t>e</a:t>
            </a:r>
            <a:r>
              <a:rPr lang="sl-SI" i="1" dirty="0"/>
              <a:t>na, s</a:t>
            </a:r>
            <a:r>
              <a:rPr lang="sl-SI" b="1" i="1" dirty="0"/>
              <a:t>e</a:t>
            </a:r>
            <a:r>
              <a:rPr lang="sl-SI" i="1" dirty="0"/>
              <a:t>stra, v</a:t>
            </a:r>
            <a:r>
              <a:rPr lang="sl-SI" b="1" i="1" dirty="0"/>
              <a:t>e</a:t>
            </a:r>
            <a:r>
              <a:rPr lang="sl-SI" i="1" dirty="0"/>
              <a:t>lik, n</a:t>
            </a:r>
            <a:r>
              <a:rPr lang="sl-SI" b="1" i="1" dirty="0"/>
              <a:t>e</a:t>
            </a:r>
            <a:endParaRPr lang="sl-SI" i="1" dirty="0"/>
          </a:p>
          <a:p>
            <a:r>
              <a:rPr lang="sl-SI" sz="1200" dirty="0"/>
              <a:t>E izgovarjamo z jezikom v nevtralnem položaju, kot polglasnik (ə). </a:t>
            </a:r>
            <a:r>
              <a:rPr lang="sl-SI" b="1" dirty="0"/>
              <a:t>E </a:t>
            </a:r>
            <a:r>
              <a:rPr lang="sl-SI" b="1" dirty="0" err="1"/>
              <a:t>është</a:t>
            </a:r>
            <a:r>
              <a:rPr lang="sl-SI" b="1" dirty="0"/>
              <a:t> e </a:t>
            </a:r>
            <a:r>
              <a:rPr lang="sl-SI" b="1" dirty="0" err="1"/>
              <a:t>theksuar</a:t>
            </a:r>
            <a:r>
              <a:rPr lang="sl-SI" b="1" dirty="0"/>
              <a:t> me </a:t>
            </a:r>
            <a:r>
              <a:rPr lang="sl-SI" b="1" dirty="0" err="1"/>
              <a:t>gjuhën</a:t>
            </a:r>
            <a:r>
              <a:rPr lang="sl-SI" b="1" dirty="0"/>
              <a:t> </a:t>
            </a:r>
            <a:r>
              <a:rPr lang="sl-SI" b="1" dirty="0" err="1"/>
              <a:t>në</a:t>
            </a:r>
            <a:r>
              <a:rPr lang="sl-SI" b="1" dirty="0"/>
              <a:t> </a:t>
            </a:r>
            <a:r>
              <a:rPr lang="sl-SI" b="1" dirty="0" err="1"/>
              <a:t>një</a:t>
            </a:r>
            <a:r>
              <a:rPr lang="sl-SI" b="1" dirty="0"/>
              <a:t> </a:t>
            </a:r>
            <a:r>
              <a:rPr lang="sl-SI" b="1" dirty="0" err="1"/>
              <a:t>pozicion</a:t>
            </a:r>
            <a:r>
              <a:rPr lang="sl-SI" b="1" dirty="0"/>
              <a:t> </a:t>
            </a:r>
            <a:r>
              <a:rPr lang="sl-SI" b="1" dirty="0" err="1"/>
              <a:t>neutral</a:t>
            </a:r>
            <a:r>
              <a:rPr lang="sl-SI" b="1" dirty="0"/>
              <a:t>, </a:t>
            </a:r>
            <a:r>
              <a:rPr lang="sl-SI" b="1" dirty="0" err="1"/>
              <a:t>sikur</a:t>
            </a:r>
            <a:r>
              <a:rPr lang="sl-SI" b="1" dirty="0"/>
              <a:t> </a:t>
            </a:r>
            <a:r>
              <a:rPr lang="sl-SI" b="1" dirty="0" err="1"/>
              <a:t>në</a:t>
            </a:r>
            <a:r>
              <a:rPr lang="sl-SI" b="1" dirty="0"/>
              <a:t> </a:t>
            </a:r>
            <a:r>
              <a:rPr lang="sl-SI" b="1" dirty="0" err="1"/>
              <a:t>shqip</a:t>
            </a:r>
            <a:r>
              <a:rPr lang="sl-SI" b="1" dirty="0"/>
              <a:t> </a:t>
            </a:r>
            <a:r>
              <a:rPr lang="sl-SI" b="1" dirty="0" err="1"/>
              <a:t>shkornja</a:t>
            </a:r>
            <a:r>
              <a:rPr lang="sl-SI" b="1" dirty="0"/>
              <a:t> </a:t>
            </a:r>
            <a:r>
              <a:rPr lang="sl-SI" b="1" dirty="0" smtClean="0"/>
              <a:t>ë </a:t>
            </a:r>
            <a:r>
              <a:rPr lang="sl-SI" b="1" dirty="0"/>
              <a:t>(ə). </a:t>
            </a:r>
          </a:p>
          <a:p>
            <a:pPr marL="0" indent="0">
              <a:buNone/>
            </a:pPr>
            <a:r>
              <a:rPr lang="sl-SI" i="1" dirty="0" smtClean="0"/>
              <a:t>    p</a:t>
            </a:r>
            <a:r>
              <a:rPr lang="sl-SI" b="1" i="1" dirty="0" smtClean="0"/>
              <a:t>e</a:t>
            </a:r>
            <a:r>
              <a:rPr lang="sl-SI" i="1" dirty="0" smtClean="0"/>
              <a:t>s</a:t>
            </a:r>
            <a:r>
              <a:rPr lang="sl-SI" i="1" dirty="0"/>
              <a:t>, d</a:t>
            </a:r>
            <a:r>
              <a:rPr lang="sl-SI" b="1" i="1" dirty="0"/>
              <a:t>e</a:t>
            </a:r>
            <a:r>
              <a:rPr lang="sl-SI" i="1" dirty="0"/>
              <a:t>ž</a:t>
            </a:r>
            <a:endParaRPr lang="sl-SI" i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sl-SI" sz="2800" dirty="0"/>
              <a:t>    </a:t>
            </a:r>
            <a:r>
              <a:rPr lang="sl-SI" sz="1200" dirty="0"/>
              <a:t>Polglasnik izgovarjamo včasih tudi pred črko r (</a:t>
            </a:r>
            <a:r>
              <a:rPr lang="sl-SI" sz="1200" i="1" dirty="0"/>
              <a:t>č</a:t>
            </a:r>
            <a:r>
              <a:rPr lang="sl-SI" sz="1200" b="1" i="1" dirty="0"/>
              <a:t>r</a:t>
            </a:r>
            <a:r>
              <a:rPr lang="sl-SI" sz="1200" i="1" dirty="0"/>
              <a:t>ka, v</a:t>
            </a:r>
            <a:r>
              <a:rPr lang="sl-SI" sz="1200" b="1" i="1" dirty="0"/>
              <a:t>r</a:t>
            </a:r>
            <a:r>
              <a:rPr lang="sl-SI" sz="1200" i="1" dirty="0"/>
              <a:t>t, č</a:t>
            </a:r>
            <a:r>
              <a:rPr lang="sl-SI" sz="1200" b="1" i="1" dirty="0"/>
              <a:t>r</a:t>
            </a:r>
            <a:r>
              <a:rPr lang="sl-SI" sz="1200" i="1" dirty="0"/>
              <a:t>n</a:t>
            </a:r>
            <a:r>
              <a:rPr lang="sl-SI" sz="1200" dirty="0" smtClean="0"/>
              <a:t>). </a:t>
            </a:r>
            <a:r>
              <a:rPr lang="sl-SI" b="1" dirty="0" smtClean="0"/>
              <a:t>ë </a:t>
            </a:r>
            <a:r>
              <a:rPr lang="sl-SI" b="1" dirty="0" err="1"/>
              <a:t>shqiptojmë</a:t>
            </a:r>
            <a:r>
              <a:rPr lang="sl-SI" b="1" dirty="0"/>
              <a:t> </a:t>
            </a:r>
            <a:r>
              <a:rPr lang="pt-BR" b="1" dirty="0"/>
              <a:t>nganjëherë edhe para letrës </a:t>
            </a:r>
            <a:r>
              <a:rPr lang="pt-BR" b="1" dirty="0" smtClean="0"/>
              <a:t>r</a:t>
            </a:r>
            <a:r>
              <a:rPr lang="sl-SI" b="1" dirty="0" smtClean="0"/>
              <a:t> </a:t>
            </a:r>
            <a:r>
              <a:rPr lang="sl-SI" dirty="0"/>
              <a:t>(</a:t>
            </a:r>
            <a:r>
              <a:rPr lang="sl-SI" i="1" dirty="0"/>
              <a:t>č</a:t>
            </a:r>
            <a:r>
              <a:rPr lang="sl-SI" b="1" i="1" dirty="0"/>
              <a:t>r</a:t>
            </a:r>
            <a:r>
              <a:rPr lang="sl-SI" i="1" dirty="0"/>
              <a:t>ka, v</a:t>
            </a:r>
            <a:r>
              <a:rPr lang="sl-SI" b="1" i="1" dirty="0"/>
              <a:t>r</a:t>
            </a:r>
            <a:r>
              <a:rPr lang="sl-SI" i="1" dirty="0"/>
              <a:t>t, č</a:t>
            </a:r>
            <a:r>
              <a:rPr lang="sl-SI" b="1" i="1" dirty="0"/>
              <a:t>r</a:t>
            </a:r>
            <a:r>
              <a:rPr lang="sl-SI" i="1" dirty="0"/>
              <a:t>n</a:t>
            </a:r>
            <a:r>
              <a:rPr lang="sl-SI" dirty="0"/>
              <a:t>).</a:t>
            </a:r>
          </a:p>
          <a:p>
            <a:pPr>
              <a:buNone/>
            </a:pPr>
            <a:endParaRPr lang="sl-SI" sz="1200" dirty="0"/>
          </a:p>
          <a:p>
            <a:pPr>
              <a:buNone/>
            </a:pPr>
            <a:endParaRPr lang="sl-SI" dirty="0"/>
          </a:p>
          <a:p>
            <a:pPr>
              <a:buNone/>
            </a:pPr>
            <a:endParaRPr lang="sl-SI" dirty="0"/>
          </a:p>
        </p:txBody>
      </p:sp>
      <p:sp>
        <p:nvSpPr>
          <p:cNvPr id="4" name="Pravokotnik 3"/>
          <p:cNvSpPr/>
          <p:nvPr/>
        </p:nvSpPr>
        <p:spPr>
          <a:xfrm>
            <a:off x="8434772" y="1600200"/>
            <a:ext cx="50405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/>
              <a:t>P1</a:t>
            </a:r>
            <a:endParaRPr lang="sl-SI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78098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l-SI" sz="1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IZGOVOR ČRKE O</a:t>
            </a:r>
            <a:r>
              <a:rPr lang="sl-SI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sl-SI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sl-SI" sz="4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S</a:t>
            </a:r>
            <a:r>
              <a:rPr lang="sl-SI" sz="40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hqiptimi</a:t>
            </a:r>
            <a:r>
              <a:rPr lang="sl-SI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l-SI" sz="4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shkronja</a:t>
            </a:r>
            <a:r>
              <a:rPr lang="sl-SI" sz="4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O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1200" b="1" dirty="0"/>
              <a:t>O izgovarjamo ozko (ó). </a:t>
            </a:r>
            <a:r>
              <a:rPr lang="sl-SI" b="1" dirty="0"/>
              <a:t>O </a:t>
            </a:r>
            <a:r>
              <a:rPr lang="sl-SI" b="1" dirty="0" err="1"/>
              <a:t>shqiptojmë</a:t>
            </a:r>
            <a:r>
              <a:rPr lang="sl-SI" b="1" dirty="0"/>
              <a:t> </a:t>
            </a:r>
            <a:r>
              <a:rPr lang="sl-SI" b="1" dirty="0" err="1" smtClean="0"/>
              <a:t>ngushtë</a:t>
            </a:r>
            <a:r>
              <a:rPr lang="sl-SI" b="1" dirty="0"/>
              <a:t> (ó). </a:t>
            </a:r>
          </a:p>
          <a:p>
            <a:pPr>
              <a:buNone/>
            </a:pPr>
            <a:r>
              <a:rPr lang="sl-SI" i="1" dirty="0"/>
              <a:t>    t</a:t>
            </a:r>
            <a:r>
              <a:rPr lang="sl-SI" b="1" i="1" dirty="0"/>
              <a:t>o</a:t>
            </a:r>
            <a:r>
              <a:rPr lang="sl-SI" i="1" dirty="0"/>
              <a:t>rba, d</a:t>
            </a:r>
            <a:r>
              <a:rPr lang="sl-SI" b="1" i="1" dirty="0"/>
              <a:t>o</a:t>
            </a:r>
            <a:r>
              <a:rPr lang="sl-SI" i="1" dirty="0"/>
              <a:t>ber, k</a:t>
            </a:r>
            <a:r>
              <a:rPr lang="sl-SI" b="1" i="1" dirty="0"/>
              <a:t>o</a:t>
            </a:r>
            <a:r>
              <a:rPr lang="sl-SI" i="1" dirty="0"/>
              <a:t>liko, kak</a:t>
            </a:r>
            <a:r>
              <a:rPr lang="sl-SI" b="1" i="1" dirty="0"/>
              <a:t>o</a:t>
            </a:r>
            <a:r>
              <a:rPr lang="sl-SI" i="1" dirty="0"/>
              <a:t>, tak</a:t>
            </a:r>
            <a:r>
              <a:rPr lang="sl-SI" b="1" i="1" dirty="0"/>
              <a:t>o, </a:t>
            </a:r>
            <a:r>
              <a:rPr lang="sl-SI" i="1" dirty="0"/>
              <a:t>zel</a:t>
            </a:r>
            <a:r>
              <a:rPr lang="sl-SI" b="1" i="1" dirty="0"/>
              <a:t>o</a:t>
            </a:r>
            <a:endParaRPr lang="sl-SI" i="1" dirty="0"/>
          </a:p>
          <a:p>
            <a:r>
              <a:rPr lang="sl-SI" sz="1200" b="1" dirty="0"/>
              <a:t>O izgovarjamo široko (</a:t>
            </a:r>
            <a:r>
              <a:rPr lang="sl-SI" sz="1200" b="1" dirty="0">
                <a:latin typeface="Calibri"/>
              </a:rPr>
              <a:t>ô</a:t>
            </a:r>
            <a:r>
              <a:rPr lang="sl-SI" sz="1200" b="1" dirty="0"/>
              <a:t>). </a:t>
            </a:r>
            <a:r>
              <a:rPr lang="sl-SI" b="1" dirty="0"/>
              <a:t>O </a:t>
            </a:r>
            <a:r>
              <a:rPr lang="sl-SI" b="1" dirty="0" err="1"/>
              <a:t>shqiptojmë</a:t>
            </a:r>
            <a:r>
              <a:rPr lang="sl-SI" b="1" dirty="0"/>
              <a:t> </a:t>
            </a:r>
            <a:r>
              <a:rPr lang="sl-SI" b="1" dirty="0" err="1" smtClean="0"/>
              <a:t>gjerësisht</a:t>
            </a:r>
            <a:r>
              <a:rPr lang="sl-SI" b="1" dirty="0"/>
              <a:t> (ô). </a:t>
            </a:r>
          </a:p>
          <a:p>
            <a:pPr>
              <a:buNone/>
            </a:pPr>
            <a:r>
              <a:rPr lang="sl-SI" i="1" dirty="0"/>
              <a:t>    s</a:t>
            </a:r>
            <a:r>
              <a:rPr lang="sl-SI" b="1" i="1" dirty="0"/>
              <a:t>o</a:t>
            </a:r>
            <a:r>
              <a:rPr lang="sl-SI" i="1" dirty="0"/>
              <a:t>ba, </a:t>
            </a:r>
            <a:r>
              <a:rPr lang="sl-SI" b="1" i="1" dirty="0"/>
              <a:t>o</a:t>
            </a:r>
            <a:r>
              <a:rPr lang="sl-SI" i="1" dirty="0"/>
              <a:t>na, sl</a:t>
            </a:r>
            <a:r>
              <a:rPr lang="sl-SI" b="1" i="1" dirty="0"/>
              <a:t>o</a:t>
            </a:r>
            <a:r>
              <a:rPr lang="sl-SI" i="1" dirty="0"/>
              <a:t>vnica, m</a:t>
            </a:r>
            <a:r>
              <a:rPr lang="sl-SI" b="1" i="1" dirty="0"/>
              <a:t>o</a:t>
            </a:r>
            <a:r>
              <a:rPr lang="sl-SI" i="1" dirty="0"/>
              <a:t>ški</a:t>
            </a:r>
          </a:p>
          <a:p>
            <a:pPr>
              <a:buNone/>
            </a:pPr>
            <a:endParaRPr lang="sl-SI" dirty="0"/>
          </a:p>
        </p:txBody>
      </p:sp>
      <p:sp>
        <p:nvSpPr>
          <p:cNvPr id="4" name="Pravokotnik 3"/>
          <p:cNvSpPr/>
          <p:nvPr/>
        </p:nvSpPr>
        <p:spPr>
          <a:xfrm>
            <a:off x="8182744" y="1700808"/>
            <a:ext cx="50405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b="1" dirty="0" smtClean="0"/>
              <a:t>P2</a:t>
            </a:r>
            <a:endParaRPr lang="sl-SI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l-SI" sz="1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IZGOVOR ČRKE L</a:t>
            </a:r>
            <a:r>
              <a:rPr lang="sl-SI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sl-SI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sl-SI" sz="4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S</a:t>
            </a:r>
            <a:r>
              <a:rPr lang="sl-SI" sz="40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hqiptimi</a:t>
            </a:r>
            <a:r>
              <a:rPr lang="sl-SI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l-SI" sz="4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shkronja</a:t>
            </a:r>
            <a:r>
              <a:rPr lang="sl-SI" sz="4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O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1200" b="1" dirty="0"/>
              <a:t>L izgovarjamo kot L. </a:t>
            </a:r>
            <a:r>
              <a:rPr lang="sl-SI" b="1" dirty="0"/>
              <a:t>L </a:t>
            </a:r>
            <a:r>
              <a:rPr lang="sl-SI" b="1" dirty="0" err="1"/>
              <a:t>shqiptojmë</a:t>
            </a:r>
            <a:r>
              <a:rPr lang="sl-SI" b="1" dirty="0"/>
              <a:t> </a:t>
            </a:r>
            <a:r>
              <a:rPr lang="sl-SI" b="1" dirty="0" err="1"/>
              <a:t>sikur</a:t>
            </a:r>
            <a:r>
              <a:rPr lang="sl-SI" b="1" dirty="0"/>
              <a:t> L</a:t>
            </a:r>
          </a:p>
          <a:p>
            <a:pPr>
              <a:buNone/>
            </a:pPr>
            <a:r>
              <a:rPr lang="sl-SI" b="1" dirty="0"/>
              <a:t>    </a:t>
            </a:r>
            <a:r>
              <a:rPr lang="sl-SI" b="1" i="1" dirty="0"/>
              <a:t>l</a:t>
            </a:r>
            <a:r>
              <a:rPr lang="sl-SI" i="1" dirty="0"/>
              <a:t>ahko, </a:t>
            </a:r>
            <a:r>
              <a:rPr lang="sl-SI" b="1" i="1" dirty="0"/>
              <a:t>l</a:t>
            </a:r>
            <a:r>
              <a:rPr lang="sl-SI" i="1" dirty="0"/>
              <a:t>ep, </a:t>
            </a:r>
            <a:r>
              <a:rPr lang="sl-SI" b="1" i="1" dirty="0"/>
              <a:t>l</a:t>
            </a:r>
            <a:r>
              <a:rPr lang="sl-SI" i="1" dirty="0"/>
              <a:t>imona, ma</a:t>
            </a:r>
            <a:r>
              <a:rPr lang="sl-SI" b="1" i="1" dirty="0"/>
              <a:t>l</a:t>
            </a:r>
            <a:r>
              <a:rPr lang="sl-SI" i="1" dirty="0"/>
              <a:t>o, </a:t>
            </a:r>
            <a:r>
              <a:rPr lang="sl-SI" b="1" i="1" dirty="0" smtClean="0"/>
              <a:t>l</a:t>
            </a:r>
            <a:r>
              <a:rPr lang="sl-SI" i="1" dirty="0" smtClean="0"/>
              <a:t>uč</a:t>
            </a:r>
            <a:r>
              <a:rPr lang="sl-SI" b="1" dirty="0"/>
              <a:t> </a:t>
            </a:r>
            <a:endParaRPr lang="sl-SI" i="1" dirty="0"/>
          </a:p>
          <a:p>
            <a:r>
              <a:rPr lang="sl-SI" sz="1200" b="1" dirty="0"/>
              <a:t>L izgovarjamo kot U. </a:t>
            </a:r>
            <a:r>
              <a:rPr lang="sl-SI" sz="1200" dirty="0"/>
              <a:t>(</a:t>
            </a:r>
            <a:r>
              <a:rPr lang="sl-SI" sz="1200" dirty="0" err="1"/>
              <a:t>Ponavadi</a:t>
            </a:r>
            <a:r>
              <a:rPr lang="sl-SI" sz="1200" dirty="0"/>
              <a:t> na koncu besede.)</a:t>
            </a:r>
          </a:p>
          <a:p>
            <a:pPr marL="0" indent="0">
              <a:buNone/>
            </a:pPr>
            <a:r>
              <a:rPr lang="sl-SI" b="1" dirty="0"/>
              <a:t>   </a:t>
            </a:r>
            <a:r>
              <a:rPr lang="sl-SI" b="1" dirty="0" smtClean="0"/>
              <a:t>L </a:t>
            </a:r>
            <a:r>
              <a:rPr lang="sl-SI" b="1" dirty="0" err="1"/>
              <a:t>shqiptojmë</a:t>
            </a:r>
            <a:r>
              <a:rPr lang="sl-SI" b="1" dirty="0"/>
              <a:t> si L (</a:t>
            </a:r>
            <a:r>
              <a:rPr lang="sl-SI" b="1" dirty="0" err="1"/>
              <a:t>Zakonisht</a:t>
            </a:r>
            <a:r>
              <a:rPr lang="sl-SI" b="1" dirty="0"/>
              <a:t> </a:t>
            </a:r>
            <a:r>
              <a:rPr lang="sl-SI" b="1" dirty="0" err="1"/>
              <a:t>në</a:t>
            </a:r>
            <a:r>
              <a:rPr lang="sl-SI" b="1" dirty="0"/>
              <a:t> </a:t>
            </a:r>
            <a:r>
              <a:rPr lang="sl-SI" b="1" dirty="0" err="1"/>
              <a:t>fund</a:t>
            </a:r>
            <a:r>
              <a:rPr lang="sl-SI" b="1" dirty="0"/>
              <a:t> </a:t>
            </a:r>
            <a:r>
              <a:rPr lang="sl-SI" b="1" dirty="0" err="1"/>
              <a:t>të</a:t>
            </a:r>
            <a:r>
              <a:rPr lang="sl-SI" b="1" dirty="0"/>
              <a:t> </a:t>
            </a:r>
            <a:r>
              <a:rPr lang="sl-SI" b="1" dirty="0" err="1"/>
              <a:t>fjalës</a:t>
            </a:r>
            <a:r>
              <a:rPr lang="sl-SI" b="1" dirty="0"/>
              <a:t>.)</a:t>
            </a:r>
          </a:p>
          <a:p>
            <a:pPr marL="0" indent="0">
              <a:buNone/>
            </a:pPr>
            <a:r>
              <a:rPr lang="sl-SI" dirty="0"/>
              <a:t> </a:t>
            </a:r>
            <a:r>
              <a:rPr lang="sl-SI" dirty="0" smtClean="0"/>
              <a:t>  </a:t>
            </a:r>
            <a:r>
              <a:rPr lang="sl-SI" i="1" dirty="0"/>
              <a:t>be</a:t>
            </a:r>
            <a:r>
              <a:rPr lang="sl-SI" b="1" i="1" dirty="0"/>
              <a:t>l</a:t>
            </a:r>
            <a:r>
              <a:rPr lang="sl-SI" i="1" dirty="0"/>
              <a:t>, sto</a:t>
            </a:r>
            <a:r>
              <a:rPr lang="sl-SI" b="1" i="1" dirty="0"/>
              <a:t>l</a:t>
            </a:r>
            <a:r>
              <a:rPr lang="sl-SI" i="1" dirty="0"/>
              <a:t>,</a:t>
            </a:r>
            <a:r>
              <a:rPr lang="sl-SI" b="1" i="1" dirty="0"/>
              <a:t> </a:t>
            </a:r>
            <a:r>
              <a:rPr lang="sl-SI" i="1" dirty="0"/>
              <a:t>po</a:t>
            </a:r>
            <a:r>
              <a:rPr lang="sl-SI" b="1" i="1" dirty="0"/>
              <a:t>l</a:t>
            </a:r>
          </a:p>
          <a:p>
            <a:pPr>
              <a:buNone/>
            </a:pPr>
            <a:endParaRPr lang="sl-SI" dirty="0"/>
          </a:p>
        </p:txBody>
      </p:sp>
      <p:sp>
        <p:nvSpPr>
          <p:cNvPr id="5" name="Pravokotnik 4"/>
          <p:cNvSpPr/>
          <p:nvPr/>
        </p:nvSpPr>
        <p:spPr>
          <a:xfrm>
            <a:off x="6516216" y="1772816"/>
            <a:ext cx="5760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P3</a:t>
            </a:r>
            <a:endParaRPr lang="sl-S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sl-SI" sz="13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IZGOVOR ČRKE V</a:t>
            </a:r>
            <a:r>
              <a:rPr lang="sl-SI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sl-SI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sl-SI" sz="4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S</a:t>
            </a:r>
            <a:r>
              <a:rPr lang="sl-SI" sz="4000" b="1" dirty="0" err="1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hqiptimi</a:t>
            </a:r>
            <a:r>
              <a:rPr lang="sl-SI" sz="40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l-SI" sz="4000" b="1" dirty="0" err="1">
                <a:solidFill>
                  <a:schemeClr val="accent3">
                    <a:lumMod val="60000"/>
                    <a:lumOff val="40000"/>
                  </a:schemeClr>
                </a:solidFill>
              </a:rPr>
              <a:t>shkronja</a:t>
            </a:r>
            <a:r>
              <a:rPr lang="sl-SI" sz="4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V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1200" b="1" dirty="0"/>
              <a:t>V izgovarjamo kot V. </a:t>
            </a:r>
            <a:r>
              <a:rPr lang="sl-SI" b="1" dirty="0" smtClean="0"/>
              <a:t>V </a:t>
            </a:r>
            <a:r>
              <a:rPr lang="sl-SI" b="1" dirty="0" err="1"/>
              <a:t>shqiptojmë</a:t>
            </a:r>
            <a:r>
              <a:rPr lang="sl-SI" b="1" dirty="0"/>
              <a:t> si </a:t>
            </a:r>
            <a:r>
              <a:rPr lang="sl-SI" b="1" dirty="0" smtClean="0"/>
              <a:t>V</a:t>
            </a:r>
            <a:endParaRPr lang="sl-SI" b="1" dirty="0"/>
          </a:p>
          <a:p>
            <a:pPr>
              <a:buNone/>
            </a:pPr>
            <a:r>
              <a:rPr lang="sl-SI" i="1" dirty="0"/>
              <a:t>    ka</a:t>
            </a:r>
            <a:r>
              <a:rPr lang="sl-SI" b="1" i="1" dirty="0"/>
              <a:t>v</a:t>
            </a:r>
            <a:r>
              <a:rPr lang="sl-SI" i="1" dirty="0"/>
              <a:t>a, </a:t>
            </a:r>
            <a:r>
              <a:rPr lang="sl-SI" b="1" i="1" dirty="0"/>
              <a:t>v</a:t>
            </a:r>
            <a:r>
              <a:rPr lang="sl-SI" i="1" dirty="0"/>
              <a:t>ečer,</a:t>
            </a:r>
            <a:r>
              <a:rPr lang="sl-SI" b="1" i="1" dirty="0"/>
              <a:t> v</a:t>
            </a:r>
            <a:r>
              <a:rPr lang="sl-SI" i="1" dirty="0"/>
              <a:t>ino, </a:t>
            </a:r>
            <a:r>
              <a:rPr lang="sl-SI" b="1" i="1" dirty="0"/>
              <a:t>v</a:t>
            </a:r>
            <a:r>
              <a:rPr lang="sl-SI" i="1" dirty="0"/>
              <a:t>oda, h</a:t>
            </a:r>
            <a:r>
              <a:rPr lang="sl-SI" b="1" i="1" dirty="0"/>
              <a:t>v</a:t>
            </a:r>
            <a:r>
              <a:rPr lang="sl-SI" i="1" dirty="0"/>
              <a:t>ala</a:t>
            </a:r>
          </a:p>
          <a:p>
            <a:r>
              <a:rPr lang="sl-SI" sz="1200" b="1" dirty="0"/>
              <a:t>V izgovarjamo kot U (W). </a:t>
            </a:r>
            <a:r>
              <a:rPr lang="sl-SI" b="1" dirty="0" smtClean="0"/>
              <a:t>V </a:t>
            </a:r>
            <a:r>
              <a:rPr lang="sl-SI" b="1" dirty="0" err="1"/>
              <a:t>shqiptojmë</a:t>
            </a:r>
            <a:r>
              <a:rPr lang="sl-SI" b="1" dirty="0"/>
              <a:t> si U - </a:t>
            </a:r>
            <a:r>
              <a:rPr lang="sl-SI" b="1" dirty="0" smtClean="0"/>
              <a:t>W</a:t>
            </a:r>
            <a:endParaRPr lang="sl-SI" b="1" dirty="0"/>
          </a:p>
          <a:p>
            <a:pPr>
              <a:buNone/>
            </a:pPr>
            <a:r>
              <a:rPr lang="sl-SI" dirty="0"/>
              <a:t>    </a:t>
            </a:r>
            <a:r>
              <a:rPr lang="sl-SI" i="1" dirty="0"/>
              <a:t>E</a:t>
            </a:r>
            <a:r>
              <a:rPr lang="sl-SI" b="1" i="1" dirty="0"/>
              <a:t>v</a:t>
            </a:r>
            <a:r>
              <a:rPr lang="sl-SI" i="1" dirty="0"/>
              <a:t>ropa, zdra</a:t>
            </a:r>
            <a:r>
              <a:rPr lang="sl-SI" b="1" i="1" dirty="0"/>
              <a:t>v</a:t>
            </a:r>
            <a:r>
              <a:rPr lang="sl-SI" i="1" dirty="0"/>
              <a:t>nik, </a:t>
            </a:r>
            <a:r>
              <a:rPr lang="sl-SI" b="1" i="1" dirty="0"/>
              <a:t>v</a:t>
            </a:r>
            <a:r>
              <a:rPr lang="sl-SI" i="1" dirty="0"/>
              <a:t>sak, no</a:t>
            </a:r>
            <a:r>
              <a:rPr lang="sl-SI" b="1" i="1" dirty="0"/>
              <a:t>v</a:t>
            </a:r>
            <a:endParaRPr lang="sl-SI" i="1" dirty="0"/>
          </a:p>
          <a:p>
            <a:pPr>
              <a:buNone/>
            </a:pPr>
            <a:endParaRPr lang="sl-SI" dirty="0"/>
          </a:p>
        </p:txBody>
      </p:sp>
      <p:sp>
        <p:nvSpPr>
          <p:cNvPr id="5" name="Pravokotnik 4"/>
          <p:cNvSpPr/>
          <p:nvPr/>
        </p:nvSpPr>
        <p:spPr>
          <a:xfrm>
            <a:off x="6516216" y="1772816"/>
            <a:ext cx="57606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P4</a:t>
            </a:r>
            <a:endParaRPr lang="sl-SI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l-SI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A, E, I, O, U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sz="1200" dirty="0"/>
              <a:t>Ponovite glasove. Opazujte, kako se spreminja </a:t>
            </a:r>
            <a:r>
              <a:rPr lang="sl-SI" sz="1200" b="1" dirty="0"/>
              <a:t>položaj jezika</a:t>
            </a:r>
            <a:r>
              <a:rPr lang="sl-SI" sz="1200" dirty="0"/>
              <a:t> pri izgovoru.</a:t>
            </a:r>
          </a:p>
          <a:p>
            <a:pPr>
              <a:buNone/>
            </a:pPr>
            <a:r>
              <a:rPr lang="sl-SI" dirty="0" err="1"/>
              <a:t>Përsëriteni</a:t>
            </a:r>
            <a:r>
              <a:rPr lang="sl-SI" dirty="0"/>
              <a:t> </a:t>
            </a:r>
            <a:r>
              <a:rPr lang="sl-SI" dirty="0" err="1"/>
              <a:t>zërat</a:t>
            </a:r>
            <a:r>
              <a:rPr lang="sl-SI" dirty="0"/>
              <a:t>. </a:t>
            </a:r>
            <a:r>
              <a:rPr lang="sl-SI" dirty="0" err="1"/>
              <a:t>Vëzhgoni</a:t>
            </a:r>
            <a:r>
              <a:rPr lang="sl-SI" dirty="0"/>
              <a:t> se si </a:t>
            </a:r>
            <a:r>
              <a:rPr lang="sl-SI" dirty="0" err="1"/>
              <a:t>ndryshon</a:t>
            </a:r>
            <a:r>
              <a:rPr lang="sl-SI" dirty="0"/>
              <a:t> </a:t>
            </a:r>
            <a:r>
              <a:rPr lang="sl-SI" dirty="0" err="1"/>
              <a:t>pozita</a:t>
            </a:r>
            <a:r>
              <a:rPr lang="sl-SI" dirty="0"/>
              <a:t> e </a:t>
            </a:r>
            <a:r>
              <a:rPr lang="sl-SI" dirty="0" err="1"/>
              <a:t>gjuhës</a:t>
            </a:r>
            <a:r>
              <a:rPr lang="sl-SI" dirty="0"/>
              <a:t> </a:t>
            </a:r>
            <a:r>
              <a:rPr lang="sl-SI" dirty="0" err="1"/>
              <a:t>në</a:t>
            </a:r>
            <a:r>
              <a:rPr lang="sl-SI" dirty="0"/>
              <a:t> </a:t>
            </a:r>
            <a:r>
              <a:rPr lang="sl-SI" dirty="0" err="1"/>
              <a:t>shqiptim</a:t>
            </a:r>
            <a:r>
              <a:rPr lang="sl-SI" dirty="0"/>
              <a:t>.</a:t>
            </a:r>
          </a:p>
          <a:p>
            <a:pPr>
              <a:buNone/>
            </a:pPr>
            <a:endParaRPr lang="sl-SI" dirty="0"/>
          </a:p>
        </p:txBody>
      </p:sp>
      <p:sp>
        <p:nvSpPr>
          <p:cNvPr id="11" name="Pravokotnik 10"/>
          <p:cNvSpPr/>
          <p:nvPr/>
        </p:nvSpPr>
        <p:spPr>
          <a:xfrm>
            <a:off x="3923928" y="3501008"/>
            <a:ext cx="2304256" cy="36004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b="1" dirty="0"/>
              <a:t>POLOŽAJ JEZIKA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3356992"/>
            <a:ext cx="2049388" cy="273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2" name="Raven konektor 21"/>
          <p:cNvCxnSpPr/>
          <p:nvPr/>
        </p:nvCxnSpPr>
        <p:spPr>
          <a:xfrm flipV="1">
            <a:off x="2627784" y="4581128"/>
            <a:ext cx="504056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en konektor 19"/>
          <p:cNvCxnSpPr/>
          <p:nvPr/>
        </p:nvCxnSpPr>
        <p:spPr>
          <a:xfrm>
            <a:off x="2051720" y="4581128"/>
            <a:ext cx="576064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aven konektor 23"/>
          <p:cNvCxnSpPr/>
          <p:nvPr/>
        </p:nvCxnSpPr>
        <p:spPr>
          <a:xfrm>
            <a:off x="2051720" y="458112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en puščični konektor 17"/>
          <p:cNvCxnSpPr/>
          <p:nvPr/>
        </p:nvCxnSpPr>
        <p:spPr>
          <a:xfrm flipV="1">
            <a:off x="2771800" y="3717032"/>
            <a:ext cx="1008112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Pravokotnik 3"/>
          <p:cNvSpPr/>
          <p:nvPr/>
        </p:nvSpPr>
        <p:spPr>
          <a:xfrm>
            <a:off x="6660232" y="555675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P5</a:t>
            </a:r>
            <a:endParaRPr lang="sl-SI" dirty="0"/>
          </a:p>
        </p:txBody>
      </p:sp>
      <p:sp>
        <p:nvSpPr>
          <p:cNvPr id="13" name="Pravokotnik 12"/>
          <p:cNvSpPr/>
          <p:nvPr/>
        </p:nvSpPr>
        <p:spPr>
          <a:xfrm>
            <a:off x="6660232" y="3501008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P6</a:t>
            </a:r>
            <a:endParaRPr lang="sl-S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l-SI" sz="1200" dirty="0"/>
              <a:t>Poslušajte in ponovite. </a:t>
            </a:r>
            <a:r>
              <a:rPr lang="sl-SI" sz="4000" dirty="0" err="1"/>
              <a:t>Dëgjoni</a:t>
            </a:r>
            <a:r>
              <a:rPr lang="sl-SI" sz="4000" dirty="0"/>
              <a:t> </a:t>
            </a:r>
            <a:r>
              <a:rPr lang="sl-SI" sz="4000" dirty="0" err="1"/>
              <a:t>dhe</a:t>
            </a:r>
            <a:r>
              <a:rPr lang="sl-SI" sz="4000" dirty="0"/>
              <a:t> </a:t>
            </a:r>
            <a:r>
              <a:rPr lang="sl-SI" sz="4000" dirty="0" err="1"/>
              <a:t>përsëritni</a:t>
            </a:r>
            <a:r>
              <a:rPr lang="sl-SI" sz="4000" dirty="0"/>
              <a:t>.</a:t>
            </a:r>
          </a:p>
        </p:txBody>
      </p:sp>
      <p:sp>
        <p:nvSpPr>
          <p:cNvPr id="16" name="Enakokraki trikotnik 15"/>
          <p:cNvSpPr/>
          <p:nvPr/>
        </p:nvSpPr>
        <p:spPr>
          <a:xfrm rot="10800000">
            <a:off x="2123728" y="1844824"/>
            <a:ext cx="5040560" cy="3744416"/>
          </a:xfrm>
          <a:prstGeom prst="triangle">
            <a:avLst>
              <a:gd name="adj" fmla="val 4935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Zaobljeni pravokotnik 7"/>
          <p:cNvSpPr/>
          <p:nvPr/>
        </p:nvSpPr>
        <p:spPr>
          <a:xfrm>
            <a:off x="4427984" y="2924944"/>
            <a:ext cx="576064" cy="504056"/>
          </a:xfrm>
          <a:prstGeom prst="roundRect">
            <a:avLst/>
          </a:prstGeom>
          <a:solidFill>
            <a:srgbClr val="EEAA9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800" dirty="0">
                <a:latin typeface="Calibri"/>
                <a:ea typeface="Verdana"/>
                <a:cs typeface="Verdana"/>
              </a:rPr>
              <a:t>ə</a:t>
            </a:r>
            <a:endParaRPr lang="sl-SI" sz="2800" dirty="0"/>
          </a:p>
        </p:txBody>
      </p:sp>
      <p:sp>
        <p:nvSpPr>
          <p:cNvPr id="18" name="Pravokotnik 17"/>
          <p:cNvSpPr/>
          <p:nvPr/>
        </p:nvSpPr>
        <p:spPr>
          <a:xfrm>
            <a:off x="395536" y="1844824"/>
            <a:ext cx="1584176" cy="576064"/>
          </a:xfrm>
          <a:prstGeom prst="rect">
            <a:avLst/>
          </a:prstGeom>
          <a:solidFill>
            <a:srgbClr val="F6D8CA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dirty="0">
                <a:solidFill>
                  <a:srgbClr val="C00000"/>
                </a:solidFill>
              </a:rPr>
              <a:t>i</a:t>
            </a:r>
            <a:r>
              <a:rPr lang="sl-SI" sz="2800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9" name="Pravokotnik 18"/>
          <p:cNvSpPr/>
          <p:nvPr/>
        </p:nvSpPr>
        <p:spPr>
          <a:xfrm>
            <a:off x="4283968" y="3501008"/>
            <a:ext cx="1008112" cy="432048"/>
          </a:xfrm>
          <a:prstGeom prst="rect">
            <a:avLst/>
          </a:prstGeom>
          <a:solidFill>
            <a:srgbClr val="F6D8CA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dirty="0">
                <a:solidFill>
                  <a:schemeClr val="tx1"/>
                </a:solidFill>
              </a:rPr>
              <a:t>p</a:t>
            </a:r>
            <a:r>
              <a:rPr lang="sl-SI" sz="2800" dirty="0">
                <a:solidFill>
                  <a:srgbClr val="C00000"/>
                </a:solidFill>
              </a:rPr>
              <a:t>e</a:t>
            </a:r>
            <a:r>
              <a:rPr lang="sl-SI" sz="28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0" name="Pravokotnik 19"/>
          <p:cNvSpPr/>
          <p:nvPr/>
        </p:nvSpPr>
        <p:spPr>
          <a:xfrm>
            <a:off x="6732240" y="2852936"/>
            <a:ext cx="1584176" cy="576064"/>
          </a:xfrm>
          <a:prstGeom prst="rect">
            <a:avLst/>
          </a:prstGeom>
          <a:solidFill>
            <a:srgbClr val="F6D8CA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dirty="0">
                <a:solidFill>
                  <a:srgbClr val="C00000"/>
                </a:solidFill>
              </a:rPr>
              <a:t>o</a:t>
            </a:r>
            <a:r>
              <a:rPr lang="sl-SI" sz="2800" dirty="0">
                <a:solidFill>
                  <a:schemeClr val="tx1"/>
                </a:solidFill>
              </a:rPr>
              <a:t>sem</a:t>
            </a:r>
          </a:p>
        </p:txBody>
      </p:sp>
      <p:sp>
        <p:nvSpPr>
          <p:cNvPr id="21" name="Pravokotnik 20"/>
          <p:cNvSpPr/>
          <p:nvPr/>
        </p:nvSpPr>
        <p:spPr>
          <a:xfrm>
            <a:off x="971600" y="2852936"/>
            <a:ext cx="1584176" cy="576064"/>
          </a:xfrm>
          <a:prstGeom prst="rect">
            <a:avLst/>
          </a:prstGeom>
          <a:solidFill>
            <a:srgbClr val="F6D8CA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dirty="0">
                <a:solidFill>
                  <a:srgbClr val="C00000"/>
                </a:solidFill>
              </a:rPr>
              <a:t>e</a:t>
            </a:r>
            <a:r>
              <a:rPr lang="sl-SI" sz="2800" dirty="0">
                <a:solidFill>
                  <a:schemeClr val="tx1"/>
                </a:solidFill>
              </a:rPr>
              <a:t>vro</a:t>
            </a:r>
          </a:p>
        </p:txBody>
      </p:sp>
      <p:sp>
        <p:nvSpPr>
          <p:cNvPr id="22" name="Pravokotnik 21"/>
          <p:cNvSpPr/>
          <p:nvPr/>
        </p:nvSpPr>
        <p:spPr>
          <a:xfrm>
            <a:off x="1763688" y="4005064"/>
            <a:ext cx="1584176" cy="576064"/>
          </a:xfrm>
          <a:prstGeom prst="rect">
            <a:avLst/>
          </a:prstGeom>
          <a:solidFill>
            <a:srgbClr val="F6D8CA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dirty="0">
                <a:solidFill>
                  <a:srgbClr val="C00000"/>
                </a:solidFill>
              </a:rPr>
              <a:t>e</a:t>
            </a:r>
            <a:r>
              <a:rPr lang="sl-SI" sz="2800" dirty="0">
                <a:solidFill>
                  <a:schemeClr val="tx1"/>
                </a:solidFill>
              </a:rPr>
              <a:t>na</a:t>
            </a:r>
          </a:p>
        </p:txBody>
      </p:sp>
      <p:sp>
        <p:nvSpPr>
          <p:cNvPr id="23" name="Pravokotnik 22"/>
          <p:cNvSpPr/>
          <p:nvPr/>
        </p:nvSpPr>
        <p:spPr>
          <a:xfrm>
            <a:off x="3851920" y="5733256"/>
            <a:ext cx="1584176" cy="576064"/>
          </a:xfrm>
          <a:prstGeom prst="rect">
            <a:avLst/>
          </a:prstGeom>
          <a:solidFill>
            <a:srgbClr val="F6D8CA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dirty="0">
                <a:solidFill>
                  <a:srgbClr val="C00000"/>
                </a:solidFill>
              </a:rPr>
              <a:t>a</a:t>
            </a:r>
            <a:r>
              <a:rPr lang="sl-SI" sz="2800" dirty="0">
                <a:solidFill>
                  <a:schemeClr val="tx1"/>
                </a:solidFill>
              </a:rPr>
              <a:t>vto</a:t>
            </a:r>
          </a:p>
        </p:txBody>
      </p:sp>
      <p:sp>
        <p:nvSpPr>
          <p:cNvPr id="24" name="Pravokotnik 23"/>
          <p:cNvSpPr/>
          <p:nvPr/>
        </p:nvSpPr>
        <p:spPr>
          <a:xfrm>
            <a:off x="5796136" y="4077072"/>
            <a:ext cx="1584176" cy="576064"/>
          </a:xfrm>
          <a:prstGeom prst="rect">
            <a:avLst/>
          </a:prstGeom>
          <a:solidFill>
            <a:srgbClr val="F6D8CA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dirty="0">
                <a:solidFill>
                  <a:srgbClr val="C00000"/>
                </a:solidFill>
              </a:rPr>
              <a:t>o</a:t>
            </a:r>
            <a:r>
              <a:rPr lang="sl-SI" sz="2800" dirty="0">
                <a:solidFill>
                  <a:schemeClr val="tx1"/>
                </a:solidFill>
              </a:rPr>
              <a:t>kno</a:t>
            </a:r>
          </a:p>
        </p:txBody>
      </p:sp>
      <p:sp>
        <p:nvSpPr>
          <p:cNvPr id="25" name="Pravokotnik 24"/>
          <p:cNvSpPr/>
          <p:nvPr/>
        </p:nvSpPr>
        <p:spPr>
          <a:xfrm>
            <a:off x="7236296" y="1844824"/>
            <a:ext cx="1584176" cy="576064"/>
          </a:xfrm>
          <a:prstGeom prst="rect">
            <a:avLst/>
          </a:prstGeom>
          <a:solidFill>
            <a:srgbClr val="F6D8CA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2800" dirty="0">
                <a:solidFill>
                  <a:srgbClr val="C00000"/>
                </a:solidFill>
              </a:rPr>
              <a:t>u</a:t>
            </a:r>
            <a:r>
              <a:rPr lang="sl-SI" sz="2800" dirty="0">
                <a:solidFill>
                  <a:schemeClr val="tx1"/>
                </a:solidFill>
              </a:rPr>
              <a:t>ra</a:t>
            </a:r>
          </a:p>
        </p:txBody>
      </p:sp>
      <p:sp>
        <p:nvSpPr>
          <p:cNvPr id="12" name="Zaobljeni pravokotnik 11"/>
          <p:cNvSpPr/>
          <p:nvPr/>
        </p:nvSpPr>
        <p:spPr>
          <a:xfrm>
            <a:off x="2339752" y="1844824"/>
            <a:ext cx="576064" cy="504056"/>
          </a:xfrm>
          <a:prstGeom prst="roundRect">
            <a:avLst/>
          </a:prstGeom>
          <a:solidFill>
            <a:srgbClr val="EEAA9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800" dirty="0"/>
              <a:t>i</a:t>
            </a:r>
          </a:p>
        </p:txBody>
      </p:sp>
      <p:sp>
        <p:nvSpPr>
          <p:cNvPr id="11" name="Zaobljeni pravokotnik 10"/>
          <p:cNvSpPr/>
          <p:nvPr/>
        </p:nvSpPr>
        <p:spPr>
          <a:xfrm>
            <a:off x="2915816" y="2852936"/>
            <a:ext cx="576064" cy="504056"/>
          </a:xfrm>
          <a:prstGeom prst="roundRect">
            <a:avLst/>
          </a:prstGeom>
          <a:solidFill>
            <a:srgbClr val="EEAA9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800" dirty="0"/>
              <a:t>é</a:t>
            </a:r>
          </a:p>
        </p:txBody>
      </p:sp>
      <p:sp>
        <p:nvSpPr>
          <p:cNvPr id="10" name="Zaobljeni pravokotnik 9"/>
          <p:cNvSpPr/>
          <p:nvPr/>
        </p:nvSpPr>
        <p:spPr>
          <a:xfrm>
            <a:off x="3635896" y="4005064"/>
            <a:ext cx="576064" cy="504056"/>
          </a:xfrm>
          <a:prstGeom prst="roundRect">
            <a:avLst/>
          </a:prstGeom>
          <a:solidFill>
            <a:srgbClr val="EEAA9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800" dirty="0"/>
              <a:t>ê</a:t>
            </a:r>
          </a:p>
        </p:txBody>
      </p:sp>
      <p:sp>
        <p:nvSpPr>
          <p:cNvPr id="9" name="Zaobljeni pravokotnik 8"/>
          <p:cNvSpPr/>
          <p:nvPr/>
        </p:nvSpPr>
        <p:spPr>
          <a:xfrm>
            <a:off x="4355976" y="4869160"/>
            <a:ext cx="576064" cy="504056"/>
          </a:xfrm>
          <a:prstGeom prst="roundRect">
            <a:avLst/>
          </a:prstGeom>
          <a:solidFill>
            <a:srgbClr val="EEAA9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800" dirty="0"/>
              <a:t>a</a:t>
            </a:r>
          </a:p>
        </p:txBody>
      </p:sp>
      <p:sp>
        <p:nvSpPr>
          <p:cNvPr id="6" name="Zaobljeni pravokotnik 5"/>
          <p:cNvSpPr/>
          <p:nvPr/>
        </p:nvSpPr>
        <p:spPr>
          <a:xfrm>
            <a:off x="5076056" y="4077072"/>
            <a:ext cx="576064" cy="504056"/>
          </a:xfrm>
          <a:prstGeom prst="roundRect">
            <a:avLst/>
          </a:prstGeom>
          <a:solidFill>
            <a:srgbClr val="EEAA9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800" dirty="0"/>
              <a:t>ô</a:t>
            </a:r>
          </a:p>
        </p:txBody>
      </p:sp>
      <p:sp>
        <p:nvSpPr>
          <p:cNvPr id="14" name="Zaobljeni pravokotnik 13"/>
          <p:cNvSpPr/>
          <p:nvPr/>
        </p:nvSpPr>
        <p:spPr>
          <a:xfrm>
            <a:off x="5868144" y="2852936"/>
            <a:ext cx="576064" cy="504056"/>
          </a:xfrm>
          <a:prstGeom prst="roundRect">
            <a:avLst>
              <a:gd name="adj" fmla="val 19690"/>
            </a:avLst>
          </a:prstGeom>
          <a:solidFill>
            <a:srgbClr val="EEAA9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800" dirty="0"/>
              <a:t>ó</a:t>
            </a:r>
          </a:p>
        </p:txBody>
      </p:sp>
      <p:sp>
        <p:nvSpPr>
          <p:cNvPr id="13" name="Zaobljeni pravokotnik 12"/>
          <p:cNvSpPr/>
          <p:nvPr/>
        </p:nvSpPr>
        <p:spPr>
          <a:xfrm>
            <a:off x="6444208" y="1844824"/>
            <a:ext cx="576064" cy="504056"/>
          </a:xfrm>
          <a:prstGeom prst="roundRect">
            <a:avLst/>
          </a:prstGeom>
          <a:solidFill>
            <a:srgbClr val="EEAA9C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l-SI" sz="2800" dirty="0"/>
              <a:t>u</a:t>
            </a:r>
          </a:p>
        </p:txBody>
      </p:sp>
      <p:sp>
        <p:nvSpPr>
          <p:cNvPr id="3" name="Pravokotnik 2"/>
          <p:cNvSpPr/>
          <p:nvPr/>
        </p:nvSpPr>
        <p:spPr>
          <a:xfrm>
            <a:off x="7020272" y="620688"/>
            <a:ext cx="79208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P7</a:t>
            </a:r>
            <a:endParaRPr lang="sl-SI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sl-SI" sz="12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NAGLAS</a:t>
            </a:r>
            <a:r>
              <a:rPr lang="sl-SI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sl-SI" sz="40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THEKS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7811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l-SI" sz="1300" dirty="0"/>
              <a:t>Ni pravila, kateri del (zlog) besede je naglašen. Mesto naglasa se naučimo skupaj z besedo.</a:t>
            </a:r>
          </a:p>
          <a:p>
            <a:pPr>
              <a:buNone/>
            </a:pPr>
            <a:r>
              <a:rPr lang="sl-SI" sz="3500" dirty="0" err="1"/>
              <a:t>Nuk</a:t>
            </a:r>
            <a:r>
              <a:rPr lang="sl-SI" sz="3500" dirty="0"/>
              <a:t> </a:t>
            </a:r>
            <a:r>
              <a:rPr lang="sl-SI" sz="3500" dirty="0" err="1"/>
              <a:t>ka</a:t>
            </a:r>
            <a:r>
              <a:rPr lang="sl-SI" sz="3500" dirty="0"/>
              <a:t> </a:t>
            </a:r>
            <a:r>
              <a:rPr lang="sl-SI" sz="3500" dirty="0" err="1"/>
              <a:t>rregull</a:t>
            </a:r>
            <a:r>
              <a:rPr lang="sl-SI" sz="3500" dirty="0"/>
              <a:t> </a:t>
            </a:r>
            <a:r>
              <a:rPr lang="sl-SI" sz="3500" dirty="0" err="1"/>
              <a:t>cilën</a:t>
            </a:r>
            <a:r>
              <a:rPr lang="sl-SI" sz="3500" dirty="0"/>
              <a:t> </a:t>
            </a:r>
            <a:r>
              <a:rPr lang="sl-SI" sz="3500" dirty="0" err="1"/>
              <a:t>pjesë</a:t>
            </a:r>
            <a:r>
              <a:rPr lang="sl-SI" sz="3500" dirty="0"/>
              <a:t> (</a:t>
            </a:r>
            <a:r>
              <a:rPr lang="sl-SI" sz="3500" dirty="0" err="1"/>
              <a:t>rrokje</a:t>
            </a:r>
            <a:r>
              <a:rPr lang="sl-SI" sz="3500" dirty="0"/>
              <a:t>) e </a:t>
            </a:r>
            <a:r>
              <a:rPr lang="sl-SI" sz="3500" dirty="0" err="1"/>
              <a:t>fjalës</a:t>
            </a:r>
            <a:r>
              <a:rPr lang="sl-SI" sz="3500" dirty="0"/>
              <a:t> </a:t>
            </a:r>
            <a:r>
              <a:rPr lang="sl-SI" sz="3500" dirty="0" err="1"/>
              <a:t>është</a:t>
            </a:r>
            <a:r>
              <a:rPr lang="sl-SI" sz="3500" dirty="0"/>
              <a:t> e </a:t>
            </a:r>
            <a:r>
              <a:rPr lang="sl-SI" sz="3500" dirty="0" err="1"/>
              <a:t>theksuar</a:t>
            </a:r>
            <a:r>
              <a:rPr lang="sl-SI" sz="3500" dirty="0"/>
              <a:t>. </a:t>
            </a:r>
            <a:r>
              <a:rPr lang="sl-SI" sz="3500" dirty="0" err="1"/>
              <a:t>Vendin</a:t>
            </a:r>
            <a:r>
              <a:rPr lang="sl-SI" sz="3500" dirty="0"/>
              <a:t> e </a:t>
            </a:r>
            <a:r>
              <a:rPr lang="sl-SI" sz="3500" dirty="0" err="1"/>
              <a:t>theksit</a:t>
            </a:r>
            <a:r>
              <a:rPr lang="sl-SI" sz="3500" dirty="0"/>
              <a:t> </a:t>
            </a:r>
            <a:r>
              <a:rPr lang="sl-SI" sz="3500" dirty="0" err="1"/>
              <a:t>mësojmë</a:t>
            </a:r>
            <a:r>
              <a:rPr lang="sl-SI" sz="3500" dirty="0"/>
              <a:t> </a:t>
            </a:r>
            <a:r>
              <a:rPr lang="sl-SI" sz="3500" dirty="0" err="1"/>
              <a:t>bashkë</a:t>
            </a:r>
            <a:r>
              <a:rPr lang="sl-SI" sz="3500" dirty="0"/>
              <a:t> me </a:t>
            </a:r>
            <a:r>
              <a:rPr lang="sl-SI" sz="3500" dirty="0" err="1"/>
              <a:t>fjalën</a:t>
            </a:r>
            <a:r>
              <a:rPr lang="sl-SI" sz="3500" dirty="0"/>
              <a:t>.</a:t>
            </a:r>
          </a:p>
          <a:p>
            <a:pPr algn="ctr">
              <a:buNone/>
            </a:pPr>
            <a:endParaRPr lang="sl-SI" sz="2000" dirty="0"/>
          </a:p>
          <a:p>
            <a:pPr algn="ctr">
              <a:buNone/>
            </a:pPr>
            <a:r>
              <a:rPr lang="sl-SI" sz="1300" dirty="0"/>
              <a:t>Poglejmo na primeru besed: </a:t>
            </a:r>
            <a:r>
              <a:rPr lang="sl-SI" sz="1300" i="1" dirty="0"/>
              <a:t>februar, beseda, dokument</a:t>
            </a:r>
            <a:r>
              <a:rPr lang="sl-SI" sz="1300" dirty="0"/>
              <a:t>. Z rdečo označeni del besede je naglašen.  </a:t>
            </a:r>
          </a:p>
          <a:p>
            <a:pPr algn="ctr">
              <a:buNone/>
            </a:pPr>
            <a:r>
              <a:rPr lang="sl-SI" b="1" dirty="0" err="1">
                <a:solidFill>
                  <a:srgbClr val="C00000"/>
                </a:solidFill>
              </a:rPr>
              <a:t>pjesë</a:t>
            </a:r>
            <a:r>
              <a:rPr lang="sl-SI" b="1" dirty="0">
                <a:solidFill>
                  <a:srgbClr val="C00000"/>
                </a:solidFill>
              </a:rPr>
              <a:t> </a:t>
            </a:r>
            <a:r>
              <a:rPr lang="sl-SI" b="1" dirty="0" err="1">
                <a:solidFill>
                  <a:srgbClr val="C00000"/>
                </a:solidFill>
              </a:rPr>
              <a:t>për</a:t>
            </a:r>
            <a:r>
              <a:rPr lang="sl-SI" b="1" dirty="0">
                <a:solidFill>
                  <a:srgbClr val="C00000"/>
                </a:solidFill>
              </a:rPr>
              <a:t> </a:t>
            </a:r>
            <a:r>
              <a:rPr lang="sl-SI" b="1" dirty="0" err="1">
                <a:solidFill>
                  <a:srgbClr val="C00000"/>
                </a:solidFill>
              </a:rPr>
              <a:t>të</a:t>
            </a:r>
            <a:r>
              <a:rPr lang="sl-SI" b="1" dirty="0">
                <a:solidFill>
                  <a:srgbClr val="C00000"/>
                </a:solidFill>
              </a:rPr>
              <a:t> </a:t>
            </a:r>
            <a:r>
              <a:rPr lang="sl-SI" b="1" dirty="0" err="1">
                <a:solidFill>
                  <a:srgbClr val="C00000"/>
                </a:solidFill>
              </a:rPr>
              <a:t>theksuar</a:t>
            </a:r>
            <a:r>
              <a:rPr lang="sl-SI" b="1" dirty="0">
                <a:solidFill>
                  <a:srgbClr val="C00000"/>
                </a:solidFill>
              </a:rPr>
              <a:t> </a:t>
            </a:r>
            <a:r>
              <a:rPr lang="sl-SI" b="1" dirty="0" err="1">
                <a:solidFill>
                  <a:srgbClr val="C00000"/>
                </a:solidFill>
              </a:rPr>
              <a:t>është</a:t>
            </a:r>
            <a:r>
              <a:rPr lang="sl-SI" b="1" dirty="0">
                <a:solidFill>
                  <a:srgbClr val="C00000"/>
                </a:solidFill>
              </a:rPr>
              <a:t> </a:t>
            </a:r>
            <a:r>
              <a:rPr lang="sl-SI" b="1" dirty="0" err="1">
                <a:solidFill>
                  <a:srgbClr val="C00000"/>
                </a:solidFill>
              </a:rPr>
              <a:t>kuqe</a:t>
            </a:r>
            <a:endParaRPr lang="sl-SI" b="1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sl-SI" b="1" dirty="0">
                <a:solidFill>
                  <a:srgbClr val="C00000"/>
                </a:solidFill>
              </a:rPr>
              <a:t>FE</a:t>
            </a:r>
            <a:r>
              <a:rPr lang="sl-SI" dirty="0"/>
              <a:t>-BRU-AR</a:t>
            </a:r>
          </a:p>
          <a:p>
            <a:pPr algn="ctr">
              <a:buNone/>
            </a:pPr>
            <a:r>
              <a:rPr lang="sl-SI" dirty="0"/>
              <a:t>BE-</a:t>
            </a:r>
            <a:r>
              <a:rPr lang="sl-SI" b="1" dirty="0">
                <a:solidFill>
                  <a:srgbClr val="C00000"/>
                </a:solidFill>
              </a:rPr>
              <a:t>SE</a:t>
            </a:r>
            <a:r>
              <a:rPr lang="sl-SI" dirty="0"/>
              <a:t>-DA</a:t>
            </a:r>
          </a:p>
          <a:p>
            <a:pPr algn="ctr">
              <a:buNone/>
            </a:pPr>
            <a:r>
              <a:rPr lang="sl-SI" dirty="0"/>
              <a:t>DO-KU-</a:t>
            </a:r>
            <a:r>
              <a:rPr lang="sl-SI" b="1" dirty="0">
                <a:solidFill>
                  <a:srgbClr val="C00000"/>
                </a:solidFill>
              </a:rPr>
              <a:t>MENT</a:t>
            </a:r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Altan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4322</TotalTime>
  <Words>444</Words>
  <Application>Microsoft Office PowerPoint</Application>
  <PresentationFormat>Diaprojekcija na zaslonu (4:3)</PresentationFormat>
  <Paragraphs>69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Officeova tema</vt:lpstr>
      <vt:lpstr>ČRKA in GLAS Shkronja dhe tingull</vt:lpstr>
      <vt:lpstr>IZGOVOR ČRKE E Shqiptimi shkronja E</vt:lpstr>
      <vt:lpstr>IZGOVOR ČRKE O Shqiptimi shkronja O</vt:lpstr>
      <vt:lpstr>IZGOVOR ČRKE L Shqiptimi shkronja O</vt:lpstr>
      <vt:lpstr>IZGOVOR ČRKE V Shqiptimi shkronja V</vt:lpstr>
      <vt:lpstr>A, E, I, O, U</vt:lpstr>
      <vt:lpstr>Poslušajte in ponovite. Dëgjoni dhe përsëritni.</vt:lpstr>
      <vt:lpstr>NAGLAS THEKS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POZDRAVI</dc:title>
  <dc:creator>Janja Ban</dc:creator>
  <cp:lastModifiedBy>PIRaya</cp:lastModifiedBy>
  <cp:revision>332</cp:revision>
  <dcterms:created xsi:type="dcterms:W3CDTF">2017-09-19T07:16:43Z</dcterms:created>
  <dcterms:modified xsi:type="dcterms:W3CDTF">2017-10-23T06:05:41Z</dcterms:modified>
</cp:coreProperties>
</file>