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ar-SA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ar-S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fld id="{62C653AE-E101-4FF1-B92D-631B2889FB1E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fld id="{CB06A5DD-3935-44D9-8045-28096273E96B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ar-SA" sz="4400" spc="-1" strike="noStrike">
                <a:solidFill>
                  <a:srgbClr val="000000"/>
                </a:solidFill>
                <a:latin typeface="Calibri"/>
              </a:rPr>
              <a:t>Kliknite, če želite urediti slog naslova matrice</a:t>
            </a:r>
            <a:endParaRPr b="0" lang="ar-S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fld id="{20B57F42-27E0-40EC-B0C1-0D16F547CE1E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fld id="{3FD9828B-DD32-49FE-A146-4B9B2BF02C85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11640" y="19890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يوجد في اللغة السلوفينية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25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حرفا.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بعض الأحرف (مثلا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A, O, L, V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 من الممكن نطقها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بطرق مختلفة.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611640" y="260640"/>
            <a:ext cx="8229240" cy="1142640"/>
          </a:xfrm>
          <a:prstGeom prst="rect">
            <a:avLst/>
          </a:prstGeom>
          <a:solidFill>
            <a:srgbClr val="eb6e5a"/>
          </a:solidFill>
          <a:ln w="38160">
            <a:solidFill>
              <a:srgbClr val="ffffff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800" spc="-1" strike="noStrike">
                <a:solidFill>
                  <a:srgbClr val="ffffff"/>
                </a:solidFill>
                <a:latin typeface="Calibri"/>
              </a:rPr>
              <a:t>الحرف و النطق</a:t>
            </a:r>
            <a:endParaRPr b="0" lang="sl-SI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الحرف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ينطق بفتح الفم بشكل ضيق (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é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           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m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sto, t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nis, bes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da, b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l, slov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nščina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الحرف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ينطق بفتح الفم بشكل عريض (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ê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).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                                                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lik,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na, s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stra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الحرف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ينطق كمصوت مخفف (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ə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): 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p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s, d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ž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479"/>
              </a:spcBef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      ينطق صوت مخفف أحيانا أمام الحرف 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 ايضا   </a:t>
            </a:r>
            <a:r>
              <a:rPr b="0" lang="ar-SA" sz="2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č</a:t>
            </a:r>
            <a:r>
              <a:rPr b="1" i="1" lang="ar-SA" sz="22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ka, v</a:t>
            </a:r>
            <a:r>
              <a:rPr b="1" i="1" lang="ar-SA" sz="22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t, č</a:t>
            </a:r>
            <a:r>
              <a:rPr b="1" i="1" lang="ar-SA" sz="22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i="1" lang="ar-SA" sz="2200" spc="-1" strike="noStrike">
                <a:solidFill>
                  <a:srgbClr val="000000"/>
                </a:solidFill>
                <a:latin typeface="Calibri"/>
              </a:rPr>
              <a:t>n</a:t>
            </a:r>
            <a:r>
              <a:rPr b="0" lang="ar-SA" sz="2200" spc="-1" strike="noStrike">
                <a:solidFill>
                  <a:srgbClr val="000000"/>
                </a:solidFill>
                <a:latin typeface="Calibri"/>
              </a:rPr>
              <a:t>)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457200" y="404640"/>
            <a:ext cx="8229240" cy="84960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نطق الحرف 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E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الحرف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ينطق بفتح الفم بشكل ضيق (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ó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t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rba, d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ber, k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liko, kak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, tak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o, 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zel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الحرف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ينطق بفتح الفم بشكل عريض (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ô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s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ba,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na, sl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vnica, m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ški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457200" y="404640"/>
            <a:ext cx="8229240" cy="86364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نطق الحرف 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O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الحرف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ينطق مثل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ahko,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ep,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imona, ma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o,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uč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الحرف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ينطق مثل (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U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) غالبا في نهاية الكلمة.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be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, sto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,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po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l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457200" y="332640"/>
            <a:ext cx="8229240" cy="77760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نطق الحرف </a:t>
            </a: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L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الحرف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ينطق مثل (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ka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a,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ečer,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 v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ino,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oda, h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ala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الحرف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 ينطق مثل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U (W)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ropa, zdra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nik, 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sak, no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1" i="1" lang="ar-SA" sz="3200" spc="-1" strike="noStrike">
                <a:solidFill>
                  <a:srgbClr val="000000"/>
                </a:solidFill>
                <a:latin typeface="Calibri"/>
              </a:rPr>
              <a:t>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457200" y="260640"/>
            <a:ext cx="8229240" cy="71964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 fontScale="81000"/>
          </a:bodyPr>
          <a:p>
            <a:pPr algn="ctr" rtl="1">
              <a:lnSpc>
                <a:spcPct val="100000"/>
              </a:lnSpc>
            </a:pPr>
            <a:r>
              <a:rPr b="1" lang="sl-SI" sz="4900" spc="-1" strike="noStrike">
                <a:solidFill>
                  <a:srgbClr val="eb6e5a"/>
                </a:solidFill>
                <a:latin typeface="Calibri"/>
              </a:rPr>
              <a:t>نطق الحرف </a:t>
            </a:r>
            <a:r>
              <a:rPr b="1" lang="sl-SI" sz="4900" spc="-1" strike="noStrike">
                <a:solidFill>
                  <a:srgbClr val="eb6e5a"/>
                </a:solidFill>
                <a:latin typeface="Calibri"/>
              </a:rPr>
              <a:t>V</a:t>
            </a:r>
            <a:endParaRPr b="0" lang="sl-SI" sz="4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67640" y="1628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كرروا اللفظ . أنظروا إلى تغير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موضع اللسان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خلال النطق.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3" name="Picture 3" descr=""/>
          <p:cNvPicPr/>
          <p:nvPr/>
        </p:nvPicPr>
        <p:blipFill>
          <a:blip r:embed="rId1"/>
          <a:stretch/>
        </p:blipFill>
        <p:spPr>
          <a:xfrm>
            <a:off x="744120" y="3213000"/>
            <a:ext cx="2628360" cy="3220560"/>
          </a:xfrm>
          <a:prstGeom prst="rect">
            <a:avLst/>
          </a:prstGeom>
          <a:ln w="9360">
            <a:noFill/>
          </a:ln>
        </p:spPr>
      </p:pic>
      <p:sp>
        <p:nvSpPr>
          <p:cNvPr id="94" name="Line 2"/>
          <p:cNvSpPr/>
          <p:nvPr/>
        </p:nvSpPr>
        <p:spPr>
          <a:xfrm>
            <a:off x="1799640" y="4700520"/>
            <a:ext cx="1080000" cy="0"/>
          </a:xfrm>
          <a:prstGeom prst="line">
            <a:avLst/>
          </a:prstGeom>
          <a:ln w="9360">
            <a:solidFill>
              <a:srgbClr val="fd823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Line 3"/>
          <p:cNvSpPr/>
          <p:nvPr/>
        </p:nvSpPr>
        <p:spPr>
          <a:xfrm>
            <a:off x="1763640" y="4700520"/>
            <a:ext cx="576000" cy="936000"/>
          </a:xfrm>
          <a:prstGeom prst="line">
            <a:avLst/>
          </a:prstGeom>
          <a:ln w="9360">
            <a:solidFill>
              <a:srgbClr val="fd823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Line 4"/>
          <p:cNvSpPr/>
          <p:nvPr/>
        </p:nvSpPr>
        <p:spPr>
          <a:xfrm flipV="1">
            <a:off x="2371320" y="4700520"/>
            <a:ext cx="504000" cy="936000"/>
          </a:xfrm>
          <a:prstGeom prst="line">
            <a:avLst/>
          </a:prstGeom>
          <a:ln w="9360">
            <a:solidFill>
              <a:srgbClr val="fd823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CustomShape 5"/>
          <p:cNvSpPr/>
          <p:nvPr/>
        </p:nvSpPr>
        <p:spPr>
          <a:xfrm flipV="1">
            <a:off x="2771640" y="3716280"/>
            <a:ext cx="1007640" cy="719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e8637"/>
            </a:solidFill>
            <a:round/>
            <a:tailEnd len="med" type="triangle" w="med"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98" name="CustomShape 6"/>
          <p:cNvSpPr/>
          <p:nvPr/>
        </p:nvSpPr>
        <p:spPr>
          <a:xfrm>
            <a:off x="3924000" y="3069000"/>
            <a:ext cx="2304000" cy="791640"/>
          </a:xfrm>
          <a:prstGeom prst="rect">
            <a:avLst/>
          </a:prstGeom>
          <a:gradFill rotWithShape="0">
            <a:gsLst>
              <a:gs pos="0">
                <a:srgbClr val="ffe9b9"/>
              </a:gs>
              <a:gs pos="35000">
                <a:srgbClr val="fff0cd"/>
              </a:gs>
              <a:gs pos="100000">
                <a:srgbClr val="fff9eb"/>
              </a:gs>
            </a:gsLst>
            <a:lin ang="16200000"/>
          </a:gradFill>
          <a:ln w="9360"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موضع اللسان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99" name="CustomShape 7"/>
          <p:cNvSpPr/>
          <p:nvPr/>
        </p:nvSpPr>
        <p:spPr>
          <a:xfrm>
            <a:off x="467640" y="338760"/>
            <a:ext cx="8229240" cy="92160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A, E, I, O, U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r">
              <a:lnSpc>
                <a:spcPct val="100000"/>
              </a:lnSpc>
            </a:pP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استمع وكرر</a:t>
            </a: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CustomShape 2"/>
          <p:cNvSpPr/>
          <p:nvPr/>
        </p:nvSpPr>
        <p:spPr>
          <a:xfrm rot="10800000">
            <a:off x="2124000" y="1845000"/>
            <a:ext cx="5040360" cy="3744000"/>
          </a:xfrm>
          <a:prstGeom prst="triangle">
            <a:avLst>
              <a:gd name="adj" fmla="val 49359"/>
            </a:avLst>
          </a:prstGeom>
          <a:ln>
            <a:solidFill>
              <a:srgbClr val="74798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</p:sp>
      <p:sp>
        <p:nvSpPr>
          <p:cNvPr id="102" name="CustomShape 3"/>
          <p:cNvSpPr/>
          <p:nvPr/>
        </p:nvSpPr>
        <p:spPr>
          <a:xfrm>
            <a:off x="4428000" y="2925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  <a:ea typeface="Verdana"/>
              </a:rPr>
              <a:t>ə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03" name="CustomShape 4"/>
          <p:cNvSpPr/>
          <p:nvPr/>
        </p:nvSpPr>
        <p:spPr>
          <a:xfrm>
            <a:off x="395640" y="1845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04" name="CustomShape 5"/>
          <p:cNvSpPr/>
          <p:nvPr/>
        </p:nvSpPr>
        <p:spPr>
          <a:xfrm>
            <a:off x="4284000" y="3501000"/>
            <a:ext cx="1007640" cy="431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</a:t>
            </a: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05" name="CustomShape 6"/>
          <p:cNvSpPr/>
          <p:nvPr/>
        </p:nvSpPr>
        <p:spPr>
          <a:xfrm>
            <a:off x="6732360" y="2853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sem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06" name="CustomShape 7"/>
          <p:cNvSpPr/>
          <p:nvPr/>
        </p:nvSpPr>
        <p:spPr>
          <a:xfrm>
            <a:off x="971640" y="2853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vro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07" name="CustomShape 8"/>
          <p:cNvSpPr/>
          <p:nvPr/>
        </p:nvSpPr>
        <p:spPr>
          <a:xfrm>
            <a:off x="1763640" y="4005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na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08" name="CustomShape 9"/>
          <p:cNvSpPr/>
          <p:nvPr/>
        </p:nvSpPr>
        <p:spPr>
          <a:xfrm>
            <a:off x="3852000" y="573336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vto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09" name="CustomShape 10"/>
          <p:cNvSpPr/>
          <p:nvPr/>
        </p:nvSpPr>
        <p:spPr>
          <a:xfrm>
            <a:off x="5796000" y="4077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kno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0" name="CustomShape 11"/>
          <p:cNvSpPr/>
          <p:nvPr/>
        </p:nvSpPr>
        <p:spPr>
          <a:xfrm>
            <a:off x="7236360" y="1845000"/>
            <a:ext cx="1583640" cy="575640"/>
          </a:xfrm>
          <a:prstGeom prst="rect">
            <a:avLst/>
          </a:prstGeom>
          <a:solidFill>
            <a:srgbClr val="f6d8ca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c00000"/>
                </a:solidFill>
                <a:latin typeface="Calibri"/>
              </a:rPr>
              <a:t>u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ra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1" name="CustomShape 12"/>
          <p:cNvSpPr/>
          <p:nvPr/>
        </p:nvSpPr>
        <p:spPr>
          <a:xfrm>
            <a:off x="2339640" y="1845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i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2" name="CustomShape 13"/>
          <p:cNvSpPr/>
          <p:nvPr/>
        </p:nvSpPr>
        <p:spPr>
          <a:xfrm>
            <a:off x="2915640" y="2853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é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3" name="CustomShape 14"/>
          <p:cNvSpPr/>
          <p:nvPr/>
        </p:nvSpPr>
        <p:spPr>
          <a:xfrm>
            <a:off x="3636000" y="4005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ê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4" name="CustomShape 15"/>
          <p:cNvSpPr/>
          <p:nvPr/>
        </p:nvSpPr>
        <p:spPr>
          <a:xfrm>
            <a:off x="4356000" y="4869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a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5" name="CustomShape 16"/>
          <p:cNvSpPr/>
          <p:nvPr/>
        </p:nvSpPr>
        <p:spPr>
          <a:xfrm>
            <a:off x="5076000" y="4077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ô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6" name="CustomShape 17"/>
          <p:cNvSpPr/>
          <p:nvPr/>
        </p:nvSpPr>
        <p:spPr>
          <a:xfrm>
            <a:off x="5868000" y="2853000"/>
            <a:ext cx="575640" cy="503640"/>
          </a:xfrm>
          <a:prstGeom prst="roundRect">
            <a:avLst>
              <a:gd name="adj" fmla="val 19690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ó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117" name="CustomShape 18"/>
          <p:cNvSpPr/>
          <p:nvPr/>
        </p:nvSpPr>
        <p:spPr>
          <a:xfrm>
            <a:off x="6444360" y="1845000"/>
            <a:ext cx="575640" cy="503640"/>
          </a:xfrm>
          <a:prstGeom prst="roundRect">
            <a:avLst>
              <a:gd name="adj" fmla="val 16667"/>
            </a:avLst>
          </a:prstGeom>
          <a:solidFill>
            <a:srgbClr val="eeaa9c"/>
          </a:solidFill>
          <a:ln>
            <a:solidFill>
              <a:srgbClr val="b3281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u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لا توجد قاعدة تحدد موقع المقطع اللفظي في الكلمات السلوفينية. لذلك علينا حفظ موقع النبرة مع حفظ الكلمة نفسها.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لنرى بعض الأمثلة: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februar, beseda, dokument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   نبرة الصوت تحصل عند الحروف الملونة بالأحمر.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   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 rtl="1">
              <a:lnSpc>
                <a:spcPct val="100000"/>
              </a:lnSpc>
              <a:spcBef>
                <a:spcPts val="641"/>
              </a:spcBef>
            </a:pPr>
            <a:r>
              <a:rPr b="1" lang="ar-SA" sz="3200" spc="-1" strike="noStrike">
                <a:solidFill>
                  <a:srgbClr val="c00000"/>
                </a:solidFill>
                <a:latin typeface="Calibri"/>
              </a:rPr>
              <a:t>FE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-BRU-AR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BE-</a:t>
            </a:r>
            <a:r>
              <a:rPr b="1" lang="ar-SA" sz="3200" spc="-1" strike="noStrike">
                <a:solidFill>
                  <a:srgbClr val="c00000"/>
                </a:solidFill>
                <a:latin typeface="Calibri"/>
              </a:rPr>
              <a:t>SE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-DA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DO-KU-</a:t>
            </a:r>
            <a:r>
              <a:rPr b="1" lang="ar-SA" sz="3200" spc="-1" strike="noStrike">
                <a:solidFill>
                  <a:srgbClr val="c00000"/>
                </a:solidFill>
                <a:latin typeface="Calibri"/>
              </a:rPr>
              <a:t>MENT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457200" y="260640"/>
            <a:ext cx="8229240" cy="849600"/>
          </a:xfrm>
          <a:prstGeom prst="rect">
            <a:avLst/>
          </a:prstGeom>
          <a:solidFill>
            <a:srgbClr val="ffe7d7"/>
          </a:solidFill>
          <a:ln w="25560">
            <a:solidFill>
              <a:srgbClr val="eb6e5a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b6e5a"/>
                </a:solidFill>
                <a:latin typeface="Calibri"/>
              </a:rPr>
              <a:t>نبرة الصوت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5702</TotalTime>
  <Application>LibreOffice/6.2.2.2$Windows_X86_64 LibreOffice_project/2b840030fec2aae0fd2658d8d4f9548af4e3518d</Application>
  <Words>306</Words>
  <Paragraphs>59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2017-09-28T19:14:46Z</dcterms:created>
  <dc:creator>r</dc:creator>
  <dc:description/>
  <dc:language>sl-SI</dc:language>
  <cp:lastModifiedBy>Janja Ban</cp:lastModifiedBy>
  <dcterms:modified xsi:type="dcterms:W3CDTF">2017-11-07T20:04:37Z</dcterms:modified>
  <cp:revision>207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Diaprojekcija na zaslonu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