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r" rtl="1"/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algn="r" rtl="1">
              <a:spcBef>
                <a:spcPts val="1417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ar-SA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ar-S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62CAACD3-629C-49D5-AA42-6B04E145EE20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D693BF08-B382-4483-A65E-B2D1DB9E5DA3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ar-SA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ar-SA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 algn="r" rtl="1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 algn="r" rtl="1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FC3DD268-3021-4255-A86E-C386C5C96EC9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03A31C65-4F4D-47D0-93F0-7A8653547718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c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dt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fld id="{E2CE6601-6CBA-49EB-B993-24ACCBBF5AE3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sldNum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p>
            <a:pPr rtl="1">
              <a:lnSpc>
                <a:spcPct val="100000"/>
              </a:lnSpc>
            </a:pPr>
            <a:fld id="{2DFBC761-C649-4B2D-831B-7D6978AE0691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 rtl="1"/>
            <a:r>
              <a:rPr b="0" lang="ar-SA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ar-SA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r" rtl="1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 algn="r" rtl="1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 algn="r" rtl="1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 algn="r" rtl="1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 algn="r" rtl="1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ar-SA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ar-SA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sl.pons.com/prevod" TargetMode="External"/><Relationship Id="rId2" Type="http://schemas.openxmlformats.org/officeDocument/2006/relationships/hyperlink" Target="http://bos.zrc-sazu.si/sskj.html" TargetMode="External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1417680"/>
            <a:ext cx="8686440" cy="5354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تستعرض هذه الصور: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الأشخاص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ženska, zdravnik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الحيوانات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pes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النباتات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roža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الأشياء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dežnik, okno, sadje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الكلمات التي تشير إلى الأشخاص, الحيوانات,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النباتات او الأشياء أو مفاهيم,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تسمى </a:t>
            </a:r>
            <a:r>
              <a:rPr b="1" lang="ar-SA" sz="2800" spc="-1" strike="noStrike">
                <a:solidFill>
                  <a:srgbClr val="000000"/>
                </a:solidFill>
                <a:latin typeface="Calibri"/>
              </a:rPr>
              <a:t>أسماء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1" lang="ar-SA" sz="2800" spc="-1" strike="noStrike">
                <a:solidFill>
                  <a:srgbClr val="000000"/>
                </a:solidFill>
                <a:latin typeface="Calibri"/>
              </a:rPr>
              <a:t>samostalniki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5" name="Slika 3" descr=""/>
          <p:cNvPicPr/>
          <p:nvPr/>
        </p:nvPicPr>
        <p:blipFill>
          <a:blip r:embed="rId1">
            <a:lum bright="34000"/>
          </a:blip>
          <a:stretch/>
        </p:blipFill>
        <p:spPr>
          <a:xfrm>
            <a:off x="2241360" y="2886480"/>
            <a:ext cx="1026360" cy="679680"/>
          </a:xfrm>
          <a:prstGeom prst="rect">
            <a:avLst/>
          </a:prstGeom>
          <a:ln w="9360">
            <a:noFill/>
          </a:ln>
        </p:spPr>
      </p:pic>
      <p:pic>
        <p:nvPicPr>
          <p:cNvPr id="126" name="Slika 4" descr=""/>
          <p:cNvPicPr/>
          <p:nvPr/>
        </p:nvPicPr>
        <p:blipFill>
          <a:blip r:embed="rId2"/>
          <a:stretch/>
        </p:blipFill>
        <p:spPr>
          <a:xfrm>
            <a:off x="224280" y="2301840"/>
            <a:ext cx="721440" cy="641160"/>
          </a:xfrm>
          <a:prstGeom prst="rect">
            <a:avLst/>
          </a:prstGeom>
          <a:ln w="9360">
            <a:noFill/>
          </a:ln>
        </p:spPr>
      </p:pic>
      <p:pic>
        <p:nvPicPr>
          <p:cNvPr id="127" name="Slika 5" descr=""/>
          <p:cNvPicPr/>
          <p:nvPr/>
        </p:nvPicPr>
        <p:blipFill>
          <a:blip r:embed="rId3"/>
          <a:stretch/>
        </p:blipFill>
        <p:spPr>
          <a:xfrm>
            <a:off x="3492000" y="3069000"/>
            <a:ext cx="846000" cy="774000"/>
          </a:xfrm>
          <a:prstGeom prst="rect">
            <a:avLst/>
          </a:prstGeom>
          <a:ln w="9360">
            <a:noFill/>
          </a:ln>
        </p:spPr>
      </p:pic>
      <p:pic>
        <p:nvPicPr>
          <p:cNvPr id="128" name="Slika 6" descr=""/>
          <p:cNvPicPr/>
          <p:nvPr/>
        </p:nvPicPr>
        <p:blipFill>
          <a:blip r:embed="rId4"/>
          <a:stretch/>
        </p:blipFill>
        <p:spPr>
          <a:xfrm>
            <a:off x="2394720" y="5614920"/>
            <a:ext cx="719640" cy="791640"/>
          </a:xfrm>
          <a:prstGeom prst="rect">
            <a:avLst/>
          </a:prstGeom>
          <a:ln w="9360">
            <a:noFill/>
          </a:ln>
        </p:spPr>
      </p:pic>
      <p:pic>
        <p:nvPicPr>
          <p:cNvPr id="129" name="Slika 7" descr=""/>
          <p:cNvPicPr/>
          <p:nvPr/>
        </p:nvPicPr>
        <p:blipFill>
          <a:blip r:embed="rId5">
            <a:lum contrast="42000"/>
          </a:blip>
          <a:stretch/>
        </p:blipFill>
        <p:spPr>
          <a:xfrm>
            <a:off x="931680" y="4735800"/>
            <a:ext cx="937440" cy="810000"/>
          </a:xfrm>
          <a:prstGeom prst="rect">
            <a:avLst/>
          </a:prstGeom>
          <a:ln>
            <a:noFill/>
          </a:ln>
        </p:spPr>
      </p:pic>
      <p:pic>
        <p:nvPicPr>
          <p:cNvPr id="130" name="Picture 8" descr=""/>
          <p:cNvPicPr/>
          <p:nvPr/>
        </p:nvPicPr>
        <p:blipFill>
          <a:blip r:embed="rId6"/>
          <a:stretch/>
        </p:blipFill>
        <p:spPr>
          <a:xfrm>
            <a:off x="296640" y="3431520"/>
            <a:ext cx="907920" cy="1291680"/>
          </a:xfrm>
          <a:prstGeom prst="rect">
            <a:avLst/>
          </a:prstGeom>
          <a:ln>
            <a:noFill/>
          </a:ln>
        </p:spPr>
      </p:pic>
      <p:pic>
        <p:nvPicPr>
          <p:cNvPr id="131" name="Slika 9" descr=""/>
          <p:cNvPicPr/>
          <p:nvPr/>
        </p:nvPicPr>
        <p:blipFill>
          <a:blip r:embed="rId7">
            <a:lum bright="42000"/>
          </a:blip>
          <a:stretch/>
        </p:blipFill>
        <p:spPr>
          <a:xfrm>
            <a:off x="325800" y="5532120"/>
            <a:ext cx="518760" cy="893520"/>
          </a:xfrm>
          <a:prstGeom prst="rect">
            <a:avLst/>
          </a:prstGeom>
          <a:ln w="9360">
            <a:noFill/>
          </a:ln>
        </p:spPr>
      </p:pic>
      <p:pic>
        <p:nvPicPr>
          <p:cNvPr id="132" name="Picture 2" descr=""/>
          <p:cNvPicPr/>
          <p:nvPr/>
        </p:nvPicPr>
        <p:blipFill>
          <a:blip r:embed="rId8"/>
          <a:stretch/>
        </p:blipFill>
        <p:spPr>
          <a:xfrm>
            <a:off x="2683800" y="3943800"/>
            <a:ext cx="502920" cy="1005840"/>
          </a:xfrm>
          <a:prstGeom prst="rect">
            <a:avLst/>
          </a:prstGeom>
          <a:ln>
            <a:noFill/>
          </a:ln>
        </p:spPr>
      </p:pic>
      <p:sp>
        <p:nvSpPr>
          <p:cNvPr id="133" name="CustomShape 2"/>
          <p:cNvSpPr/>
          <p:nvPr/>
        </p:nvSpPr>
        <p:spPr>
          <a:xfrm>
            <a:off x="1115640" y="2421000"/>
            <a:ext cx="791640" cy="359640"/>
          </a:xfrm>
          <a:prstGeom prst="rect">
            <a:avLst/>
          </a:prstGeom>
          <a:solidFill>
            <a:srgbClr val="e3eaf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hiša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2915640" y="2493000"/>
            <a:ext cx="791640" cy="359640"/>
          </a:xfrm>
          <a:prstGeom prst="rect">
            <a:avLst/>
          </a:prstGeom>
          <a:solidFill>
            <a:srgbClr val="e3eaf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okno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35" name="CustomShape 4"/>
          <p:cNvSpPr/>
          <p:nvPr/>
        </p:nvSpPr>
        <p:spPr>
          <a:xfrm>
            <a:off x="3060000" y="5589360"/>
            <a:ext cx="1071360" cy="351360"/>
          </a:xfrm>
          <a:prstGeom prst="rect">
            <a:avLst/>
          </a:prstGeom>
          <a:solidFill>
            <a:srgbClr val="e3eaf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zdravnik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36" name="CustomShape 5"/>
          <p:cNvSpPr/>
          <p:nvPr/>
        </p:nvSpPr>
        <p:spPr>
          <a:xfrm>
            <a:off x="4356000" y="2997000"/>
            <a:ext cx="935640" cy="359640"/>
          </a:xfrm>
          <a:prstGeom prst="rect">
            <a:avLst/>
          </a:prstGeom>
          <a:solidFill>
            <a:srgbClr val="e3eaf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dežnik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37" name="CustomShape 6"/>
          <p:cNvSpPr/>
          <p:nvPr/>
        </p:nvSpPr>
        <p:spPr>
          <a:xfrm>
            <a:off x="1475640" y="4683240"/>
            <a:ext cx="850680" cy="359640"/>
          </a:xfrm>
          <a:prstGeom prst="rect">
            <a:avLst/>
          </a:prstGeom>
          <a:solidFill>
            <a:srgbClr val="e3eaf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pes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38" name="CustomShape 7"/>
          <p:cNvSpPr/>
          <p:nvPr/>
        </p:nvSpPr>
        <p:spPr>
          <a:xfrm>
            <a:off x="3132000" y="4437000"/>
            <a:ext cx="935640" cy="359640"/>
          </a:xfrm>
          <a:prstGeom prst="rect">
            <a:avLst/>
          </a:prstGeom>
          <a:solidFill>
            <a:srgbClr val="e3eaf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roža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39" name="CustomShape 8"/>
          <p:cNvSpPr/>
          <p:nvPr/>
        </p:nvSpPr>
        <p:spPr>
          <a:xfrm>
            <a:off x="899640" y="5661360"/>
            <a:ext cx="935640" cy="359640"/>
          </a:xfrm>
          <a:prstGeom prst="rect">
            <a:avLst/>
          </a:prstGeom>
          <a:solidFill>
            <a:srgbClr val="e3eaf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ženska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40" name="CustomShape 9"/>
          <p:cNvSpPr/>
          <p:nvPr/>
        </p:nvSpPr>
        <p:spPr>
          <a:xfrm>
            <a:off x="1331640" y="3638160"/>
            <a:ext cx="803880" cy="359640"/>
          </a:xfrm>
          <a:prstGeom prst="rect">
            <a:avLst/>
          </a:prstGeom>
          <a:solidFill>
            <a:srgbClr val="e3eaf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sadje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41" name="CustomShape 10"/>
          <p:cNvSpPr/>
          <p:nvPr/>
        </p:nvSpPr>
        <p:spPr>
          <a:xfrm>
            <a:off x="588960" y="210600"/>
            <a:ext cx="8229240" cy="849600"/>
          </a:xfrm>
          <a:prstGeom prst="rect">
            <a:avLst/>
          </a:prstGeom>
          <a:solidFill>
            <a:srgbClr val="7598d9"/>
          </a:solidFill>
          <a:ln w="38160">
            <a:solidFill>
              <a:srgbClr val="ffffff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800" spc="-1" strike="noStrike">
                <a:solidFill>
                  <a:srgbClr val="ffffff"/>
                </a:solidFill>
                <a:latin typeface="Calibri"/>
              </a:rPr>
              <a:t>الاسماء</a:t>
            </a:r>
            <a:endParaRPr b="0" lang="sl-SI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683640" y="1114920"/>
            <a:ext cx="8118360" cy="557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 algn="r" rtl="1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بالنسبة لبعض الأسماء المذكر، عندما تغيير الاحقة (على سبيل المثال، عندما يتم وضع الكلمة في مثنى أو الجمع)، يتم تمديد الكلمة:</a:t>
            </a:r>
            <a:endParaRPr b="0" lang="sl-SI" sz="30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بالحرف -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j- 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000" spc="-1" strike="noStrike">
                <a:solidFill>
                  <a:srgbClr val="000000"/>
                </a:solidFill>
                <a:latin typeface="Calibri"/>
              </a:rPr>
              <a:t>en frizer, dva frizer</a:t>
            </a:r>
            <a:r>
              <a:rPr b="1" i="1" lang="sl-SI" sz="3000" spc="-1" strike="noStrike">
                <a:solidFill>
                  <a:srgbClr val="c00000"/>
                </a:solidFill>
                <a:latin typeface="Calibri"/>
              </a:rPr>
              <a:t>j</a:t>
            </a:r>
            <a:r>
              <a:rPr b="0" i="1" lang="sl-SI" sz="30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30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   وينطبق الشيء نفسه على أسماء المذكر و التي تنتهي بـ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30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France, Tone, Anže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…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   </a:t>
            </a:r>
            <a:endParaRPr b="0" lang="sl-SI" sz="32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بالحرف -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t-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en oče, dva oče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t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.</a:t>
            </a:r>
            <a:endParaRPr b="0" lang="sl-SI" sz="32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 الأسماء المذكرة والتي آخرها مقطع غير صوتي  -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 عند تغير اللاحقة تفقد –.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e</a:t>
            </a:r>
            <a:endParaRPr b="0" lang="sl-SI" sz="3000" spc="-1" strike="noStrike">
              <a:latin typeface="Arial"/>
            </a:endParaRPr>
          </a:p>
          <a:p>
            <a:pPr marL="343080" indent="-342720" algn="r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en zvez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k, dva zvezka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مثال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:    </a:t>
            </a:r>
            <a:endParaRPr b="0" lang="sl-SI" sz="2400" spc="-1" strike="noStrike">
              <a:latin typeface="Arial"/>
            </a:endParaRPr>
          </a:p>
          <a:p>
            <a:pPr marL="343080" indent="-342720" algn="r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en Pet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r, dva Petra                </a:t>
            </a:r>
            <a:endParaRPr b="0" lang="sl-SI" sz="2400" spc="-1" strike="noStrike">
              <a:latin typeface="Arial"/>
            </a:endParaRPr>
          </a:p>
          <a:p>
            <a:pPr marL="343080" indent="-342720" algn="r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 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en met</a:t>
            </a:r>
            <a:r>
              <a:rPr b="0" lang="sl-SI" sz="2400" spc="-1" strike="noStrike" u="sng">
                <a:solidFill>
                  <a:srgbClr val="000000"/>
                </a:solidFill>
                <a:uFillTx/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r, dva metra  </a:t>
            </a:r>
            <a:r>
              <a:rPr b="0" lang="sl-SI" sz="2200" spc="-1" strike="noStrike">
                <a:solidFill>
                  <a:srgbClr val="000000"/>
                </a:solidFill>
                <a:latin typeface="Calibri"/>
              </a:rPr>
              <a:t>             </a:t>
            </a:r>
            <a:endParaRPr b="0" lang="sl-SI" sz="2200" spc="-1" strike="noStrike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726840" y="116640"/>
            <a:ext cx="8074800" cy="796680"/>
          </a:xfrm>
          <a:prstGeom prst="rect">
            <a:avLst/>
          </a:prstGeom>
          <a:solidFill>
            <a:srgbClr val="ffffff"/>
          </a:solidFill>
          <a:ln w="25560">
            <a:solidFill>
              <a:srgbClr val="7598d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ميزات خاصة للاسم المذكر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251640" y="1340640"/>
            <a:ext cx="8762760" cy="4883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 algn="r" rtl="1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بالنسبة لبعض الأسماء في الجنس المحايد، عند تغيير اللاحقة  يتم تمديد الكلمة (على سبيل المثال، عند وضع الكلمة في صيغة المثنى أو الجمع) :</a:t>
            </a:r>
            <a:endParaRPr b="0" lang="sl-SI" sz="32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eno kolo, dve kol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es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-es-        </a:t>
            </a:r>
            <a:endParaRPr b="0" lang="sl-SI" sz="3200" spc="-1" strike="noStrike">
              <a:latin typeface="Arial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besede 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drevo, telo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…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الشيء نفسه ينطبق على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latin typeface="Arial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eno ime, dve ime</a:t>
            </a:r>
            <a:r>
              <a:rPr b="1" i="1" lang="sl-SI" sz="3200" spc="-1" strike="noStrike">
                <a:solidFill>
                  <a:srgbClr val="c00000"/>
                </a:solidFill>
                <a:latin typeface="Calibri"/>
              </a:rPr>
              <a:t>n</a:t>
            </a:r>
            <a:r>
              <a:rPr b="0" i="1" lang="sl-SI" sz="32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)  </a:t>
            </a:r>
            <a:r>
              <a:rPr b="1" lang="sl-SI" sz="3200" spc="-1" strike="noStrike">
                <a:solidFill>
                  <a:srgbClr val="000000"/>
                </a:solidFill>
                <a:latin typeface="Calibri"/>
              </a:rPr>
              <a:t>-n-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latin typeface="Arial"/>
            </a:endParaRPr>
          </a:p>
          <a:p>
            <a:pPr marL="343080" indent="-342720" rtl="1">
              <a:lnSpc>
                <a:spcPct val="100000"/>
              </a:lnSpc>
              <a:spcBef>
                <a:spcPts val="641"/>
              </a:spcBef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 الشيء نفسه ينطبق على كلمة                                   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vreme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 </a:t>
            </a:r>
            <a:endParaRPr b="0" lang="sl-SI" sz="3200" spc="-1" strike="noStrike">
              <a:latin typeface="Arial"/>
            </a:endParaRPr>
          </a:p>
          <a:p>
            <a:pPr marL="343080" indent="-342720" algn="r">
              <a:lnSpc>
                <a:spcPct val="100000"/>
              </a:lnSpc>
              <a:spcBef>
                <a:spcPts val="641"/>
              </a:spcBef>
            </a:pPr>
            <a:endParaRPr b="0" lang="sl-SI" sz="3200" spc="-1" strike="noStrike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595440" y="116640"/>
            <a:ext cx="8074800" cy="796680"/>
          </a:xfrm>
          <a:prstGeom prst="rect">
            <a:avLst/>
          </a:prstGeom>
          <a:solidFill>
            <a:srgbClr val="ffffff"/>
          </a:solidFill>
          <a:ln w="25560">
            <a:solidFill>
              <a:srgbClr val="7598d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4200" spc="-1" strike="noStrike">
                <a:solidFill>
                  <a:srgbClr val="7598d9"/>
                </a:solidFill>
                <a:latin typeface="Calibri"/>
              </a:rPr>
              <a:t>ميزات خاصة  للجنس  المحايد</a:t>
            </a:r>
            <a:endParaRPr b="0" lang="sl-SI" sz="4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539640" y="260640"/>
            <a:ext cx="8229240" cy="7916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الضمائر</a:t>
            </a: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 </a:t>
            </a:r>
            <a:endParaRPr b="0" lang="sl-SI" sz="4400" spc="-1" strike="noStrike">
              <a:latin typeface="Arial"/>
            </a:endParaRPr>
          </a:p>
        </p:txBody>
      </p:sp>
      <p:graphicFrame>
        <p:nvGraphicFramePr>
          <p:cNvPr id="185" name="Table 2"/>
          <p:cNvGraphicFramePr/>
          <p:nvPr/>
        </p:nvGraphicFramePr>
        <p:xfrm>
          <a:off x="899640" y="1412640"/>
          <a:ext cx="7653240" cy="741240"/>
        </p:xfrm>
        <a:graphic>
          <a:graphicData uri="http://schemas.openxmlformats.org/drawingml/2006/table">
            <a:tbl>
              <a:tblPr/>
              <a:tblGrid>
                <a:gridCol w="2376000"/>
                <a:gridCol w="2725920"/>
                <a:gridCol w="2551320"/>
              </a:tblGrid>
              <a:tr h="370800"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المفرد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المثنى*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الجمع**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MI</a:t>
                      </a:r>
                      <a:r>
                        <a:rPr b="1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(jaz +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(ti +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)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  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186" name="TextShape 3"/>
          <p:cNvSpPr txBox="1"/>
          <p:nvPr/>
        </p:nvSpPr>
        <p:spPr>
          <a:xfrm>
            <a:off x="251640" y="4725000"/>
            <a:ext cx="8640720" cy="12956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* صيغة المؤنث في صيغة المثنى: 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MIDVE/MEDVE, VIDVE/VEDVE, ONIDVE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**صيغة المؤنث في صيغة الجمع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ME, VE, ONE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 : 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تستخدم الصفة لبيان </a:t>
            </a:r>
            <a:r>
              <a:rPr b="1" lang="ar-SA" sz="3200" spc="-1" strike="noStrike">
                <a:solidFill>
                  <a:srgbClr val="000000"/>
                </a:solidFill>
                <a:latin typeface="Calibri"/>
              </a:rPr>
              <a:t>صفة الاسم.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عند وصف الاسم من النوع المذكر يجب استخدام الصفة في الشكل الذي هو مكتوب في القاموس: 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ar-SA" sz="3200" spc="-1" strike="noStrike">
                <a:solidFill>
                  <a:srgbClr val="00b050"/>
                </a:solidFill>
                <a:latin typeface="Calibri"/>
              </a:rPr>
              <a:t>velik blok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). 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عند وصف الاسم من النوع المؤنث او الحياد يجب إضافة  اللاحقة التي تشير إلى النوع المؤنث او الحياد إلى الصفة.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56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ar-SA" sz="3200" spc="-1" strike="noStrike">
                <a:solidFill>
                  <a:srgbClr val="00b050"/>
                </a:solidFill>
                <a:latin typeface="Calibri"/>
              </a:rPr>
              <a:t>velik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ar-SA" sz="3200" spc="-1" strike="noStrike">
                <a:solidFill>
                  <a:srgbClr val="00b050"/>
                </a:solidFill>
                <a:latin typeface="Calibri"/>
              </a:rPr>
              <a:t> hiš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ar-SA" sz="3200" spc="-1" strike="noStrike">
                <a:solidFill>
                  <a:srgbClr val="00b050"/>
                </a:solidFill>
                <a:latin typeface="Calibri"/>
              </a:rPr>
              <a:t>, velik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b050"/>
                </a:solidFill>
                <a:latin typeface="Calibri"/>
              </a:rPr>
              <a:t> mest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b050"/>
                </a:solidFill>
                <a:latin typeface="Calibri"/>
              </a:rPr>
              <a:t>/velik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ar-SA" sz="3200" spc="-1" strike="noStrike">
                <a:solidFill>
                  <a:srgbClr val="00b050"/>
                </a:solidFill>
                <a:latin typeface="Calibri"/>
              </a:rPr>
              <a:t> stanovanj</a:t>
            </a:r>
            <a:r>
              <a:rPr b="1" i="1" lang="ar-SA" sz="32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457200" y="188640"/>
            <a:ext cx="8229240" cy="1151640"/>
          </a:xfrm>
          <a:prstGeom prst="rect">
            <a:avLst/>
          </a:prstGeom>
          <a:solidFill>
            <a:srgbClr val="92d050"/>
          </a:solidFill>
          <a:ln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0" lang="sl-SI" sz="4800" spc="-1" strike="noStrike">
                <a:solidFill>
                  <a:srgbClr val="ffffff"/>
                </a:solidFill>
                <a:latin typeface="Calibri"/>
              </a:rPr>
              <a:t>الصفة</a:t>
            </a:r>
            <a:endParaRPr b="0" lang="sl-SI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533520" y="414720"/>
            <a:ext cx="8229240" cy="1627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تتغير لاحقة الصفة أيضا عند تغيير صيغة الاسم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(المفرد/ المثنى/ الجمع).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90" name="Table 2"/>
          <p:cNvGraphicFramePr/>
          <p:nvPr/>
        </p:nvGraphicFramePr>
        <p:xfrm>
          <a:off x="380880" y="2130840"/>
          <a:ext cx="8382240" cy="1980000"/>
        </p:xfrm>
        <a:graphic>
          <a:graphicData uri="http://schemas.openxmlformats.org/drawingml/2006/table">
            <a:tbl>
              <a:tblPr/>
              <a:tblGrid>
                <a:gridCol w="610560"/>
                <a:gridCol w="1779840"/>
                <a:gridCol w="1944000"/>
                <a:gridCol w="4047840"/>
              </a:tblGrid>
              <a:tr h="4176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56240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 blok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blok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/2  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/3 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" name="Table 3"/>
          <p:cNvGraphicFramePr/>
          <p:nvPr/>
        </p:nvGraphicFramePr>
        <p:xfrm>
          <a:off x="380880" y="4141800"/>
          <a:ext cx="8382240" cy="2088000"/>
        </p:xfrm>
        <a:graphic>
          <a:graphicData uri="http://schemas.openxmlformats.org/drawingml/2006/table">
            <a:tbl>
              <a:tblPr/>
              <a:tblGrid>
                <a:gridCol w="558360"/>
                <a:gridCol w="1814760"/>
                <a:gridCol w="1954440"/>
                <a:gridCol w="4054680"/>
              </a:tblGrid>
              <a:tr h="52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52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 blok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velik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stanovanj</a:t>
                      </a:r>
                      <a:r>
                        <a:rPr b="1" lang="sl-SI" sz="20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52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velik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/2  velik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52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velik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 velik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mest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/3 velik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stanovanj</a:t>
                      </a:r>
                      <a:r>
                        <a:rPr b="1" lang="sl-SI" sz="1800" spc="-1" strike="noStrike">
                          <a:solidFill>
                            <a:srgbClr val="ff0000"/>
                          </a:solidFill>
                          <a:latin typeface="Calibri"/>
                        </a:rPr>
                        <a:t>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417600" y="2205000"/>
            <a:ext cx="8229240" cy="3168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2800" spc="-1" strike="noStrike">
                <a:solidFill>
                  <a:srgbClr val="000000"/>
                </a:solidFill>
                <a:latin typeface="Calibri"/>
              </a:rPr>
              <a:t>KAKŠEN</a:t>
            </a:r>
            <a:r>
              <a:rPr b="1" lang="ar-SA" sz="2800" spc="-1" strike="noStrike">
                <a:solidFill>
                  <a:srgbClr val="000000"/>
                </a:solidFill>
                <a:latin typeface="Calibri"/>
              </a:rPr>
              <a:t>   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تستخدم في الأسئلة عن الصفات لبيان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561"/>
              </a:spcBef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                الشكل,الحجم, الألوان... (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velik, lep, bel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2800" spc="-1" strike="noStrike">
                <a:solidFill>
                  <a:srgbClr val="000000"/>
                </a:solidFill>
                <a:latin typeface="Calibri"/>
              </a:rPr>
              <a:t>KATERI</a:t>
            </a:r>
            <a:r>
              <a:rPr b="1" lang="ar-SA" sz="2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تستخدم في الأسئلة عن الصفات التي تبين نوع 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561"/>
              </a:spcBef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                الاسم (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slovenski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) .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28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1" lang="ar-SA" sz="2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تستخدم في الأسئلة عن الصفات التي تبين ملكية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01"/>
              </a:spcBef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                الاسم 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ar-SA" sz="3000" spc="-1" strike="noStrike">
                <a:solidFill>
                  <a:srgbClr val="000000"/>
                </a:solidFill>
                <a:latin typeface="Calibri"/>
              </a:rPr>
              <a:t>moj, tvoj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417600" y="548640"/>
            <a:ext cx="8229240" cy="849600"/>
          </a:xfrm>
          <a:prstGeom prst="rect">
            <a:avLst/>
          </a:prstGeom>
          <a:solidFill>
            <a:srgbClr val="e9f5db"/>
          </a:solidFill>
          <a:ln>
            <a:solidFill>
              <a:srgbClr val="b5f41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أي , أي نوع , لمن</a:t>
            </a:r>
            <a:endParaRPr b="0" lang="sl-SI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Shape 1"/>
          <p:cNvSpPr txBox="1"/>
          <p:nvPr/>
        </p:nvSpPr>
        <p:spPr>
          <a:xfrm>
            <a:off x="457200" y="476640"/>
            <a:ext cx="8229240" cy="564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عند استخدام كلمات التساؤل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kakšen, kateri, čigav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, اللاحقة تتغير بحسب الاسم المرتبط به.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2555640" y="1845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Kakšen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?/Kakšn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96" name="CustomShape 3"/>
          <p:cNvSpPr/>
          <p:nvPr/>
        </p:nvSpPr>
        <p:spPr>
          <a:xfrm>
            <a:off x="2627640" y="3429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?/Kater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  <p:sp>
        <p:nvSpPr>
          <p:cNvPr id="197" name="CustomShape 4"/>
          <p:cNvSpPr/>
          <p:nvPr/>
        </p:nvSpPr>
        <p:spPr>
          <a:xfrm>
            <a:off x="2627640" y="5013000"/>
            <a:ext cx="4824000" cy="1367640"/>
          </a:xfrm>
          <a:prstGeom prst="roundRect">
            <a:avLst>
              <a:gd name="adj" fmla="val 16667"/>
            </a:avLst>
          </a:prstGeom>
          <a:solidFill>
            <a:srgbClr val="e6fbb3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 blok?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mest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?/Čigav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529200" y="127800"/>
            <a:ext cx="8229240" cy="849600"/>
          </a:xfrm>
          <a:prstGeom prst="rect">
            <a:avLst/>
          </a:prstGeom>
          <a:solidFill>
            <a:schemeClr val="bg1"/>
          </a:solidFill>
          <a:ln>
            <a:solidFill>
              <a:srgbClr val="b5f41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92d050"/>
                </a:solidFill>
                <a:latin typeface="Calibri"/>
              </a:rPr>
              <a:t>التعبير عن الملكية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5148000" y="1340640"/>
            <a:ext cx="3588840" cy="155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نعبر عن الملكية بـ :</a:t>
            </a:r>
            <a:endParaRPr b="0" lang="sl-SI" sz="3200" spc="-1" strike="noStrike">
              <a:latin typeface="Arial"/>
            </a:endParaRPr>
          </a:p>
          <a:p>
            <a:pPr lvl="1" marL="743040" indent="-28548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ضمائر الملكية أو</a:t>
            </a:r>
            <a:endParaRPr b="0" lang="sl-SI" sz="3200" spc="-1" strike="noStrike">
              <a:latin typeface="Arial"/>
            </a:endParaRPr>
          </a:p>
          <a:p>
            <a:pPr lvl="1" marL="743040" indent="-28548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صفات الملكية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200" name="CustomShape 3"/>
          <p:cNvSpPr/>
          <p:nvPr/>
        </p:nvSpPr>
        <p:spPr>
          <a:xfrm>
            <a:off x="5590440" y="3141000"/>
            <a:ext cx="3168000" cy="647640"/>
          </a:xfrm>
          <a:prstGeom prst="rect">
            <a:avLst/>
          </a:prstGeom>
          <a:solidFill>
            <a:schemeClr val="bg1"/>
          </a:solidFill>
          <a:ln>
            <a:solidFill>
              <a:srgbClr val="b5f418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3200" spc="-1" strike="noStrike">
                <a:solidFill>
                  <a:srgbClr val="92d050"/>
                </a:solidFill>
                <a:latin typeface="Calibri"/>
              </a:rPr>
              <a:t>ضمائر الملكية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201" name="CustomShape 4"/>
          <p:cNvSpPr/>
          <p:nvPr/>
        </p:nvSpPr>
        <p:spPr>
          <a:xfrm>
            <a:off x="683640" y="1340640"/>
            <a:ext cx="1656000" cy="791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ČIGAV?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لمن؟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202" name="CustomShape 5"/>
          <p:cNvSpPr/>
          <p:nvPr/>
        </p:nvSpPr>
        <p:spPr>
          <a:xfrm>
            <a:off x="281520" y="2171880"/>
            <a:ext cx="2890440" cy="4406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28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To je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brat.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Moja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hiša je majhna.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1" i="1" lang="sl-SI" sz="2400" spc="-1" strike="noStrike">
                <a:solidFill>
                  <a:srgbClr val="000000"/>
                </a:solidFill>
                <a:latin typeface="Calibri"/>
              </a:rPr>
              <a:t>Moje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kolo je staro.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Peter je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tvoj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sosed.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A je to 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vaš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telefon?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Njegova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sestra je prijazna.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Njeno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stanovanje je novo.</a:t>
            </a:r>
            <a:endParaRPr b="0" lang="sl-SI" sz="23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2300" spc="-1" strike="noStrike">
              <a:latin typeface="Arial"/>
            </a:endParaRPr>
          </a:p>
        </p:txBody>
      </p:sp>
      <p:graphicFrame>
        <p:nvGraphicFramePr>
          <p:cNvPr id="203" name="Table 6"/>
          <p:cNvGraphicFramePr/>
          <p:nvPr/>
        </p:nvGraphicFramePr>
        <p:xfrm>
          <a:off x="3574080" y="4293000"/>
          <a:ext cx="5184360" cy="1944000"/>
        </p:xfrm>
        <a:graphic>
          <a:graphicData uri="http://schemas.openxmlformats.org/drawingml/2006/table">
            <a:tbl>
              <a:tblPr/>
              <a:tblGrid>
                <a:gridCol w="1656000"/>
                <a:gridCol w="1872000"/>
                <a:gridCol w="1656360"/>
              </a:tblGrid>
              <a:tr h="37944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MOJ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midva 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NAJIN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mi 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NAŠ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</a:tr>
              <a:tr h="37440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TVOJ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vidva 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VAJIN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VAŠ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</a:tr>
              <a:tr h="36612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NJEGOV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onadva 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NJUN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oni 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NJIHOV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</a:tr>
              <a:tr h="457920">
                <a:tc>
                  <a:txBody>
                    <a:bodyPr>
                      <a:noAutofit/>
                    </a:bodyPr>
                    <a:p>
                      <a:pPr rtl="1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ona 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ingdings"/>
                        </a:rPr>
                        <a:t>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NJEN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bebab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755640" y="332640"/>
            <a:ext cx="1656000" cy="79164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7cad0"/>
              </a:gs>
              <a:gs pos="35000">
                <a:srgbClr val="d7dadd"/>
              </a:gs>
              <a:gs pos="100000">
                <a:srgbClr val="eff2f2"/>
              </a:gs>
            </a:gsLst>
            <a:lin ang="16200000"/>
          </a:gradFill>
          <a:ln w="9360">
            <a:solidFill>
              <a:srgbClr val="747981"/>
            </a:solidFill>
            <a:round/>
          </a:ln>
          <a:effectLst>
            <a:glow rad="101600">
              <a:srgbClr val="9fb4e4">
                <a:alpha val="40000"/>
              </a:srgb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ČIGAV?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4995000" y="366480"/>
            <a:ext cx="3744000" cy="719640"/>
          </a:xfrm>
          <a:prstGeom prst="rect">
            <a:avLst/>
          </a:prstGeom>
          <a:solidFill>
            <a:srgbClr val="ffffff"/>
          </a:solidFill>
          <a:ln w="25560">
            <a:solidFill>
              <a:srgbClr val="b5f41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3200" spc="-1" strike="noStrike">
                <a:solidFill>
                  <a:srgbClr val="92d050"/>
                </a:solidFill>
                <a:latin typeface="Calibri"/>
              </a:rPr>
              <a:t>ضمائر الملكية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206" name="CustomShape 3"/>
          <p:cNvSpPr/>
          <p:nvPr/>
        </p:nvSpPr>
        <p:spPr>
          <a:xfrm>
            <a:off x="746640" y="1268640"/>
            <a:ext cx="7992360" cy="106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للتعبير عن صفة الملكية نلحق الكلمة ب اللاحقة</a:t>
            </a: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ov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- أو –</a:t>
            </a:r>
            <a:r>
              <a:rPr b="0" lang="sl-SI" sz="3200" spc="-1" strike="noStrike">
                <a:solidFill>
                  <a:srgbClr val="ff0000"/>
                </a:solidFill>
                <a:latin typeface="Calibri"/>
              </a:rPr>
              <a:t>in</a:t>
            </a:r>
            <a:endParaRPr b="0" lang="sl-SI" sz="32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3200" spc="-1" strike="noStrike">
              <a:latin typeface="Arial"/>
            </a:endParaRPr>
          </a:p>
        </p:txBody>
      </p:sp>
      <p:sp>
        <p:nvSpPr>
          <p:cNvPr id="207" name="CustomShape 4"/>
          <p:cNvSpPr/>
          <p:nvPr/>
        </p:nvSpPr>
        <p:spPr>
          <a:xfrm>
            <a:off x="4893120" y="2133000"/>
            <a:ext cx="4124520" cy="436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الإسم الذي يعبر عن </a:t>
            </a:r>
            <a:r>
              <a:rPr b="1" lang="sl-SI" sz="3000" spc="-1" strike="noStrike" u="sng">
                <a:solidFill>
                  <a:srgbClr val="000000"/>
                </a:solidFill>
                <a:uFillTx/>
                <a:latin typeface="Calibri"/>
              </a:rPr>
              <a:t>أنثى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 نضيف 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–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 .</a:t>
            </a:r>
            <a:endParaRPr b="0" lang="sl-SI" sz="3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sestra </a:t>
            </a: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sestr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in</a:t>
            </a:r>
            <a:endParaRPr b="0" lang="sl-SI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soseda </a:t>
            </a: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sosed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in</a:t>
            </a:r>
            <a:endParaRPr b="0" lang="sl-SI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An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in</a:t>
            </a:r>
            <a:endParaRPr b="0" lang="sl-SI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Vesna </a:t>
            </a: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Vesn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in</a:t>
            </a:r>
            <a:endParaRPr b="0" lang="sl-SI" sz="2400" spc="-1" strike="noStrike">
              <a:latin typeface="Arial"/>
            </a:endParaRPr>
          </a:p>
          <a:p>
            <a:pPr marL="343080" indent="-342720" algn="r">
              <a:lnSpc>
                <a:spcPct val="100000"/>
              </a:lnSpc>
              <a:spcBef>
                <a:spcPts val="479"/>
              </a:spcBef>
            </a:pP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     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مثال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: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Sestr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in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sin je star 5 let.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To je sestr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ina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jakn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Sestr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ino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stanovanj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e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ni novo. </a:t>
            </a:r>
            <a:endParaRPr b="0" lang="sl-SI" sz="2300" spc="-1" strike="noStrike">
              <a:latin typeface="Arial"/>
            </a:endParaRPr>
          </a:p>
        </p:txBody>
      </p:sp>
      <p:sp>
        <p:nvSpPr>
          <p:cNvPr id="208" name="CustomShape 5"/>
          <p:cNvSpPr/>
          <p:nvPr/>
        </p:nvSpPr>
        <p:spPr>
          <a:xfrm>
            <a:off x="6691680" y="2997000"/>
            <a:ext cx="184320" cy="36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9" name="CustomShape 6"/>
          <p:cNvSpPr/>
          <p:nvPr/>
        </p:nvSpPr>
        <p:spPr>
          <a:xfrm>
            <a:off x="251640" y="2133000"/>
            <a:ext cx="3911040" cy="4362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5480" algn="r" rtl="1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الإسم الذي يعبر عن </a:t>
            </a:r>
            <a:r>
              <a:rPr b="1" lang="sl-SI" sz="3000" spc="-1" strike="noStrike" u="sng">
                <a:solidFill>
                  <a:srgbClr val="000000"/>
                </a:solidFill>
                <a:uFillTx/>
                <a:latin typeface="Calibri"/>
              </a:rPr>
              <a:t>مذكر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 نضيف 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–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OV</a:t>
            </a:r>
            <a:endParaRPr b="0" lang="sl-SI" sz="3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brat </a:t>
            </a: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brat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ov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sosed </a:t>
            </a: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sosed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ov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Janez </a:t>
            </a: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Janez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ov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Rok </a:t>
            </a:r>
            <a:r>
              <a:rPr b="0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Rok</a:t>
            </a: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ov</a:t>
            </a:r>
            <a:endParaRPr b="0" lang="sl-SI" sz="24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479"/>
              </a:spcBef>
            </a:pPr>
            <a:r>
              <a:rPr b="1" lang="sl-SI" sz="2400" spc="-1" strike="noStrike">
                <a:solidFill>
                  <a:srgbClr val="c00000"/>
                </a:solidFill>
                <a:latin typeface="Calibri"/>
              </a:rPr>
              <a:t>         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مثال:</a:t>
            </a:r>
            <a:endParaRPr b="0" lang="sl-SI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To je brat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ov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telefon.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Brat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ova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hiš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je nova.</a:t>
            </a:r>
            <a:endParaRPr b="0" lang="sl-SI" sz="23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59"/>
              </a:spcBef>
            </a:pP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To je brat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ovo 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kol</a:t>
            </a:r>
            <a:r>
              <a:rPr b="1" i="1" lang="sl-SI" sz="23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3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3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1547640" y="316800"/>
            <a:ext cx="6150600" cy="735480"/>
          </a:xfrm>
          <a:prstGeom prst="rect">
            <a:avLst/>
          </a:prstGeom>
          <a:solidFill>
            <a:srgbClr val="ffffff"/>
          </a:solidFill>
          <a:ln w="25560">
            <a:solidFill>
              <a:srgbClr val="00b05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 fontScale="97000"/>
          </a:bodyPr>
          <a:p>
            <a:pPr algn="ctr">
              <a:lnSpc>
                <a:spcPct val="100000"/>
              </a:lnSpc>
            </a:pPr>
            <a:r>
              <a:rPr b="0" lang="sl-SI" sz="4400" spc="-1" strike="noStrike">
                <a:solidFill>
                  <a:srgbClr val="00b050"/>
                </a:solidFill>
                <a:latin typeface="Calibri"/>
              </a:rPr>
              <a:t>-o </a:t>
            </a:r>
            <a:r>
              <a:rPr b="0" lang="sl-SI" sz="4400" spc="-1" strike="noStrike">
                <a:solidFill>
                  <a:srgbClr val="00b050"/>
                </a:solidFill>
                <a:latin typeface="Wingdings"/>
              </a:rPr>
              <a:t></a:t>
            </a:r>
            <a:r>
              <a:rPr b="0" lang="sl-SI" sz="4400" spc="-1" strike="noStrike">
                <a:solidFill>
                  <a:srgbClr val="00b050"/>
                </a:solidFill>
                <a:latin typeface="Calibri"/>
              </a:rPr>
              <a:t> -e </a:t>
            </a:r>
            <a:r>
              <a:rPr b="0" lang="sl-SI" sz="4400" spc="-1" strike="noStrike">
                <a:solidFill>
                  <a:srgbClr val="00b050"/>
                </a:solidFill>
                <a:latin typeface="Calibri"/>
              </a:rPr>
              <a:t>قاعدة</a:t>
            </a:r>
            <a:r>
              <a:rPr b="0" lang="sl-SI" sz="4400" spc="-1" strike="noStrike">
                <a:solidFill>
                  <a:srgbClr val="00b050"/>
                </a:solidFill>
                <a:latin typeface="Calibri"/>
              </a:rPr>
              <a:t>  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1403640" y="1484640"/>
            <a:ext cx="7250760" cy="547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000" spc="-1" strike="noStrike">
                <a:solidFill>
                  <a:srgbClr val="00b050"/>
                </a:solidFill>
                <a:latin typeface="Calibri"/>
              </a:rPr>
              <a:t>بعد الحروف</a:t>
            </a:r>
            <a:r>
              <a:rPr b="0" lang="sl-SI" sz="3000" spc="-1" strike="noStrike">
                <a:solidFill>
                  <a:srgbClr val="00b050"/>
                </a:solidFill>
                <a:latin typeface="Calibri"/>
              </a:rPr>
              <a:t>C, Č, Ž, Š, J</a:t>
            </a:r>
            <a:r>
              <a:rPr b="0" lang="sl-SI" sz="3000" spc="-1" strike="noStrike">
                <a:solidFill>
                  <a:srgbClr val="00b050"/>
                </a:solidFill>
                <a:latin typeface="Calibri"/>
              </a:rPr>
              <a:t>  الاحقة  -</a:t>
            </a:r>
            <a:r>
              <a:rPr b="0" lang="sl-SI" sz="3000" spc="-1" strike="noStrike">
                <a:solidFill>
                  <a:srgbClr val="00b050"/>
                </a:solidFill>
                <a:latin typeface="Calibri"/>
              </a:rPr>
              <a:t>O</a:t>
            </a:r>
            <a:r>
              <a:rPr b="0" lang="sl-SI" sz="3000" spc="-1" strike="noStrike">
                <a:solidFill>
                  <a:srgbClr val="00b050"/>
                </a:solidFill>
                <a:latin typeface="Calibri"/>
              </a:rPr>
              <a:t>  تتغير إلى      -</a:t>
            </a:r>
            <a:r>
              <a:rPr b="0" lang="sl-SI" sz="3000" spc="-1" strike="noStrike">
                <a:solidFill>
                  <a:srgbClr val="00b050"/>
                </a:solidFill>
                <a:latin typeface="Calibri"/>
              </a:rPr>
              <a:t>E</a:t>
            </a:r>
            <a:r>
              <a:rPr b="0" lang="sl-SI" sz="3000" spc="-1" strike="noStrike">
                <a:solidFill>
                  <a:srgbClr val="00b050"/>
                </a:solidFill>
                <a:latin typeface="Calibri"/>
              </a:rPr>
              <a:t>  </a:t>
            </a:r>
            <a:endParaRPr b="0" lang="sl-SI" sz="3000" spc="-1" strike="noStrike">
              <a:latin typeface="Arial"/>
            </a:endParaRPr>
          </a:p>
        </p:txBody>
      </p:sp>
      <p:sp>
        <p:nvSpPr>
          <p:cNvPr id="212" name="CustomShape 3"/>
          <p:cNvSpPr/>
          <p:nvPr/>
        </p:nvSpPr>
        <p:spPr>
          <a:xfrm>
            <a:off x="0" y="2008080"/>
            <a:ext cx="8927640" cy="43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مثال: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MO</a:t>
            </a:r>
            <a:r>
              <a:rPr b="0" lang="sl-SI" sz="2800" spc="-1" strike="noStrike">
                <a:solidFill>
                  <a:srgbClr val="00b050"/>
                </a:solidFill>
                <a:latin typeface="Calibri"/>
              </a:rPr>
              <a:t>J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E KOLO</a:t>
            </a:r>
            <a:endParaRPr b="0" lang="sl-SI" sz="28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الاسم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kolo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من الجنس المحايد. لذلك يجب للصفة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اضافة الاحقة-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.</a:t>
            </a:r>
            <a:endParaRPr b="0" lang="sl-SI" sz="28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و لأن الضمير 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MOJ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ينتهي بـ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J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, لذلك تتغير الاحقة  -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إلى  -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                </a:t>
            </a:r>
            <a:endParaRPr b="0" lang="sl-SI" sz="24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endParaRPr b="0" lang="sl-SI" sz="24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TVO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J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tvo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je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), NA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Š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na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še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), VA</a:t>
            </a:r>
            <a:r>
              <a:rPr b="1" lang="sl-SI" sz="2400" spc="-1" strike="noStrike">
                <a:solidFill>
                  <a:srgbClr val="000000"/>
                </a:solidFill>
                <a:latin typeface="Calibri"/>
              </a:rPr>
              <a:t>Š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va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še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kolo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)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.                                       </a:t>
            </a:r>
            <a:endParaRPr b="0" lang="sl-SI" sz="24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وتنطبق نفس القاعدة, عند صياغة ضمائر الملكية بـ الاحقة -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OV bratov,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Rokov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)).</a:t>
            </a:r>
            <a:endParaRPr b="0" lang="sl-SI" sz="26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19"/>
              </a:spcBef>
            </a:pP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إذا كانت لاحقة الإسم في النهاية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C, Č, Ž, Š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  أو 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J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  ,بدلاً من –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OV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 نلحقه بـ -</a:t>
            </a:r>
            <a:r>
              <a:rPr b="0" lang="sl-SI" sz="2600" spc="-1" strike="noStrike">
                <a:solidFill>
                  <a:srgbClr val="000000"/>
                </a:solidFill>
                <a:latin typeface="Calibri"/>
              </a:rPr>
              <a:t>EV</a:t>
            </a:r>
            <a:endParaRPr b="0" lang="sl-SI" sz="26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                          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Andrej </a:t>
            </a:r>
            <a:r>
              <a:rPr b="0" i="1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Andrej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ev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, mož </a:t>
            </a:r>
            <a:r>
              <a:rPr b="0" i="1" lang="sl-SI" sz="24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2400" spc="-1" strike="noStrike">
                <a:solidFill>
                  <a:srgbClr val="000000"/>
                </a:solidFill>
                <a:latin typeface="Calibri"/>
              </a:rPr>
              <a:t> mož</a:t>
            </a:r>
            <a:r>
              <a:rPr b="0" i="1" lang="sl-SI" sz="2400" spc="-1" strike="noStrike">
                <a:solidFill>
                  <a:srgbClr val="c00000"/>
                </a:solidFill>
                <a:latin typeface="Calibri"/>
              </a:rPr>
              <a:t>ev</a:t>
            </a:r>
            <a:endParaRPr b="0" lang="sl-SI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323640" y="1196640"/>
            <a:ext cx="8229240" cy="5661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الاسم منقسم إلى أساس الكلمة و اللاحقة (اللاحقة تضاف بعد أصل الكلمة لتغيير سياق معنى الجملة).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561"/>
              </a:spcBef>
            </a:pP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قارنوا للواحق الأسماء التالية: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hiša, dežnik, okno in sadje</a:t>
            </a:r>
            <a:r>
              <a:rPr b="0" i="1" lang="ar-SA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01"/>
              </a:spcBef>
            </a:pPr>
            <a:r>
              <a:rPr b="0" lang="ar-SA" sz="3000" spc="-1" strike="noStrike">
                <a:solidFill>
                  <a:srgbClr val="777c84"/>
                </a:solidFill>
                <a:latin typeface="Calibri"/>
              </a:rPr>
              <a:t>HIŠ-</a:t>
            </a:r>
            <a:r>
              <a:rPr b="1" lang="ar-SA" sz="3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ar-SA" sz="3000" spc="-1" strike="noStrike">
                <a:solidFill>
                  <a:srgbClr val="777c84"/>
                </a:solidFill>
                <a:latin typeface="Calibri"/>
              </a:rPr>
              <a:t>OKN-</a:t>
            </a:r>
            <a:r>
              <a:rPr b="1" lang="ar-SA" sz="3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           </a:t>
            </a:r>
            <a:r>
              <a:rPr b="0" lang="ar-SA" sz="3000" spc="-1" strike="noStrike">
                <a:solidFill>
                  <a:srgbClr val="777c84"/>
                </a:solidFill>
                <a:latin typeface="Calibri"/>
              </a:rPr>
              <a:t>SADJ-</a:t>
            </a:r>
            <a:r>
              <a:rPr b="1" lang="ar-SA" sz="3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        </a:t>
            </a:r>
            <a:r>
              <a:rPr b="0" lang="ar-SA" sz="3000" spc="-1" strike="noStrike">
                <a:solidFill>
                  <a:srgbClr val="777c84"/>
                </a:solidFill>
                <a:latin typeface="Calibri"/>
              </a:rPr>
              <a:t>DEŽNIK-</a:t>
            </a:r>
            <a:r>
              <a:rPr b="1" lang="ar-SA" sz="3000" spc="-1" strike="noStrike">
                <a:solidFill>
                  <a:srgbClr val="c00000"/>
                </a:solidFill>
                <a:latin typeface="Calibri"/>
              </a:rPr>
              <a:t>/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من هنا  نستخلاص أن الأسماء تنتهي بلواحق مختلفة.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43" name="Slika 3" descr=""/>
          <p:cNvPicPr/>
          <p:nvPr/>
        </p:nvPicPr>
        <p:blipFill>
          <a:blip r:embed="rId1"/>
          <a:stretch/>
        </p:blipFill>
        <p:spPr>
          <a:xfrm>
            <a:off x="3686040" y="2141280"/>
            <a:ext cx="1730880" cy="810360"/>
          </a:xfrm>
          <a:prstGeom prst="rect">
            <a:avLst/>
          </a:prstGeom>
          <a:ln>
            <a:noFill/>
          </a:ln>
        </p:spPr>
      </p:pic>
      <p:sp>
        <p:nvSpPr>
          <p:cNvPr id="144" name="CustomShape 2"/>
          <p:cNvSpPr/>
          <p:nvPr/>
        </p:nvSpPr>
        <p:spPr>
          <a:xfrm>
            <a:off x="1871640" y="3069000"/>
            <a:ext cx="1295640" cy="40032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rtl="1">
              <a:lnSpc>
                <a:spcPct val="100000"/>
              </a:lnSpc>
            </a:pPr>
            <a:r>
              <a:rPr b="0" lang="sl-SI" sz="1800" spc="-1" strike="noStrike">
                <a:solidFill>
                  <a:srgbClr val="00b050"/>
                </a:solidFill>
                <a:latin typeface="Calibri"/>
              </a:rPr>
              <a:t>OSNOVA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145" name="CustomShape 3"/>
          <p:cNvSpPr/>
          <p:nvPr/>
        </p:nvSpPr>
        <p:spPr>
          <a:xfrm flipH="1">
            <a:off x="3224880" y="2747880"/>
            <a:ext cx="503640" cy="21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b050"/>
            </a:solidFill>
            <a:round/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146" name="CustomShape 4"/>
          <p:cNvSpPr/>
          <p:nvPr/>
        </p:nvSpPr>
        <p:spPr>
          <a:xfrm>
            <a:off x="5417640" y="2709000"/>
            <a:ext cx="431640" cy="215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round/>
            <a:tailEnd len="med" type="triangle" w="med"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/>
        </p:style>
      </p:sp>
      <p:sp>
        <p:nvSpPr>
          <p:cNvPr id="147" name="CustomShape 5"/>
          <p:cNvSpPr/>
          <p:nvPr/>
        </p:nvSpPr>
        <p:spPr>
          <a:xfrm>
            <a:off x="5884560" y="3069000"/>
            <a:ext cx="1439640" cy="400320"/>
          </a:xfrm>
          <a:prstGeom prst="roundRect">
            <a:avLst>
              <a:gd name="adj" fmla="val 16667"/>
            </a:avLst>
          </a:prstGeom>
          <a:solidFill>
            <a:srgbClr val="fff39d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c00000"/>
                </a:solidFill>
                <a:latin typeface="Calibri"/>
              </a:rPr>
              <a:t>KONČNICA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148" name="CustomShape 6"/>
          <p:cNvSpPr/>
          <p:nvPr/>
        </p:nvSpPr>
        <p:spPr>
          <a:xfrm>
            <a:off x="437040" y="185040"/>
            <a:ext cx="8229240" cy="849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اللواحق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03640" y="1633680"/>
            <a:ext cx="728280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اللواحق المختلفة تشير إلى جنس الاسم.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6660720" y="2502000"/>
            <a:ext cx="106956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HIŠ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3308760" y="3143520"/>
            <a:ext cx="2304000" cy="2088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معظم  الأسماء التي تنتهي مع الحرف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أو 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تعد من الجنس المحايد. 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52" name="CustomShape 4"/>
          <p:cNvSpPr/>
          <p:nvPr/>
        </p:nvSpPr>
        <p:spPr>
          <a:xfrm>
            <a:off x="573840" y="3141360"/>
            <a:ext cx="2304000" cy="2088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معظم الأسماء التي لا تنتهي مع الأحرف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أو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أو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تعد من النوع المذك.ر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53" name="CustomShape 5"/>
          <p:cNvSpPr/>
          <p:nvPr/>
        </p:nvSpPr>
        <p:spPr>
          <a:xfrm>
            <a:off x="3326400" y="2483640"/>
            <a:ext cx="249120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OKN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, SADJ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154" name="CustomShape 6"/>
          <p:cNvSpPr/>
          <p:nvPr/>
        </p:nvSpPr>
        <p:spPr>
          <a:xfrm>
            <a:off x="1012320" y="2317320"/>
            <a:ext cx="1426320" cy="760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r" rtl="1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DE</a:t>
            </a:r>
            <a:r>
              <a:rPr b="0" lang="sl-SI" sz="4400" spc="-1" strike="noStrike">
                <a:solidFill>
                  <a:srgbClr val="000000"/>
                </a:solidFill>
                <a:latin typeface="Calibri"/>
              </a:rPr>
              <a:t>ž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NIK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155" name="CustomShape 7"/>
          <p:cNvSpPr/>
          <p:nvPr/>
        </p:nvSpPr>
        <p:spPr>
          <a:xfrm>
            <a:off x="5341680" y="5792040"/>
            <a:ext cx="2981880" cy="719640"/>
          </a:xfrm>
          <a:prstGeom prst="roundRect">
            <a:avLst>
              <a:gd name="adj" fmla="val 16667"/>
            </a:avLst>
          </a:prstGeom>
          <a:solidFill>
            <a:srgbClr val="fafec6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400"/>
              </a:spcBef>
            </a:pPr>
            <a:endParaRPr b="0" lang="sl-SI" sz="1800" spc="-1" strike="noStrike">
              <a:latin typeface="Arial"/>
            </a:endParaRPr>
          </a:p>
          <a:p>
            <a:pPr marL="343080" indent="-342720" algn="r" rtl="1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في القاموس يشار إلى الجنس المذكر بالرمزان   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Ø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  و  -/ .</a:t>
            </a:r>
            <a:endParaRPr b="0" lang="sl-SI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200" spc="-1" strike="noStrike">
              <a:latin typeface="Arial"/>
            </a:endParaRPr>
          </a:p>
        </p:txBody>
      </p:sp>
      <p:sp>
        <p:nvSpPr>
          <p:cNvPr id="156" name="CustomShape 8"/>
          <p:cNvSpPr/>
          <p:nvPr/>
        </p:nvSpPr>
        <p:spPr>
          <a:xfrm>
            <a:off x="6043680" y="3141360"/>
            <a:ext cx="2304000" cy="2088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معظم  الأسماء التي تنتهي مع الحرف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تعد من اللجنس المؤنث. 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57" name="CustomShape 9"/>
          <p:cNvSpPr/>
          <p:nvPr/>
        </p:nvSpPr>
        <p:spPr>
          <a:xfrm>
            <a:off x="473400" y="206640"/>
            <a:ext cx="8229240" cy="90648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نوع الاسم (الجنس)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نوع الاسم (الجنس) في اللغة السلوفينية لا يمكن التنبؤ به, لذالك يمكننا الإستعانة بالقاموس.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ننظرإلى القاموسين الموجودين في الإنترنت: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PONS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lang="ar-SA" sz="3200" spc="-1" strike="noStrike" u="sng">
                <a:solidFill>
                  <a:srgbClr val="0000ff"/>
                </a:solidFill>
                <a:uFillTx/>
                <a:latin typeface="Calibri"/>
                <a:hlinkClick r:id="rId1"/>
              </a:rPr>
              <a:t>https://sl.pons.com/prevod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SSKJ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(</a:t>
            </a:r>
            <a:r>
              <a:rPr b="0" lang="ar-SA" sz="3200" spc="-1" strike="noStrike" u="sng">
                <a:solidFill>
                  <a:srgbClr val="0000ff"/>
                </a:solidFill>
                <a:uFillTx/>
                <a:latin typeface="Calibri"/>
                <a:hlinkClick r:id="rId2"/>
              </a:rPr>
              <a:t>http://bos.zrc-sazu.si/sskj.html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426240" y="188640"/>
            <a:ext cx="8290800" cy="86364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القاموس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421200" y="17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 rtl="1">
              <a:lnSpc>
                <a:spcPct val="100000"/>
              </a:lnSpc>
            </a:pPr>
            <a:r>
              <a:rPr b="0" lang="ar-SA" sz="3600" spc="-1" strike="noStrike">
                <a:solidFill>
                  <a:srgbClr val="000000"/>
                </a:solidFill>
                <a:latin typeface="Calibri"/>
              </a:rPr>
              <a:t>لنبحث في القاموس الكلمات التالية:</a:t>
            </a:r>
            <a:endParaRPr b="0" lang="ar-SA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179640" y="3213000"/>
            <a:ext cx="8712720" cy="3312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نستنتج من ذلك أن القاموسين يسجلان نوع الإسم في أماكن مختلفة و يشيران إليه بطرق مختلفة.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561"/>
              </a:spcBef>
            </a:pP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561"/>
              </a:spcBef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          </a:t>
            </a:r>
            <a:r>
              <a:rPr b="1" lang="ar-SA" sz="2400" spc="-1" strike="noStrike">
                <a:solidFill>
                  <a:srgbClr val="000000"/>
                </a:solidFill>
                <a:latin typeface="Calibri"/>
              </a:rPr>
              <a:t>Moški spol 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ar-SA" sz="2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479"/>
              </a:spcBef>
            </a:pPr>
            <a:r>
              <a:rPr b="1" lang="ar-SA" sz="2400" spc="-1" strike="noStrike">
                <a:solidFill>
                  <a:srgbClr val="000000"/>
                </a:solidFill>
                <a:latin typeface="Calibri"/>
              </a:rPr>
              <a:t>             </a:t>
            </a:r>
            <a:r>
              <a:rPr b="1" lang="ar-SA" sz="2400" spc="-1" strike="noStrike">
                <a:solidFill>
                  <a:srgbClr val="000000"/>
                </a:solidFill>
                <a:latin typeface="Calibri"/>
              </a:rPr>
              <a:t>Ženski spol 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ar-SA" sz="2400" spc="-1" strike="noStrike">
                <a:solidFill>
                  <a:srgbClr val="c00000"/>
                </a:solidFill>
                <a:latin typeface="Calibri"/>
              </a:rPr>
              <a:t>ž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.       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479"/>
              </a:spcBef>
            </a:pPr>
            <a:r>
              <a:rPr b="1" lang="ar-SA" sz="2400" spc="-1" strike="noStrike">
                <a:solidFill>
                  <a:srgbClr val="000000"/>
                </a:solidFill>
                <a:latin typeface="Calibri"/>
              </a:rPr>
              <a:t>             </a:t>
            </a:r>
            <a:r>
              <a:rPr b="1" lang="ar-SA" sz="2400" spc="-1" strike="noStrike">
                <a:solidFill>
                  <a:srgbClr val="000000"/>
                </a:solidFill>
                <a:latin typeface="Calibri"/>
              </a:rPr>
              <a:t>Srednji spol 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je označen s črko </a:t>
            </a:r>
            <a:r>
              <a:rPr b="1" lang="ar-SA" sz="2400" spc="-1" strike="noStrike">
                <a:solidFill>
                  <a:srgbClr val="c00000"/>
                </a:solidFill>
                <a:latin typeface="Calibri"/>
              </a:rPr>
              <a:t>s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ar-SA" sz="2400" spc="-1" strike="noStrike">
                <a:solidFill>
                  <a:srgbClr val="c00000"/>
                </a:solidFill>
                <a:latin typeface="Calibri"/>
              </a:rPr>
              <a:t>n</a:t>
            </a:r>
            <a:r>
              <a:rPr b="0" lang="ar-SA" sz="2400" spc="-1" strike="noStrike">
                <a:solidFill>
                  <a:srgbClr val="000000"/>
                </a:solidFill>
                <a:latin typeface="Calibri"/>
              </a:rPr>
              <a:t>.                   </a:t>
            </a:r>
            <a:endParaRPr b="0" lang="ar-SA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rtl="1">
              <a:lnSpc>
                <a:spcPct val="100000"/>
              </a:lnSpc>
              <a:spcBef>
                <a:spcPts val="561"/>
              </a:spcBef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CustomShape 3"/>
          <p:cNvSpPr/>
          <p:nvPr/>
        </p:nvSpPr>
        <p:spPr>
          <a:xfrm>
            <a:off x="5085000" y="1340640"/>
            <a:ext cx="3565440" cy="1511640"/>
          </a:xfrm>
          <a:prstGeom prst="rect">
            <a:avLst/>
          </a:prstGeom>
          <a:noFill/>
          <a:ln w="12600">
            <a:solidFill>
              <a:srgbClr val="a6a6a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SSKJ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híša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 -e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ž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(í) 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dežník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 -a [dǝž]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ôkno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 -a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s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, mn. tudi ókna (ó)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</a:pP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latin typeface="Arial"/>
            </a:endParaRPr>
          </a:p>
        </p:txBody>
      </p:sp>
      <p:sp>
        <p:nvSpPr>
          <p:cNvPr id="163" name="CustomShape 4"/>
          <p:cNvSpPr/>
          <p:nvPr/>
        </p:nvSpPr>
        <p:spPr>
          <a:xfrm>
            <a:off x="539640" y="1340640"/>
            <a:ext cx="3816000" cy="1511640"/>
          </a:xfrm>
          <a:prstGeom prst="rect">
            <a:avLst/>
          </a:prstGeom>
          <a:noFill/>
          <a:ln w="12600">
            <a:solidFill>
              <a:srgbClr val="a6a6a6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000000"/>
                </a:solidFill>
                <a:latin typeface="Calibri"/>
              </a:rPr>
              <a:t>PONS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híš|a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&lt;-e, -i, -e&gt;  SAMOST 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 ž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dežník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&lt;-a, -a, -i&gt;  SAMOST 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ôkn|o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&lt;-a, -i, -a&gt;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n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457200" y="908640"/>
            <a:ext cx="8229240" cy="1156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r" rtl="1">
              <a:lnSpc>
                <a:spcPct val="100000"/>
              </a:lnSpc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معظم الأسماء يمكننا تحديد جنسها بشكل صحيح.  إذا تتبعنا القاعدة الأساسية أن الإسم الذي نهايته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– يعتبر من الجنس المؤنث و النهاية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- أو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- من الجنس المحايد.  الأسماء الأخرى تعتبر من الجنس المذكر. </a:t>
            </a:r>
            <a:br/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نحاول أن نجد في القاموس الكلمات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avto, oče, luč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TextShape 2"/>
          <p:cNvSpPr txBox="1"/>
          <p:nvPr/>
        </p:nvSpPr>
        <p:spPr>
          <a:xfrm>
            <a:off x="457200" y="4725000"/>
            <a:ext cx="8229240" cy="151164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1000"/>
          </a:bodyPr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هنا نرى أن  </a:t>
            </a:r>
            <a:r>
              <a:rPr b="0" i="1" lang="ar-SA" sz="2800" spc="-1" strike="noStrike">
                <a:solidFill>
                  <a:srgbClr val="000000"/>
                </a:solidFill>
                <a:latin typeface="Calibri"/>
              </a:rPr>
              <a:t>avto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و </a:t>
            </a:r>
            <a:r>
              <a:rPr b="0" i="1" lang="ar-SA" sz="2800" spc="-1" strike="noStrike">
                <a:solidFill>
                  <a:srgbClr val="000000"/>
                </a:solidFill>
                <a:latin typeface="Calibri"/>
              </a:rPr>
              <a:t>oče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مذكران, بينما 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luč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مؤنث.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نستخلص من ذلك أنه يصعب التنبؤ من جنس الإسم, لذلك يجب حفظ هذه الإستثناءات عندما نتعلم الكلمة.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561"/>
              </a:spcBef>
            </a:pP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   تعد أيضا الكلمات 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radio, kino evro</a:t>
            </a:r>
            <a:r>
              <a:rPr b="0" lang="ar-SA" sz="2800" spc="-1" strike="noStrike">
                <a:solidFill>
                  <a:srgbClr val="000000"/>
                </a:solidFill>
                <a:latin typeface="Calibri"/>
              </a:rPr>
              <a:t> من النوع المذكر.</a:t>
            </a:r>
            <a:endParaRPr b="0" lang="ar-SA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043640" y="2874960"/>
            <a:ext cx="2952000" cy="1439640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SSKJ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ávto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 -a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(ȃ)</a:t>
            </a:r>
            <a:r>
              <a:rPr b="0" i="1" lang="sl-SI" sz="2000" spc="-1" strike="noStrike">
                <a:solidFill>
                  <a:srgbClr val="777c84"/>
                </a:solidFill>
                <a:latin typeface="Arial"/>
              </a:rPr>
              <a:t> 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ôče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 -éta 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lúč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 -i in -í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ž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(ú; ū) 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19"/>
              </a:spcBef>
            </a:pP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latin typeface="Arial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4510440" y="2874960"/>
            <a:ext cx="4176000" cy="1439640"/>
          </a:xfrm>
          <a:prstGeom prst="rect">
            <a:avLst/>
          </a:prstGeom>
          <a:noFill/>
          <a:ln>
            <a:solidFill>
              <a:srgbClr val="a6a6a6"/>
            </a:solidFill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PONS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ávt|o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 &lt;-a, -a, -i&gt;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l-SI" sz="2000" spc="-1" strike="noStrike">
                <a:solidFill>
                  <a:srgbClr val="777c84"/>
                </a:solidFill>
                <a:latin typeface="Calibri"/>
              </a:rPr>
              <a:t>ôče</a:t>
            </a:r>
            <a:r>
              <a:rPr b="0" lang="sl-SI" sz="2000" spc="-1" strike="noStrike">
                <a:solidFill>
                  <a:srgbClr val="777c84"/>
                </a:solidFill>
                <a:latin typeface="Calibri"/>
              </a:rPr>
              <a:t>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&lt;očéta, očéta, očétje&gt;</a:t>
            </a:r>
            <a:r>
              <a:rPr b="0" lang="sl-SI" sz="2000" spc="-1" strike="noStrike">
                <a:solidFill>
                  <a:srgbClr val="777c84"/>
                </a:solidFill>
                <a:latin typeface="Calibri"/>
              </a:rPr>
              <a:t>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m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i="1" lang="sl-SI" sz="2000" spc="-1" strike="noStrike">
                <a:solidFill>
                  <a:srgbClr val="777c84"/>
                </a:solidFill>
                <a:latin typeface="Calibri"/>
              </a:rPr>
              <a:t>lúč </a:t>
            </a:r>
            <a:r>
              <a:rPr b="0" i="1" lang="sl-SI" sz="2000" spc="-1" strike="noStrike">
                <a:solidFill>
                  <a:srgbClr val="777c84"/>
                </a:solidFill>
                <a:latin typeface="Calibri"/>
              </a:rPr>
              <a:t>&lt;lúči, lučí, lučí&gt; SAMOST </a:t>
            </a:r>
            <a:r>
              <a:rPr b="0" i="1" lang="sl-SI" sz="2000" spc="-1" strike="noStrike">
                <a:solidFill>
                  <a:srgbClr val="c00000"/>
                </a:solidFill>
                <a:latin typeface="Calibri"/>
              </a:rPr>
              <a:t>ž</a:t>
            </a:r>
            <a:endParaRPr b="0" lang="sl-SI" sz="20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61"/>
              </a:spcBef>
            </a:pP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396360" y="980640"/>
            <a:ext cx="8229240" cy="1828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 algn="r" rtl="1">
              <a:lnSpc>
                <a:spcPct val="100000"/>
              </a:lnSpc>
              <a:spcBef>
                <a:spcPts val="601"/>
              </a:spcBef>
            </a:pP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نقارن الكلمتين : 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mama  ,  hiša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01"/>
              </a:spcBef>
            </a:pP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تعد كل من الكلمتين من النوع المؤنث. الفرق بينهما هو أن كلمة 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mama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تشير إلى شخص بينما كلمة 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hiša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تشير إلى شيء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</a:pP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220000" y="2687760"/>
            <a:ext cx="2736000" cy="982800"/>
          </a:xfrm>
          <a:prstGeom prst="roundRect">
            <a:avLst>
              <a:gd name="adj" fmla="val 16667"/>
            </a:avLst>
          </a:prstGeom>
          <a:solidFill>
            <a:srgbClr val="fe863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mama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</a:t>
            </a:r>
            <a:endParaRPr b="0" lang="sl-SI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ČLOVEK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133280" y="2687760"/>
            <a:ext cx="2826360" cy="982800"/>
          </a:xfrm>
          <a:prstGeom prst="roundRect">
            <a:avLst>
              <a:gd name="adj" fmla="val 16667"/>
            </a:avLst>
          </a:prstGeom>
          <a:solidFill>
            <a:srgbClr val="fe8637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hiša</a:t>
            </a:r>
            <a:endParaRPr b="0" lang="sl-SI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Wingdings"/>
              </a:rPr>
              <a:t></a:t>
            </a:r>
            <a:endParaRPr b="0" lang="sl-SI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PREDMET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3483720" y="5407920"/>
            <a:ext cx="5112360" cy="1007640"/>
          </a:xfrm>
          <a:prstGeom prst="roundRect">
            <a:avLst>
              <a:gd name="adj" fmla="val 16667"/>
            </a:avLst>
          </a:prstGeom>
          <a:solidFill>
            <a:srgbClr val="fafec6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 rtl="1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من الممكن التعبير عن الشخص بالاسماء ((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ženska, zdravnik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1800" spc="-1" strike="noStrike">
              <a:latin typeface="Arial"/>
            </a:endParaRPr>
          </a:p>
          <a:p>
            <a:pPr algn="r" rtl="1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أو بالضمائر 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jaz, ti, on, ona</a:t>
            </a:r>
            <a:r>
              <a:rPr b="0" i="1" lang="sl-SI" sz="1800" spc="-1" strike="noStrike">
                <a:solidFill>
                  <a:srgbClr val="000000"/>
                </a:solidFill>
                <a:latin typeface="Calibri"/>
              </a:rPr>
              <a:t> ).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172" name="CustomShape 5"/>
          <p:cNvSpPr/>
          <p:nvPr/>
        </p:nvSpPr>
        <p:spPr>
          <a:xfrm>
            <a:off x="5220000" y="3998520"/>
            <a:ext cx="2736000" cy="108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للسؤال عن الأشخاص نستخدم</a:t>
            </a:r>
            <a:endParaRPr b="0" lang="sl-SI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KDO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73" name="CustomShape 6"/>
          <p:cNvSpPr/>
          <p:nvPr/>
        </p:nvSpPr>
        <p:spPr>
          <a:xfrm>
            <a:off x="1097280" y="4000320"/>
            <a:ext cx="2898360" cy="12272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560">
            <a:solidFill>
              <a:srgbClr val="bb6328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للسؤال عن الأشياء, الحيوانات, النباتات, الأماكن و المفاهيم نستخدم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الكلمة</a:t>
            </a: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KAJ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174" name="CustomShape 7"/>
          <p:cNvSpPr/>
          <p:nvPr/>
        </p:nvSpPr>
        <p:spPr>
          <a:xfrm>
            <a:off x="396360" y="119160"/>
            <a:ext cx="8229240" cy="77760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من و ماذا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324720" y="921960"/>
            <a:ext cx="8506800" cy="492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r" rtl="1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عندنا 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3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حالات في اللغة السلوفينية: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المفرد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E, ED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.)  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و هو الإسم الدال على شخص او شيء واحد.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المثنى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D, DV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.)  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و هو الإسم الدال على شخصين او شيئين. 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الجمع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M, MN</a:t>
            </a:r>
            <a:r>
              <a:rPr b="1" lang="ar-SA" sz="3000" spc="-1" strike="noStrike">
                <a:solidFill>
                  <a:srgbClr val="000000"/>
                </a:solidFill>
                <a:latin typeface="Calibri"/>
              </a:rPr>
              <a:t>.)</a:t>
            </a: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و هو الإسم الدال على ثلاثة او أكثر من الأشخاص او الأشياء.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01"/>
              </a:spcBef>
            </a:pPr>
            <a:r>
              <a:rPr b="0" lang="ar-SA" sz="3000" spc="-1" strike="noStrike">
                <a:solidFill>
                  <a:srgbClr val="000000"/>
                </a:solidFill>
                <a:latin typeface="Calibri"/>
              </a:rPr>
              <a:t>   عند تغيير العدد تتغير لاحقة الاسم.</a:t>
            </a: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endParaRPr b="0" lang="ar-SA" sz="30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76" name="Table 2"/>
          <p:cNvGraphicFramePr/>
          <p:nvPr/>
        </p:nvGraphicFramePr>
        <p:xfrm>
          <a:off x="618120" y="4221000"/>
          <a:ext cx="7920360" cy="802440"/>
        </p:xfrm>
        <a:graphic>
          <a:graphicData uri="http://schemas.openxmlformats.org/drawingml/2006/table">
            <a:tbl>
              <a:tblPr/>
              <a:tblGrid>
                <a:gridCol w="592200"/>
                <a:gridCol w="2054160"/>
                <a:gridCol w="2091240"/>
                <a:gridCol w="318312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blok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blok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hiš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hiš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0" lang="sl-SI" sz="26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/1 stanovanj</a:t>
                      </a:r>
                      <a:r>
                        <a:rPr b="1" lang="sl-SI" sz="26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endParaRPr b="0" lang="sl-SI" sz="2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6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2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/2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endParaRPr b="0" lang="sl-SI" sz="2400" spc="-1" strike="noStrike">
                        <a:latin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</a:pP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3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mest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400" spc="-1" strike="noStrike">
                          <a:solidFill>
                            <a:srgbClr val="808080"/>
                          </a:solidFill>
                          <a:latin typeface="Calibri"/>
                        </a:rPr>
                        <a:t>/3 stanovanj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177" name="CustomShape 3"/>
          <p:cNvSpPr/>
          <p:nvPr/>
        </p:nvSpPr>
        <p:spPr>
          <a:xfrm>
            <a:off x="618120" y="129960"/>
            <a:ext cx="8229240" cy="791640"/>
          </a:xfrm>
          <a:prstGeom prst="rect">
            <a:avLst/>
          </a:prstGeom>
          <a:solidFill>
            <a:srgbClr val="e3eaf7"/>
          </a:solidFill>
          <a:ln w="25560">
            <a:solidFill>
              <a:srgbClr val="7598d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0070c0"/>
                </a:solidFill>
                <a:latin typeface="Calibri"/>
              </a:rPr>
              <a:t>حالات الأسماء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457200" y="836640"/>
            <a:ext cx="8362800" cy="528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 algn="just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بعض الأسماء موجودة فقط في: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just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  - صيغة المفرد (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sadje, čas, vreme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just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    - صيغة الجمع.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r" rtl="1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الأسماء الموجودة فقط في صيغة الجمع يرمز لها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  <a:p>
            <a:pPr algn="r" rtl="1">
              <a:lnSpc>
                <a:spcPct val="100000"/>
              </a:lnSpc>
              <a:spcBef>
                <a:spcPts val="641"/>
              </a:spcBef>
            </a:pP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      في القاموس بـ</a:t>
            </a:r>
            <a:r>
              <a:rPr b="0" lang="ar-SA" sz="3200" spc="-1" strike="noStrike">
                <a:solidFill>
                  <a:srgbClr val="c00000"/>
                </a:solidFill>
                <a:latin typeface="Calibri"/>
              </a:rPr>
              <a:t> </a:t>
            </a:r>
            <a:r>
              <a:rPr b="0" lang="ar-SA" sz="32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ar-SA" sz="3200" spc="-1" strike="noStrike">
                <a:solidFill>
                  <a:srgbClr val="ff0000"/>
                </a:solidFill>
                <a:latin typeface="Calibri"/>
              </a:rPr>
              <a:t>mn</a:t>
            </a:r>
            <a:r>
              <a:rPr b="0" lang="ar-SA" sz="3200" spc="-1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b="0" lang="ar-SA" sz="3200" spc="-1" strike="noStrike">
                <a:solidFill>
                  <a:srgbClr val="000000"/>
                </a:solidFill>
                <a:latin typeface="Calibri"/>
              </a:rPr>
              <a:t>أو   </a:t>
            </a:r>
            <a:r>
              <a:rPr b="0" lang="ar-SA" sz="3200" spc="-1" strike="noStrike">
                <a:solidFill>
                  <a:srgbClr val="ff0000"/>
                </a:solidFill>
                <a:latin typeface="Calibri"/>
              </a:rPr>
              <a:t>pl</a:t>
            </a:r>
            <a:r>
              <a:rPr b="0" lang="ar-SA" sz="3200" spc="-1" strike="noStrike">
                <a:solidFill>
                  <a:srgbClr val="ff0000"/>
                </a:solidFill>
                <a:latin typeface="Calibri"/>
              </a:rPr>
              <a:t> </a:t>
            </a:r>
            <a:endParaRPr b="0" lang="ar-SA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2988000" y="4437000"/>
            <a:ext cx="5171760" cy="1065240"/>
          </a:xfrm>
          <a:prstGeom prst="rect">
            <a:avLst/>
          </a:prstGeom>
          <a:solidFill>
            <a:srgbClr val="ffffff"/>
          </a:solidFill>
          <a:ln w="25560">
            <a:solidFill>
              <a:srgbClr val="7598d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PONS:  </a:t>
            </a:r>
            <a:r>
              <a:rPr b="1" lang="sl-SI" sz="3200" spc="-1" strike="noStrike">
                <a:solidFill>
                  <a:srgbClr val="777c84"/>
                </a:solidFill>
                <a:latin typeface="Calibri"/>
              </a:rPr>
              <a:t>očál|a 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SAMOST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i="1" lang="sl-SI" sz="3200" spc="-1" strike="noStrike">
                <a:solidFill>
                  <a:srgbClr val="00b050"/>
                </a:solidFill>
                <a:latin typeface="Calibri"/>
              </a:rPr>
              <a:t>n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i="1" lang="sl-SI" sz="3200" spc="-1" strike="noStrike">
                <a:solidFill>
                  <a:srgbClr val="c00000"/>
                </a:solidFill>
                <a:latin typeface="Calibri"/>
              </a:rPr>
              <a:t>pl</a:t>
            </a:r>
            <a:endParaRPr b="0" lang="sl-SI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SSKJ:  </a:t>
            </a:r>
            <a:r>
              <a:rPr b="1" lang="sl-SI" sz="3200" spc="-1" strike="noStrike">
                <a:solidFill>
                  <a:srgbClr val="777c84"/>
                </a:solidFill>
                <a:latin typeface="Calibri"/>
              </a:rPr>
              <a:t>očála</a:t>
            </a:r>
            <a:r>
              <a:rPr b="0" lang="sl-SI" sz="3200" spc="-1" strike="noStrike">
                <a:solidFill>
                  <a:srgbClr val="777c84"/>
                </a:solidFill>
                <a:latin typeface="Calibri"/>
              </a:rPr>
              <a:t>  očál </a:t>
            </a:r>
            <a:r>
              <a:rPr b="0" lang="sl-SI" sz="3200" spc="-1" strike="noStrike">
                <a:solidFill>
                  <a:srgbClr val="00b050"/>
                </a:solidFill>
                <a:latin typeface="Calibri"/>
              </a:rPr>
              <a:t>s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3200" spc="-1" strike="noStrike">
                <a:solidFill>
                  <a:srgbClr val="c00000"/>
                </a:solidFill>
                <a:latin typeface="Calibri"/>
              </a:rPr>
              <a:t>mn.</a:t>
            </a:r>
            <a:r>
              <a:rPr b="0" lang="sl-SI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sl-SI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5704</TotalTime>
  <Application>LibreOffice/6.2.2.2$Windows_X86_64 LibreOffice_project/2b840030fec2aae0fd2658d8d4f9548af4e3518d</Application>
  <Words>1442</Words>
  <Paragraphs>286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2017-09-28T19:14:46Z</dcterms:created>
  <dc:creator>r</dc:creator>
  <dc:description/>
  <dc:language>sl-SI</dc:language>
  <cp:lastModifiedBy>Janja Ban</cp:lastModifiedBy>
  <dcterms:modified xsi:type="dcterms:W3CDTF">2017-11-07T20:20:40Z</dcterms:modified>
  <cp:revision>207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Diaprojekcija na zaslonu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19</vt:i4>
  </property>
</Properties>
</file>