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media/image1.png" ContentType="image/png"/>
  <Override PartName="/ppt/media/image2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r" rtl="1"/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r" rtl="1"/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r" rtl="1"/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r" rtl="1"/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sl-SI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r" rtl="1"/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r" rtl="1"/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r" rtl="1"/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sl-SI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r" rtl="1"/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r" rtl="1"/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sl-SI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r" rtl="1"/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r" rtl="1"/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r" rtl="1"/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r" rtl="1"/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r" rtl="1"/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r" rtl="1"/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r" rtl="1"/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r" rtl="1"/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sl-SI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r" rtl="1"/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r" rtl="1"/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r" rtl="1"/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cc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>
            <a:noAutofit/>
          </a:bodyPr>
          <a:p>
            <a:pPr algn="ctr" rtl="1">
              <a:lnSpc>
                <a:spcPct val="100000"/>
              </a:lnSpc>
            </a:pPr>
            <a:r>
              <a:rPr b="0" lang="ar-SA" sz="4400" spc="-1" strike="noStrike">
                <a:solidFill>
                  <a:srgbClr val="000000"/>
                </a:solidFill>
                <a:latin typeface="Calibri"/>
              </a:rPr>
              <a:t>Click to edit Master title style</a:t>
            </a:r>
            <a:endParaRPr b="0" lang="ar-SA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>
            <a:noAutofit/>
          </a:bodyPr>
          <a:p>
            <a:pPr marL="343080" indent="-342720" algn="r" rtl="1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Click to edit Master text styles</a:t>
            </a: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 algn="r" rtl="1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ar-SA" sz="2800" spc="-1" strike="noStrike">
                <a:solidFill>
                  <a:srgbClr val="000000"/>
                </a:solidFill>
                <a:latin typeface="Calibri"/>
              </a:rPr>
              <a:t>Second level</a:t>
            </a:r>
            <a:endParaRPr b="0" lang="ar-SA" sz="28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 algn="r" rtl="1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ar-SA" sz="2400" spc="-1" strike="noStrike">
                <a:solidFill>
                  <a:srgbClr val="000000"/>
                </a:solidFill>
                <a:latin typeface="Calibri"/>
              </a:rPr>
              <a:t>Third level</a:t>
            </a:r>
            <a:endParaRPr b="0" lang="ar-SA" sz="24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 algn="r" rtl="1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ar-SA" sz="2000" spc="-1" strike="noStrike">
                <a:solidFill>
                  <a:srgbClr val="000000"/>
                </a:solidFill>
                <a:latin typeface="Calibri"/>
              </a:rPr>
              <a:t>Fourth level</a:t>
            </a:r>
            <a:endParaRPr b="0" lang="ar-SA" sz="20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240" algn="r" rtl="1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b="0" lang="ar-SA" sz="2000" spc="-1" strike="noStrike">
                <a:solidFill>
                  <a:srgbClr val="000000"/>
                </a:solidFill>
                <a:latin typeface="Calibri"/>
              </a:rPr>
              <a:t>Fifth level</a:t>
            </a:r>
            <a:endParaRPr b="0" lang="ar-SA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 rtl="1">
              <a:lnSpc>
                <a:spcPct val="100000"/>
              </a:lnSpc>
            </a:pPr>
            <a:fld id="{5AE75994-38B1-4F96-94C2-E3D9914E5E79}" type="datetime">
              <a:rPr b="0" lang="sl-SI" sz="1200" spc="-1" strike="noStrike">
                <a:solidFill>
                  <a:srgbClr val="8b8b8b"/>
                </a:solidFill>
                <a:latin typeface="Calibri"/>
              </a:rPr>
              <a:t>19.11.19</a:t>
            </a:fld>
            <a:endParaRPr b="0" lang="sl-SI" sz="12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sl-SI" sz="24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 rtl="1">
              <a:lnSpc>
                <a:spcPct val="100000"/>
              </a:lnSpc>
            </a:pPr>
            <a:fld id="{849059BD-604D-4CFD-B29B-6D970DCDC77F}" type="slidenum">
              <a:rPr b="0" lang="sl-SI" sz="1200" spc="-1" strike="noStrike">
                <a:solidFill>
                  <a:srgbClr val="8b8b8b"/>
                </a:solidFill>
                <a:latin typeface="Calibri"/>
              </a:rPr>
              <a:t>&lt;number&gt;</a:t>
            </a:fld>
            <a:endParaRPr b="0" lang="sl-SI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cc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dt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 rtl="1">
              <a:lnSpc>
                <a:spcPct val="100000"/>
              </a:lnSpc>
            </a:pPr>
            <a:fld id="{554D1699-D41C-4295-BC7D-13E404722CB3}" type="datetime">
              <a:rPr b="0" lang="sl-SI" sz="1200" spc="-1" strike="noStrike">
                <a:solidFill>
                  <a:srgbClr val="8b8b8b"/>
                </a:solidFill>
                <a:latin typeface="Calibri"/>
              </a:rPr>
              <a:t>19.11.19</a:t>
            </a:fld>
            <a:endParaRPr b="0" lang="sl-SI" sz="1200" spc="-1" strike="noStrike">
              <a:latin typeface="Times New Roman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sl-SI" sz="2400" spc="-1" strike="noStrike">
              <a:latin typeface="Times New Roman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sldNum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 rtl="1">
              <a:lnSpc>
                <a:spcPct val="100000"/>
              </a:lnSpc>
            </a:pPr>
            <a:fld id="{BC8AB2FC-9D31-48DF-9BAA-66C367221A9B}" type="slidenum">
              <a:rPr b="0" lang="sl-SI" sz="1200" spc="-1" strike="noStrike">
                <a:solidFill>
                  <a:srgbClr val="8b8b8b"/>
                </a:solidFill>
                <a:latin typeface="Calibri"/>
              </a:rPr>
              <a:t>&lt;number&gt;</a:t>
            </a:fld>
            <a:endParaRPr b="0" lang="sl-SI" sz="1200" spc="-1" strike="noStrike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r" rtl="1"/>
            <a:r>
              <a:rPr b="0" lang="ar-SA" sz="1800" spc="-1" strike="noStrike">
                <a:solidFill>
                  <a:srgbClr val="000000"/>
                </a:solidFill>
                <a:latin typeface="Calibri"/>
              </a:rPr>
              <a:t>Click to edit the title text format</a:t>
            </a:r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 algn="r" rtl="1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Click to edit the outline text format</a:t>
            </a: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 algn="r" rtl="1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ar-SA" sz="2400" spc="-1" strike="noStrike">
                <a:solidFill>
                  <a:srgbClr val="000000"/>
                </a:solidFill>
                <a:latin typeface="Calibri"/>
              </a:rPr>
              <a:t>Second Outline Level</a:t>
            </a:r>
            <a:endParaRPr b="0" lang="ar-SA" sz="24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 algn="r" rtl="1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ar-SA" sz="2000" spc="-1" strike="noStrike">
                <a:solidFill>
                  <a:srgbClr val="000000"/>
                </a:solidFill>
                <a:latin typeface="Calibri"/>
              </a:rPr>
              <a:t>Third Outline Level</a:t>
            </a:r>
            <a:endParaRPr b="0" lang="ar-SA" sz="20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 algn="r" rtl="1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ar-SA" sz="2000" spc="-1" strike="noStrike">
                <a:solidFill>
                  <a:srgbClr val="000000"/>
                </a:solidFill>
                <a:latin typeface="Calibri"/>
              </a:rPr>
              <a:t>Fourth Outline Level</a:t>
            </a:r>
            <a:endParaRPr b="0" lang="ar-SA" sz="20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 algn="r" rtl="1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ar-SA" sz="2000" spc="-1" strike="noStrike">
                <a:solidFill>
                  <a:srgbClr val="000000"/>
                </a:solidFill>
                <a:latin typeface="Calibri"/>
              </a:rPr>
              <a:t>Fifth Outline Level</a:t>
            </a:r>
            <a:endParaRPr b="0" lang="ar-SA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 algn="r" rtl="1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ar-SA" sz="2000" spc="-1" strike="noStrike">
                <a:solidFill>
                  <a:srgbClr val="000000"/>
                </a:solidFill>
                <a:latin typeface="Calibri"/>
              </a:rPr>
              <a:t>Sixth Outline Level</a:t>
            </a:r>
            <a:endParaRPr b="0" lang="ar-SA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 algn="r" rtl="1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ar-SA" sz="2000" spc="-1" strike="noStrike">
                <a:solidFill>
                  <a:srgbClr val="000000"/>
                </a:solidFill>
                <a:latin typeface="Calibri"/>
              </a:rPr>
              <a:t>Seventh Outline Level</a:t>
            </a:r>
            <a:endParaRPr b="0" lang="ar-SA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Shape 1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 algn="r" rtl="1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 تستخدم الحالة النحوية الخامسة مع حروف الجر فقط . بعض من هذه الحروف الجر هي:</a:t>
            </a: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V   </a:t>
            </a: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NA</a:t>
            </a: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PRI</a:t>
            </a: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 algn="r" rtl="1">
              <a:lnSpc>
                <a:spcPct val="100000"/>
              </a:lnSpc>
              <a:spcBef>
                <a:spcPts val="641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 algn="r" rtl="1">
              <a:lnSpc>
                <a:spcPct val="100000"/>
              </a:lnSpc>
              <a:spcBef>
                <a:spcPts val="641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3" name="CustomShape 2"/>
          <p:cNvSpPr/>
          <p:nvPr/>
        </p:nvSpPr>
        <p:spPr>
          <a:xfrm>
            <a:off x="467640" y="260640"/>
            <a:ext cx="8229240" cy="1137600"/>
          </a:xfrm>
          <a:prstGeom prst="rect">
            <a:avLst/>
          </a:prstGeom>
          <a:solidFill>
            <a:srgbClr val="f9d3d3"/>
          </a:solidFill>
          <a:ln w="25560">
            <a:solidFill>
              <a:srgbClr val="e63636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1" lang="sl-SI" sz="4400" spc="-1" strike="noStrike">
                <a:solidFill>
                  <a:srgbClr val="e63636"/>
                </a:solidFill>
                <a:latin typeface="Calibri"/>
              </a:rPr>
              <a:t>الحالة النحوية الخامسة</a:t>
            </a:r>
            <a:r>
              <a:rPr b="1" lang="sl-SI" sz="4400" spc="-1" strike="noStrike">
                <a:solidFill>
                  <a:srgbClr val="e63636"/>
                </a:solidFill>
                <a:latin typeface="Calibri"/>
              </a:rPr>
              <a:t> </a:t>
            </a:r>
            <a:endParaRPr b="0" lang="sl-SI" sz="4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CustomShape 1"/>
          <p:cNvSpPr/>
          <p:nvPr/>
        </p:nvSpPr>
        <p:spPr>
          <a:xfrm>
            <a:off x="611640" y="188640"/>
            <a:ext cx="8229240" cy="863640"/>
          </a:xfrm>
          <a:prstGeom prst="rect">
            <a:avLst/>
          </a:prstGeom>
          <a:solidFill>
            <a:srgbClr val="ffffff"/>
          </a:solidFill>
          <a:ln w="25560">
            <a:solidFill>
              <a:srgbClr val="e63636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1" lang="sl-SI" sz="4400" spc="-1" strike="noStrike">
                <a:solidFill>
                  <a:srgbClr val="e63636"/>
                </a:solidFill>
                <a:latin typeface="Calibri"/>
              </a:rPr>
              <a:t> </a:t>
            </a:r>
            <a:r>
              <a:rPr b="1" lang="sl-SI" sz="4400" spc="-1" strike="noStrike">
                <a:solidFill>
                  <a:srgbClr val="e63636"/>
                </a:solidFill>
                <a:latin typeface="Calibri"/>
              </a:rPr>
              <a:t>لاحقات الحالة النحوية الخامسة</a:t>
            </a:r>
            <a:r>
              <a:rPr b="1" lang="sl-SI" sz="4400" spc="-1" strike="noStrike">
                <a:solidFill>
                  <a:srgbClr val="e63636"/>
                </a:solidFill>
                <a:latin typeface="Calibri"/>
              </a:rPr>
              <a:t> </a:t>
            </a:r>
            <a:endParaRPr b="0" lang="sl-SI" sz="4400" spc="-1" strike="noStrike">
              <a:latin typeface="Arial"/>
            </a:endParaRPr>
          </a:p>
        </p:txBody>
      </p:sp>
      <p:pic>
        <p:nvPicPr>
          <p:cNvPr id="85" name="Slika 4" descr=""/>
          <p:cNvPicPr/>
          <p:nvPr/>
        </p:nvPicPr>
        <p:blipFill>
          <a:blip r:embed="rId1"/>
          <a:stretch/>
        </p:blipFill>
        <p:spPr>
          <a:xfrm>
            <a:off x="335160" y="1268640"/>
            <a:ext cx="8534880" cy="3011400"/>
          </a:xfrm>
          <a:prstGeom prst="rect">
            <a:avLst/>
          </a:prstGeom>
          <a:ln>
            <a:noFill/>
          </a:ln>
        </p:spPr>
      </p:pic>
      <p:pic>
        <p:nvPicPr>
          <p:cNvPr id="86" name="Slika 5" descr=""/>
          <p:cNvPicPr/>
          <p:nvPr/>
        </p:nvPicPr>
        <p:blipFill>
          <a:blip r:embed="rId2"/>
          <a:stretch/>
        </p:blipFill>
        <p:spPr>
          <a:xfrm>
            <a:off x="342360" y="4496400"/>
            <a:ext cx="3925800" cy="171288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1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343080" indent="-342720" algn="r" rtl="1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يستخدم حرفا الجر </a:t>
            </a: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V, NA</a:t>
            </a: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 عند الأفعال التي لا تعبر عن الحركة.</a:t>
            </a: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عند الأسئلة تستخدم الكلمة  </a:t>
            </a: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KJE</a:t>
            </a: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   </a:t>
            </a: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1" i="1" lang="ar-SA" sz="3200" spc="-1" strike="noStrike">
                <a:solidFill>
                  <a:srgbClr val="000000"/>
                </a:solidFill>
                <a:latin typeface="Calibri"/>
              </a:rPr>
              <a:t>           </a:t>
            </a:r>
            <a:r>
              <a:rPr b="1" i="1" lang="ar-SA" sz="3200" spc="-1" strike="noStrike">
                <a:solidFill>
                  <a:srgbClr val="000000"/>
                </a:solidFill>
                <a:latin typeface="Calibri"/>
              </a:rPr>
              <a:t>Kje</a:t>
            </a:r>
            <a:r>
              <a:rPr b="0" i="1" lang="ar-SA" sz="3200" spc="-1" strike="noStrike">
                <a:solidFill>
                  <a:srgbClr val="000000"/>
                </a:solidFill>
                <a:latin typeface="Calibri"/>
              </a:rPr>
              <a:t> živiš? - Živim v </a:t>
            </a:r>
            <a:r>
              <a:rPr b="1" i="1" lang="ar-SA" sz="3200" spc="-1" strike="noStrike">
                <a:solidFill>
                  <a:srgbClr val="000000"/>
                </a:solidFill>
                <a:latin typeface="Calibri"/>
              </a:rPr>
              <a:t>Sloveniji</a:t>
            </a:r>
            <a:r>
              <a:rPr b="0" i="1" lang="ar-SA" sz="3200" spc="-1" strike="noStrike">
                <a:solidFill>
                  <a:srgbClr val="000000"/>
                </a:solidFill>
                <a:latin typeface="Calibri"/>
              </a:rPr>
              <a:t>. </a:t>
            </a: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1" i="1" lang="ar-SA" sz="3200" spc="-1" strike="noStrike">
                <a:solidFill>
                  <a:srgbClr val="000000"/>
                </a:solidFill>
                <a:latin typeface="Calibri"/>
              </a:rPr>
              <a:t>           </a:t>
            </a:r>
            <a:r>
              <a:rPr b="1" i="1" lang="ar-SA" sz="3200" spc="-1" strike="noStrike">
                <a:solidFill>
                  <a:srgbClr val="000000"/>
                </a:solidFill>
                <a:latin typeface="Calibri"/>
              </a:rPr>
              <a:t>Kje</a:t>
            </a:r>
            <a:r>
              <a:rPr b="0" i="1" lang="ar-SA" sz="3200" spc="-1" strike="noStrike">
                <a:solidFill>
                  <a:srgbClr val="000000"/>
                </a:solidFill>
                <a:latin typeface="Calibri"/>
              </a:rPr>
              <a:t> delate? - Delam v </a:t>
            </a:r>
            <a:r>
              <a:rPr b="1" i="1" lang="ar-SA" sz="3200" spc="-1" strike="noStrike">
                <a:solidFill>
                  <a:srgbClr val="000000"/>
                </a:solidFill>
                <a:latin typeface="Calibri"/>
              </a:rPr>
              <a:t>baru</a:t>
            </a:r>
            <a:r>
              <a:rPr b="0" i="1" lang="ar-SA" sz="3200" spc="-1" strike="noStrike">
                <a:solidFill>
                  <a:srgbClr val="000000"/>
                </a:solidFill>
                <a:latin typeface="Calibri"/>
              </a:rPr>
              <a:t>. </a:t>
            </a: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1" i="1" lang="ar-SA" sz="3200" spc="-1" strike="noStrike">
                <a:solidFill>
                  <a:srgbClr val="000000"/>
                </a:solidFill>
                <a:latin typeface="Calibri"/>
              </a:rPr>
              <a:t>           </a:t>
            </a:r>
            <a:r>
              <a:rPr b="1" i="1" lang="ar-SA" sz="3200" spc="-1" strike="noStrike">
                <a:solidFill>
                  <a:srgbClr val="000000"/>
                </a:solidFill>
                <a:latin typeface="Calibri"/>
              </a:rPr>
              <a:t>Kje</a:t>
            </a:r>
            <a:r>
              <a:rPr b="0" i="1" lang="ar-SA" sz="3200" spc="-1" strike="noStrike">
                <a:solidFill>
                  <a:srgbClr val="000000"/>
                </a:solidFill>
                <a:latin typeface="Calibri"/>
              </a:rPr>
              <a:t> si? - Sem v </a:t>
            </a:r>
            <a:r>
              <a:rPr b="1" i="1" lang="ar-SA" sz="3200" spc="-1" strike="noStrike">
                <a:solidFill>
                  <a:srgbClr val="000000"/>
                </a:solidFill>
                <a:latin typeface="Calibri"/>
              </a:rPr>
              <a:t>mestu</a:t>
            </a:r>
            <a:r>
              <a:rPr b="0" i="1" lang="ar-SA" sz="3200" spc="-1" strike="noStrike">
                <a:solidFill>
                  <a:srgbClr val="000000"/>
                </a:solidFill>
                <a:latin typeface="Calibri"/>
              </a:rPr>
              <a:t>.   </a:t>
            </a: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8" name="CustomShape 2"/>
          <p:cNvSpPr/>
          <p:nvPr/>
        </p:nvSpPr>
        <p:spPr>
          <a:xfrm>
            <a:off x="457200" y="332640"/>
            <a:ext cx="8229240" cy="867600"/>
          </a:xfrm>
          <a:prstGeom prst="rect">
            <a:avLst/>
          </a:prstGeom>
          <a:solidFill>
            <a:srgbClr val="ffffff"/>
          </a:solidFill>
          <a:ln w="25560">
            <a:solidFill>
              <a:srgbClr val="e63636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1" lang="sl-SI" sz="4400" spc="-1" strike="noStrike">
                <a:solidFill>
                  <a:srgbClr val="e63636"/>
                </a:solidFill>
                <a:latin typeface="Calibri"/>
              </a:rPr>
              <a:t>V, NA </a:t>
            </a:r>
            <a:r>
              <a:rPr b="1" lang="sl-SI" sz="4400" spc="-1" strike="noStrike">
                <a:solidFill>
                  <a:srgbClr val="e63636"/>
                </a:solidFill>
                <a:latin typeface="Calibri"/>
              </a:rPr>
              <a:t>حرفا الجر</a:t>
            </a:r>
            <a:r>
              <a:rPr b="1" lang="sl-SI" sz="4400" spc="-1" strike="noStrike">
                <a:solidFill>
                  <a:srgbClr val="e63636"/>
                </a:solidFill>
                <a:latin typeface="Calibri"/>
              </a:rPr>
              <a:t> </a:t>
            </a:r>
            <a:endParaRPr b="0" lang="sl-SI" sz="4400" spc="-1" strike="noStrike">
              <a:latin typeface="Arial"/>
            </a:endParaRPr>
          </a:p>
        </p:txBody>
      </p:sp>
      <p:sp>
        <p:nvSpPr>
          <p:cNvPr id="89" name="CustomShape 3"/>
          <p:cNvSpPr/>
          <p:nvPr/>
        </p:nvSpPr>
        <p:spPr>
          <a:xfrm>
            <a:off x="1331640" y="2781000"/>
            <a:ext cx="1728000" cy="86364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c7cad0"/>
              </a:gs>
              <a:gs pos="35000">
                <a:srgbClr val="d7dadd"/>
              </a:gs>
              <a:gs pos="100000">
                <a:srgbClr val="eff2f2"/>
              </a:gs>
            </a:gsLst>
            <a:lin ang="16200000"/>
          </a:gradFill>
          <a:ln w="9360">
            <a:solidFill>
              <a:srgbClr val="747981"/>
            </a:solidFill>
            <a:round/>
          </a:ln>
          <a:effectLst>
            <a:glow rad="101600">
              <a:srgbClr val="9fb4e4">
                <a:alpha val="40000"/>
              </a:srgbClr>
            </a:glow>
            <a:innerShdw blurRad="63500" dir="8100000" dist="50800">
              <a:srgbClr val="000000">
                <a:alpha val="50000"/>
              </a:srgbClr>
            </a:innerShdw>
          </a:effectLst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sl-SI" sz="2800" spc="-1" strike="noStrike">
                <a:solidFill>
                  <a:srgbClr val="000000"/>
                </a:solidFill>
                <a:latin typeface="Calibri"/>
              </a:rPr>
              <a:t>KJE?</a:t>
            </a:r>
            <a:endParaRPr b="0" lang="sl-SI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Shape 1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343080" indent="-342720" algn="r" rtl="1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يستخدم حرف الجر  </a:t>
            </a: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PRI</a:t>
            </a: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عند الأفعال التي تعبر عن القرب من شيء ما.</a:t>
            </a: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عند السؤال نستخدم الكلمة </a:t>
            </a: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KJE</a:t>
            </a:r>
            <a:r>
              <a:rPr b="0" lang="ar-SA" sz="3200" spc="-1" strike="noStrike">
                <a:solidFill>
                  <a:srgbClr val="ff0000"/>
                </a:solidFill>
                <a:latin typeface="Calibri"/>
              </a:rPr>
              <a:t>      </a:t>
            </a: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   </a:t>
            </a: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b="0" i="1" lang="ar-SA" sz="3200" spc="-1" strike="noStrike">
                <a:solidFill>
                  <a:srgbClr val="000000"/>
                </a:solidFill>
                <a:latin typeface="Calibri"/>
              </a:rPr>
              <a:t>          </a:t>
            </a:r>
            <a:r>
              <a:rPr b="0" i="1" lang="ar-SA" sz="3200" spc="-1" strike="noStrike">
                <a:solidFill>
                  <a:srgbClr val="000000"/>
                </a:solidFill>
                <a:latin typeface="Calibri"/>
              </a:rPr>
              <a:t>Pri </a:t>
            </a:r>
            <a:r>
              <a:rPr b="1" i="1" lang="ar-SA" sz="3200" spc="-1" strike="noStrike">
                <a:solidFill>
                  <a:srgbClr val="000000"/>
                </a:solidFill>
                <a:latin typeface="Calibri"/>
              </a:rPr>
              <a:t>semaforju</a:t>
            </a:r>
            <a:r>
              <a:rPr b="0" i="1" lang="ar-SA" sz="3200" spc="-1" strike="noStrike">
                <a:solidFill>
                  <a:srgbClr val="000000"/>
                </a:solidFill>
                <a:latin typeface="Calibri"/>
              </a:rPr>
              <a:t> greste levo. </a:t>
            </a:r>
            <a:br/>
            <a:r>
              <a:rPr b="0" i="1" lang="ar-SA" sz="3200" spc="-1" strike="noStrike">
                <a:solidFill>
                  <a:srgbClr val="000000"/>
                </a:solidFill>
                <a:latin typeface="Calibri"/>
              </a:rPr>
              <a:t>          Dobimo se pri </a:t>
            </a:r>
            <a:r>
              <a:rPr b="1" i="1" lang="ar-SA" sz="3200" spc="-1" strike="noStrike">
                <a:solidFill>
                  <a:srgbClr val="000000"/>
                </a:solidFill>
                <a:latin typeface="Calibri"/>
              </a:rPr>
              <a:t>baru</a:t>
            </a:r>
            <a:r>
              <a:rPr b="0" i="1" lang="ar-SA" sz="3200" spc="-1" strike="noStrike">
                <a:solidFill>
                  <a:srgbClr val="000000"/>
                </a:solidFill>
                <a:latin typeface="Calibri"/>
              </a:rPr>
              <a:t>. </a:t>
            </a:r>
            <a:br/>
            <a:r>
              <a:rPr b="0" i="1" lang="ar-SA" sz="3200" spc="-1" strike="noStrike">
                <a:solidFill>
                  <a:srgbClr val="000000"/>
                </a:solidFill>
                <a:latin typeface="Calibri"/>
              </a:rPr>
              <a:t>          Živim pri </a:t>
            </a:r>
            <a:r>
              <a:rPr b="1" i="1" lang="ar-SA" sz="3200" spc="-1" strike="noStrike">
                <a:solidFill>
                  <a:srgbClr val="000000"/>
                </a:solidFill>
                <a:latin typeface="Calibri"/>
              </a:rPr>
              <a:t>mami</a:t>
            </a:r>
            <a:r>
              <a:rPr b="0" i="1" lang="ar-SA" sz="32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1" name="CustomShape 2"/>
          <p:cNvSpPr/>
          <p:nvPr/>
        </p:nvSpPr>
        <p:spPr>
          <a:xfrm>
            <a:off x="457200" y="260640"/>
            <a:ext cx="8229240" cy="849600"/>
          </a:xfrm>
          <a:prstGeom prst="rect">
            <a:avLst/>
          </a:prstGeom>
          <a:solidFill>
            <a:srgbClr val="ffffff"/>
          </a:solidFill>
          <a:ln w="25560">
            <a:solidFill>
              <a:srgbClr val="e63636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anchor="ctr">
            <a:normAutofit/>
          </a:bodyPr>
          <a:p>
            <a:pPr algn="ctr" rtl="1">
              <a:lnSpc>
                <a:spcPct val="100000"/>
              </a:lnSpc>
            </a:pPr>
            <a:r>
              <a:rPr b="1" lang="sl-SI" sz="4400" spc="-1" strike="noStrike">
                <a:solidFill>
                  <a:srgbClr val="e63636"/>
                </a:solidFill>
                <a:latin typeface="Calibri"/>
              </a:rPr>
              <a:t>حرف الجر  </a:t>
            </a:r>
            <a:r>
              <a:rPr b="1" lang="sl-SI" sz="4400" spc="-1" strike="noStrike">
                <a:solidFill>
                  <a:srgbClr val="e63636"/>
                </a:solidFill>
                <a:latin typeface="Calibri"/>
              </a:rPr>
              <a:t>PRI</a:t>
            </a:r>
            <a:endParaRPr b="0" lang="sl-SI" sz="4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Shape 1"/>
          <p:cNvSpPr txBox="1"/>
          <p:nvPr/>
        </p:nvSpPr>
        <p:spPr>
          <a:xfrm>
            <a:off x="395640" y="1196640"/>
            <a:ext cx="8229240" cy="554436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45000"/>
          </a:bodyPr>
          <a:p>
            <a:pPr marL="343080" indent="-342720" algn="r" rtl="1">
              <a:lnSpc>
                <a:spcPct val="100000"/>
              </a:lnSpc>
              <a:spcBef>
                <a:spcPts val="720"/>
              </a:spcBef>
              <a:buClr>
                <a:srgbClr val="000000"/>
              </a:buClr>
              <a:buFont typeface="Arial"/>
              <a:buChar char="•"/>
            </a:pPr>
            <a:r>
              <a:rPr b="0" lang="ar-SA" sz="3600" spc="-1" strike="noStrike">
                <a:solidFill>
                  <a:srgbClr val="000000"/>
                </a:solidFill>
                <a:latin typeface="Calibri"/>
              </a:rPr>
              <a:t>ننظر إلى الجملتين :</a:t>
            </a:r>
            <a:endParaRPr b="0" lang="ar-SA" sz="36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720"/>
              </a:spcBef>
            </a:pPr>
            <a:r>
              <a:rPr b="0" lang="ar-SA" sz="3600" spc="-1" strike="noStrike">
                <a:solidFill>
                  <a:srgbClr val="000000"/>
                </a:solidFill>
                <a:latin typeface="Calibri"/>
              </a:rPr>
              <a:t>                                      </a:t>
            </a:r>
            <a:r>
              <a:rPr b="0" lang="ar-SA" sz="3600" spc="-1" strike="noStrike">
                <a:solidFill>
                  <a:srgbClr val="000000"/>
                </a:solidFill>
                <a:latin typeface="Calibri"/>
              </a:rPr>
              <a:t>Grem na </a:t>
            </a:r>
            <a:r>
              <a:rPr b="1" lang="ar-SA" sz="3600" spc="-1" strike="noStrike">
                <a:solidFill>
                  <a:srgbClr val="000000"/>
                </a:solidFill>
                <a:latin typeface="Calibri"/>
              </a:rPr>
              <a:t>tečaj</a:t>
            </a:r>
            <a:r>
              <a:rPr b="0" lang="ar-SA" sz="3600" spc="-1" strike="noStrike">
                <a:solidFill>
                  <a:srgbClr val="000000"/>
                </a:solidFill>
                <a:latin typeface="Calibri"/>
              </a:rPr>
              <a:t> .  </a:t>
            </a:r>
            <a:endParaRPr b="0" lang="ar-SA" sz="3600" spc="-1" strike="noStrike">
              <a:solidFill>
                <a:srgbClr val="000000"/>
              </a:solidFill>
              <a:latin typeface="Calibri"/>
            </a:endParaRPr>
          </a:p>
          <a:p>
            <a:pPr algn="r" rtl="1">
              <a:lnSpc>
                <a:spcPct val="100000"/>
              </a:lnSpc>
              <a:spcBef>
                <a:spcPts val="720"/>
              </a:spcBef>
            </a:pPr>
            <a:r>
              <a:rPr b="0" lang="ar-SA" sz="3600" spc="-1" strike="noStrike">
                <a:solidFill>
                  <a:srgbClr val="000000"/>
                </a:solidFill>
                <a:latin typeface="Calibri"/>
              </a:rPr>
              <a:t>Sem na </a:t>
            </a:r>
            <a:r>
              <a:rPr b="1" lang="ar-SA" sz="3600" spc="-1" strike="noStrike">
                <a:solidFill>
                  <a:srgbClr val="000000"/>
                </a:solidFill>
                <a:latin typeface="Calibri"/>
              </a:rPr>
              <a:t>tečaj</a:t>
            </a:r>
            <a:r>
              <a:rPr b="1" lang="ar-SA" sz="3600" spc="-1" strike="noStrike">
                <a:solidFill>
                  <a:srgbClr val="c00000"/>
                </a:solidFill>
                <a:latin typeface="Calibri"/>
              </a:rPr>
              <a:t>u</a:t>
            </a:r>
            <a:r>
              <a:rPr b="0" lang="ar-SA" sz="3600" spc="-1" strike="noStrike">
                <a:solidFill>
                  <a:srgbClr val="000000"/>
                </a:solidFill>
                <a:latin typeface="Calibri"/>
              </a:rPr>
              <a:t>.                          </a:t>
            </a:r>
            <a:endParaRPr b="0" lang="ar-SA" sz="3600" spc="-1" strike="noStrike">
              <a:solidFill>
                <a:srgbClr val="000000"/>
              </a:solidFill>
              <a:latin typeface="Calibri"/>
            </a:endParaRPr>
          </a:p>
          <a:p>
            <a:pPr algn="r" rtl="1">
              <a:lnSpc>
                <a:spcPct val="100000"/>
              </a:lnSpc>
              <a:spcBef>
                <a:spcPts val="720"/>
              </a:spcBef>
            </a:pPr>
            <a:endParaRPr b="0" lang="ar-SA" sz="36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720"/>
              </a:spcBef>
              <a:buClr>
                <a:srgbClr val="000000"/>
              </a:buClr>
              <a:buFont typeface="Arial"/>
              <a:buChar char="•"/>
            </a:pPr>
            <a:r>
              <a:rPr b="0" lang="ar-SA" sz="3600" spc="-1" strike="noStrike">
                <a:solidFill>
                  <a:srgbClr val="000000"/>
                </a:solidFill>
                <a:latin typeface="Calibri"/>
              </a:rPr>
              <a:t>عند الجملة الأولى نستخدم للسؤال  </a:t>
            </a:r>
            <a:r>
              <a:rPr b="0" lang="ar-SA" sz="3600" spc="-1" strike="noStrike">
                <a:solidFill>
                  <a:srgbClr val="000000"/>
                </a:solidFill>
                <a:latin typeface="Calibri"/>
              </a:rPr>
              <a:t>KAM</a:t>
            </a:r>
            <a:r>
              <a:rPr b="0" lang="ar-SA" sz="3600" spc="-1" strike="noStrike">
                <a:solidFill>
                  <a:srgbClr val="000000"/>
                </a:solidFill>
                <a:latin typeface="Calibri"/>
              </a:rPr>
              <a:t>و نتيجة لذلك تضاف إلى الاسم اللاحقة للحالة النحوية الرابعة.</a:t>
            </a:r>
            <a:endParaRPr b="0" lang="ar-SA" sz="3600" spc="-1" strike="noStrike">
              <a:solidFill>
                <a:srgbClr val="000000"/>
              </a:solidFill>
              <a:latin typeface="Calibri"/>
            </a:endParaRPr>
          </a:p>
          <a:p>
            <a:pPr algn="r" rtl="1">
              <a:lnSpc>
                <a:spcPct val="100000"/>
              </a:lnSpc>
              <a:spcBef>
                <a:spcPts val="720"/>
              </a:spcBef>
            </a:pPr>
            <a:r>
              <a:rPr b="0" lang="ar-SA" sz="3600" spc="-1" strike="noStrike">
                <a:solidFill>
                  <a:srgbClr val="000000"/>
                </a:solidFill>
                <a:latin typeface="Calibri"/>
              </a:rPr>
              <a:t>     الفعل </a:t>
            </a:r>
            <a:r>
              <a:rPr b="1" lang="ar-SA" sz="3600" spc="-1" strike="noStrike" u="sng">
                <a:solidFill>
                  <a:srgbClr val="000000"/>
                </a:solidFill>
                <a:uFillTx/>
                <a:latin typeface="Calibri"/>
              </a:rPr>
              <a:t>ITI</a:t>
            </a:r>
            <a:r>
              <a:rPr b="0" lang="ar-SA" sz="3600" spc="-1" strike="noStrike" u="sng">
                <a:solidFill>
                  <a:srgbClr val="000000"/>
                </a:solidFill>
                <a:uFillTx/>
                <a:latin typeface="Calibri"/>
              </a:rPr>
              <a:t> يعبر عن الحركة </a:t>
            </a:r>
            <a:r>
              <a:rPr b="0" lang="ar-SA" sz="3600" spc="-1" strike="noStrike">
                <a:solidFill>
                  <a:srgbClr val="000000"/>
                </a:solidFill>
                <a:latin typeface="Calibri"/>
              </a:rPr>
              <a:t>و لذلك تضاف إلى الاسم </a:t>
            </a:r>
            <a:endParaRPr b="0" lang="ar-SA" sz="3600" spc="-1" strike="noStrike">
              <a:solidFill>
                <a:srgbClr val="000000"/>
              </a:solidFill>
              <a:latin typeface="Calibri"/>
            </a:endParaRPr>
          </a:p>
          <a:p>
            <a:pPr algn="r" rtl="1">
              <a:lnSpc>
                <a:spcPct val="100000"/>
              </a:lnSpc>
              <a:spcBef>
                <a:spcPts val="720"/>
              </a:spcBef>
            </a:pPr>
            <a:r>
              <a:rPr b="0" lang="ar-SA" sz="3600" spc="-1" strike="noStrike">
                <a:solidFill>
                  <a:srgbClr val="000000"/>
                </a:solidFill>
                <a:latin typeface="Calibri"/>
              </a:rPr>
              <a:t>    اللاحقة   للحالة النحوية الرابعة عند حروف الجر </a:t>
            </a:r>
            <a:r>
              <a:rPr b="0" lang="ar-SA" sz="3600" spc="-1" strike="noStrike">
                <a:solidFill>
                  <a:srgbClr val="000000"/>
                </a:solidFill>
                <a:latin typeface="Calibri"/>
              </a:rPr>
              <a:t>V/NA</a:t>
            </a:r>
            <a:r>
              <a:rPr b="0" lang="ar-SA" sz="36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ar-SA" sz="36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720"/>
              </a:spcBef>
              <a:buClr>
                <a:srgbClr val="000000"/>
              </a:buClr>
              <a:buFont typeface="Arial"/>
              <a:buChar char="•"/>
            </a:pPr>
            <a:r>
              <a:rPr b="0" lang="ar-SA" sz="3600" spc="-1" strike="noStrike">
                <a:solidFill>
                  <a:srgbClr val="000000"/>
                </a:solidFill>
                <a:latin typeface="Calibri"/>
              </a:rPr>
              <a:t>عند الجملة الثانية نستخدم سؤال </a:t>
            </a:r>
            <a:r>
              <a:rPr b="0" lang="ar-SA" sz="3600" spc="-1" strike="noStrike">
                <a:solidFill>
                  <a:srgbClr val="000000"/>
                </a:solidFill>
                <a:latin typeface="Calibri"/>
              </a:rPr>
              <a:t>KJE</a:t>
            </a:r>
            <a:r>
              <a:rPr b="0" lang="ar-SA" sz="3600" spc="-1" strike="noStrike">
                <a:solidFill>
                  <a:srgbClr val="000000"/>
                </a:solidFill>
                <a:latin typeface="Calibri"/>
              </a:rPr>
              <a:t> و نتيجة لذلك تضاف إلى الاسم اللاحقة للحالة النحوية الخامسة.</a:t>
            </a:r>
            <a:endParaRPr b="0" lang="ar-SA" sz="3600" spc="-1" strike="noStrike">
              <a:solidFill>
                <a:srgbClr val="000000"/>
              </a:solidFill>
              <a:latin typeface="Calibri"/>
            </a:endParaRPr>
          </a:p>
          <a:p>
            <a:pPr algn="r" rtl="1">
              <a:lnSpc>
                <a:spcPct val="100000"/>
              </a:lnSpc>
              <a:spcBef>
                <a:spcPts val="720"/>
              </a:spcBef>
            </a:pPr>
            <a:r>
              <a:rPr b="0" lang="ar-SA" sz="3600" spc="-1" strike="noStrike">
                <a:solidFill>
                  <a:srgbClr val="000000"/>
                </a:solidFill>
                <a:latin typeface="Calibri"/>
              </a:rPr>
              <a:t>      الفعل </a:t>
            </a:r>
            <a:r>
              <a:rPr b="1" lang="ar-SA" sz="3600" spc="-1" strike="noStrike" u="sng">
                <a:solidFill>
                  <a:srgbClr val="000000"/>
                </a:solidFill>
                <a:uFillTx/>
                <a:latin typeface="Calibri"/>
              </a:rPr>
              <a:t>BITI</a:t>
            </a:r>
            <a:r>
              <a:rPr b="0" lang="ar-SA" sz="3600" spc="-1" strike="noStrike" u="sng">
                <a:solidFill>
                  <a:srgbClr val="000000"/>
                </a:solidFill>
                <a:uFillTx/>
                <a:latin typeface="Calibri"/>
              </a:rPr>
              <a:t> لا يعبر عن الحركة </a:t>
            </a:r>
            <a:r>
              <a:rPr b="0" lang="ar-SA" sz="3600" spc="-1" strike="noStrike">
                <a:solidFill>
                  <a:srgbClr val="000000"/>
                </a:solidFill>
                <a:latin typeface="Calibri"/>
              </a:rPr>
              <a:t>و لذلك تضاف إلى الاسم </a:t>
            </a:r>
            <a:endParaRPr b="0" lang="ar-SA" sz="3600" spc="-1" strike="noStrike">
              <a:solidFill>
                <a:srgbClr val="000000"/>
              </a:solidFill>
              <a:latin typeface="Calibri"/>
            </a:endParaRPr>
          </a:p>
          <a:p>
            <a:pPr algn="r" rtl="1">
              <a:lnSpc>
                <a:spcPct val="100000"/>
              </a:lnSpc>
              <a:spcBef>
                <a:spcPts val="720"/>
              </a:spcBef>
            </a:pPr>
            <a:r>
              <a:rPr b="0" lang="ar-SA" sz="3600" spc="-1" strike="noStrike">
                <a:solidFill>
                  <a:srgbClr val="000000"/>
                </a:solidFill>
                <a:latin typeface="Calibri"/>
              </a:rPr>
              <a:t>      اللاحقة للحالة النحوية الخمسة عند حروف الجر .</a:t>
            </a:r>
            <a:r>
              <a:rPr b="0" lang="ar-SA" sz="3600" spc="-1" strike="noStrike">
                <a:solidFill>
                  <a:srgbClr val="000000"/>
                </a:solidFill>
                <a:latin typeface="Calibri"/>
              </a:rPr>
              <a:t>V/NA</a:t>
            </a:r>
            <a:endParaRPr b="0" lang="ar-SA" sz="3600" spc="-1" strike="noStrike">
              <a:solidFill>
                <a:srgbClr val="000000"/>
              </a:solidFill>
              <a:latin typeface="Calibri"/>
            </a:endParaRPr>
          </a:p>
          <a:p>
            <a:pPr algn="r" rtl="1">
              <a:lnSpc>
                <a:spcPct val="100000"/>
              </a:lnSpc>
              <a:spcBef>
                <a:spcPts val="641"/>
              </a:spcBef>
            </a:pPr>
            <a:endParaRPr b="0" lang="ar-SA" sz="36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3" name="CustomShape 2"/>
          <p:cNvSpPr/>
          <p:nvPr/>
        </p:nvSpPr>
        <p:spPr>
          <a:xfrm>
            <a:off x="2195640" y="188640"/>
            <a:ext cx="5040360" cy="791640"/>
          </a:xfrm>
          <a:prstGeom prst="rect">
            <a:avLst/>
          </a:prstGeom>
          <a:solidFill>
            <a:srgbClr val="ffffff"/>
          </a:solidFill>
          <a:ln w="25560">
            <a:solidFill>
              <a:srgbClr val="f76d6d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1" lang="sl-SI" sz="4000" spc="-1" strike="noStrike">
                <a:solidFill>
                  <a:srgbClr val="e73d3d"/>
                </a:solidFill>
                <a:latin typeface="Calibri"/>
              </a:rPr>
              <a:t>KAM?   </a:t>
            </a:r>
            <a:r>
              <a:rPr b="1" lang="sl-SI" sz="4000" spc="-1" strike="noStrike">
                <a:solidFill>
                  <a:srgbClr val="e73d3d"/>
                </a:solidFill>
                <a:latin typeface="Calibri"/>
              </a:rPr>
              <a:t>و</a:t>
            </a:r>
            <a:r>
              <a:rPr b="1" lang="sl-SI" sz="4000" spc="-1" strike="noStrike">
                <a:solidFill>
                  <a:srgbClr val="e73d3d"/>
                </a:solidFill>
                <a:latin typeface="Calibri"/>
              </a:rPr>
              <a:t>   </a:t>
            </a:r>
            <a:r>
              <a:rPr b="1" lang="sl-SI" sz="4000" spc="-1" strike="noStrike">
                <a:solidFill>
                  <a:srgbClr val="e73d3d"/>
                </a:solidFill>
                <a:latin typeface="Calibri"/>
              </a:rPr>
              <a:t>KJE?</a:t>
            </a:r>
            <a:endParaRPr b="0" lang="sl-SI" sz="4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CustomShape 1"/>
          <p:cNvSpPr/>
          <p:nvPr/>
        </p:nvSpPr>
        <p:spPr>
          <a:xfrm>
            <a:off x="251640" y="1268640"/>
            <a:ext cx="1728000" cy="86364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5560">
            <a:solidFill>
              <a:srgbClr val="b32c16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sl-SI" sz="2800" spc="-1" strike="noStrike">
                <a:solidFill>
                  <a:srgbClr val="000000"/>
                </a:solidFill>
                <a:latin typeface="Calibri"/>
              </a:rPr>
              <a:t>KAM?</a:t>
            </a:r>
            <a:endParaRPr b="0" lang="sl-SI" sz="2800" spc="-1" strike="noStrike">
              <a:latin typeface="Arial"/>
            </a:endParaRPr>
          </a:p>
        </p:txBody>
      </p:sp>
      <p:sp>
        <p:nvSpPr>
          <p:cNvPr id="95" name="CustomShape 2"/>
          <p:cNvSpPr/>
          <p:nvPr/>
        </p:nvSpPr>
        <p:spPr>
          <a:xfrm>
            <a:off x="4932000" y="1268640"/>
            <a:ext cx="1728000" cy="86364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5560">
            <a:solidFill>
              <a:srgbClr val="b32c16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sl-SI" sz="2800" spc="-1" strike="noStrike">
                <a:solidFill>
                  <a:srgbClr val="000000"/>
                </a:solidFill>
                <a:latin typeface="Calibri"/>
              </a:rPr>
              <a:t>KJE?</a:t>
            </a:r>
            <a:endParaRPr b="0" lang="sl-SI" sz="2800" spc="-1" strike="noStrike">
              <a:latin typeface="Arial"/>
            </a:endParaRPr>
          </a:p>
        </p:txBody>
      </p:sp>
      <p:sp>
        <p:nvSpPr>
          <p:cNvPr id="96" name="CustomShape 3"/>
          <p:cNvSpPr/>
          <p:nvPr/>
        </p:nvSpPr>
        <p:spPr>
          <a:xfrm>
            <a:off x="179640" y="476640"/>
            <a:ext cx="8784720" cy="5256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>
            <a:normAutofit/>
          </a:bodyPr>
          <a:p>
            <a:pPr marL="343080" indent="-342720" algn="r" rtl="1">
              <a:lnSpc>
                <a:spcPct val="100000"/>
              </a:lnSpc>
              <a:spcBef>
                <a:spcPts val="561"/>
              </a:spcBef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أمثلة أخرى:</a:t>
            </a:r>
            <a:endParaRPr b="0" lang="sl-SI" sz="28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</a:pPr>
            <a:endParaRPr b="0" lang="sl-SI" sz="28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</a:pPr>
            <a:endParaRPr b="0" lang="sl-SI" sz="28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519"/>
              </a:spcBef>
            </a:pPr>
            <a:endParaRPr b="0" lang="sl-SI" sz="28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519"/>
              </a:spcBef>
            </a:pPr>
            <a:r>
              <a:rPr b="1" i="1" lang="sl-SI" sz="2600" spc="-1" strike="noStrike">
                <a:solidFill>
                  <a:srgbClr val="000000"/>
                </a:solidFill>
                <a:latin typeface="Calibri"/>
              </a:rPr>
              <a:t>Kam</a:t>
            </a:r>
            <a:r>
              <a:rPr b="0" i="1" lang="sl-SI" sz="2600" spc="-1" strike="noStrike">
                <a:solidFill>
                  <a:srgbClr val="000000"/>
                </a:solidFill>
                <a:latin typeface="Calibri"/>
              </a:rPr>
              <a:t> greš? – Grem v Ljubljan</a:t>
            </a:r>
            <a:r>
              <a:rPr b="1" i="1" lang="sl-SI" sz="2600" spc="-1" strike="noStrike">
                <a:solidFill>
                  <a:srgbClr val="000000"/>
                </a:solidFill>
                <a:latin typeface="Calibri"/>
              </a:rPr>
              <a:t>o</a:t>
            </a:r>
            <a:r>
              <a:rPr b="0" i="1" lang="sl-SI" sz="2600" spc="-1" strike="noStrike">
                <a:solidFill>
                  <a:srgbClr val="000000"/>
                </a:solidFill>
                <a:latin typeface="Calibri"/>
              </a:rPr>
              <a:t>.          </a:t>
            </a:r>
            <a:r>
              <a:rPr b="1" i="1" lang="sl-SI" sz="2600" spc="-1" strike="noStrike">
                <a:solidFill>
                  <a:srgbClr val="000000"/>
                </a:solidFill>
                <a:latin typeface="Calibri"/>
              </a:rPr>
              <a:t>Kje</a:t>
            </a:r>
            <a:r>
              <a:rPr b="0" i="1" lang="sl-SI" sz="2600" spc="-1" strike="noStrike">
                <a:solidFill>
                  <a:srgbClr val="000000"/>
                </a:solidFill>
                <a:latin typeface="Calibri"/>
              </a:rPr>
              <a:t> živiš? – Živim v Ljubljan</a:t>
            </a:r>
            <a:r>
              <a:rPr b="1" i="1" lang="sl-SI" sz="2600" spc="-1" strike="noStrike">
                <a:solidFill>
                  <a:srgbClr val="000000"/>
                </a:solidFill>
                <a:latin typeface="Calibri"/>
              </a:rPr>
              <a:t>i</a:t>
            </a:r>
            <a:r>
              <a:rPr b="0" i="1" lang="sl-SI" sz="26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6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519"/>
              </a:spcBef>
            </a:pPr>
            <a:r>
              <a:rPr b="1" i="1" lang="sl-SI" sz="2600" spc="-1" strike="noStrike">
                <a:solidFill>
                  <a:srgbClr val="000000"/>
                </a:solidFill>
                <a:latin typeface="Calibri"/>
              </a:rPr>
              <a:t>Kam</a:t>
            </a:r>
            <a:r>
              <a:rPr b="0" i="1" lang="sl-SI" sz="2600" spc="-1" strike="noStrike">
                <a:solidFill>
                  <a:srgbClr val="000000"/>
                </a:solidFill>
                <a:latin typeface="Calibri"/>
              </a:rPr>
              <a:t> greš? – Grem na pijač</a:t>
            </a:r>
            <a:r>
              <a:rPr b="1" i="1" lang="sl-SI" sz="2600" spc="-1" strike="noStrike">
                <a:solidFill>
                  <a:srgbClr val="000000"/>
                </a:solidFill>
                <a:latin typeface="Calibri"/>
              </a:rPr>
              <a:t>o</a:t>
            </a:r>
            <a:r>
              <a:rPr b="0" i="1" lang="sl-SI" sz="2600" spc="-1" strike="noStrike">
                <a:solidFill>
                  <a:srgbClr val="000000"/>
                </a:solidFill>
                <a:latin typeface="Calibri"/>
              </a:rPr>
              <a:t>.             </a:t>
            </a:r>
            <a:r>
              <a:rPr b="1" i="1" lang="sl-SI" sz="2600" spc="-1" strike="noStrike">
                <a:solidFill>
                  <a:srgbClr val="000000"/>
                </a:solidFill>
                <a:latin typeface="Calibri"/>
              </a:rPr>
              <a:t>Kje</a:t>
            </a:r>
            <a:r>
              <a:rPr b="0" i="1" lang="sl-SI" sz="2600" spc="-1" strike="noStrike">
                <a:solidFill>
                  <a:srgbClr val="000000"/>
                </a:solidFill>
                <a:latin typeface="Calibri"/>
              </a:rPr>
              <a:t> si? – Sem na pijač</a:t>
            </a:r>
            <a:r>
              <a:rPr b="1" i="1" lang="sl-SI" sz="2600" spc="-1" strike="noStrike">
                <a:solidFill>
                  <a:srgbClr val="000000"/>
                </a:solidFill>
                <a:latin typeface="Calibri"/>
              </a:rPr>
              <a:t>i</a:t>
            </a:r>
            <a:r>
              <a:rPr b="0" i="1" lang="sl-SI" sz="26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6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519"/>
              </a:spcBef>
            </a:pPr>
            <a:r>
              <a:rPr b="1" i="1" lang="sl-SI" sz="2600" spc="-1" strike="noStrike">
                <a:solidFill>
                  <a:srgbClr val="000000"/>
                </a:solidFill>
                <a:latin typeface="Calibri"/>
              </a:rPr>
              <a:t>Kam</a:t>
            </a:r>
            <a:r>
              <a:rPr b="0" i="1" lang="sl-SI" sz="2600" spc="-1" strike="noStrike">
                <a:solidFill>
                  <a:srgbClr val="000000"/>
                </a:solidFill>
                <a:latin typeface="Calibri"/>
              </a:rPr>
              <a:t> greš? – Grem na obisk.              </a:t>
            </a:r>
            <a:r>
              <a:rPr b="1" i="1" lang="sl-SI" sz="2600" spc="-1" strike="noStrike">
                <a:solidFill>
                  <a:srgbClr val="000000"/>
                </a:solidFill>
                <a:latin typeface="Calibri"/>
              </a:rPr>
              <a:t>Kje</a:t>
            </a:r>
            <a:r>
              <a:rPr b="0" i="1" lang="sl-SI" sz="2600" spc="-1" strike="noStrike">
                <a:solidFill>
                  <a:srgbClr val="000000"/>
                </a:solidFill>
                <a:latin typeface="Calibri"/>
              </a:rPr>
              <a:t> si? – Sem na obisk</a:t>
            </a:r>
            <a:r>
              <a:rPr b="1" i="1" lang="sl-SI" sz="2600" spc="-1" strike="noStrike">
                <a:solidFill>
                  <a:srgbClr val="000000"/>
                </a:solidFill>
                <a:latin typeface="Calibri"/>
              </a:rPr>
              <a:t>u</a:t>
            </a:r>
            <a:r>
              <a:rPr b="0" i="1" lang="sl-SI" sz="26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6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519"/>
              </a:spcBef>
            </a:pPr>
            <a:r>
              <a:rPr b="1" i="1" lang="sl-SI" sz="2600" spc="-1" strike="noStrike">
                <a:solidFill>
                  <a:srgbClr val="000000"/>
                </a:solidFill>
                <a:latin typeface="Calibri"/>
              </a:rPr>
              <a:t>Kam</a:t>
            </a:r>
            <a:r>
              <a:rPr b="0" i="1" lang="sl-SI" sz="2600" spc="-1" strike="noStrike">
                <a:solidFill>
                  <a:srgbClr val="000000"/>
                </a:solidFill>
                <a:latin typeface="Calibri"/>
              </a:rPr>
              <a:t> greš? – Grem v mest</a:t>
            </a:r>
            <a:r>
              <a:rPr b="1" i="1" lang="sl-SI" sz="2600" spc="-1" strike="noStrike">
                <a:solidFill>
                  <a:srgbClr val="000000"/>
                </a:solidFill>
                <a:latin typeface="Calibri"/>
              </a:rPr>
              <a:t>o</a:t>
            </a:r>
            <a:r>
              <a:rPr b="0" i="1" lang="sl-SI" sz="2600" spc="-1" strike="noStrike">
                <a:solidFill>
                  <a:srgbClr val="000000"/>
                </a:solidFill>
                <a:latin typeface="Calibri"/>
              </a:rPr>
              <a:t>.               </a:t>
            </a:r>
            <a:r>
              <a:rPr b="1" i="1" lang="sl-SI" sz="2600" spc="-1" strike="noStrike">
                <a:solidFill>
                  <a:srgbClr val="000000"/>
                </a:solidFill>
                <a:latin typeface="Calibri"/>
              </a:rPr>
              <a:t>Kje</a:t>
            </a:r>
            <a:r>
              <a:rPr b="0" i="1" lang="sl-SI" sz="2600" spc="-1" strike="noStrike">
                <a:solidFill>
                  <a:srgbClr val="000000"/>
                </a:solidFill>
                <a:latin typeface="Calibri"/>
              </a:rPr>
              <a:t> si? – Sem v mest</a:t>
            </a:r>
            <a:r>
              <a:rPr b="1" i="1" lang="sl-SI" sz="2600" spc="-1" strike="noStrike">
                <a:solidFill>
                  <a:srgbClr val="000000"/>
                </a:solidFill>
                <a:latin typeface="Calibri"/>
              </a:rPr>
              <a:t>u</a:t>
            </a:r>
            <a:r>
              <a:rPr b="0" i="1" lang="sl-SI" sz="26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6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2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5702</TotalTime>
  <Application>LibreOffice/6.2.2.2$Windows_X86_64 LibreOffice_project/2b840030fec2aae0fd2658d8d4f9548af4e3518d</Application>
  <Words>277</Words>
  <Paragraphs>40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2017-09-28T19:14:46Z</dcterms:created>
  <dc:creator>r</dc:creator>
  <dc:description/>
  <dc:language>sl-SI</dc:language>
  <cp:lastModifiedBy>Janja Ban</cp:lastModifiedBy>
  <dcterms:modified xsi:type="dcterms:W3CDTF">2017-11-07T20:26:47Z</dcterms:modified>
  <cp:revision>207</cp:revision>
  <dc:subject/>
  <dc:title>Slide 1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Diaprojekcija na zaslonu (4:3)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6</vt:i4>
  </property>
</Properties>
</file>