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ar-SA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ar-S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6BCA4F74-C448-4C15-9906-8415C1AC8E1D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0CBDA479-1C1A-41C3-B154-398195D37FA0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dt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ECACACDE-EDC0-4B7E-8BF4-5DD8B581DD7C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sldNum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B81922A0-0CFE-4690-BC9B-534AC7FD2DEE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r" rtl="1"/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r" rtl="1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 algn="r" rtl="1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 algn="r" rtl="1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 algn="r" rtl="1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457200" y="188640"/>
            <a:ext cx="8229240" cy="1142640"/>
          </a:xfrm>
          <a:prstGeom prst="rect">
            <a:avLst/>
          </a:prstGeom>
          <a:solidFill>
            <a:srgbClr val="e63636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0" lang="sl-SI" sz="4800" spc="-1" strike="noStrike">
                <a:solidFill>
                  <a:srgbClr val="ffffff"/>
                </a:solidFill>
                <a:latin typeface="Calibri"/>
              </a:rPr>
              <a:t>الحالات النحوية (القواعد)</a:t>
            </a:r>
            <a:endParaRPr b="0" lang="sl-SI" sz="4800" spc="-1" strike="noStrike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26640" y="1701720"/>
            <a:ext cx="4248000" cy="459756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9b9"/>
              </a:gs>
              <a:gs pos="35000">
                <a:srgbClr val="fff0cd"/>
              </a:gs>
              <a:gs pos="100000">
                <a:srgbClr val="fff9eb"/>
              </a:gs>
            </a:gsLst>
            <a:lin ang="16200000"/>
          </a:gradFill>
          <a:ln w="9360"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في اللغة السلوفينية توجد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6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حالات نحوية</a:t>
            </a:r>
            <a:endParaRPr b="0" lang="sl-SI" sz="2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1.sklon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2. sklon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3. sklon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4. sklon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5. sklon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6.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4570560" y="1700640"/>
            <a:ext cx="4392000" cy="459828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9b9"/>
              </a:gs>
              <a:gs pos="35000">
                <a:srgbClr val="fff0cd"/>
              </a:gs>
              <a:gs pos="100000">
                <a:srgbClr val="fff9eb"/>
              </a:gs>
            </a:gsLst>
            <a:lin ang="16200000"/>
          </a:gradFill>
          <a:ln w="9360"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تتغير لاحقة الأسماء (و الصفات) وفقا لتغيير الحالات النحوية. الحالات النحوية تتغير حسب الأفعال او حروف الجر. </a:t>
            </a: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1. sklon: To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2.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Ne 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3.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Telefoniram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5. sklon: Živim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6. sklon: Pogovarjam se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z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7200" y="274680"/>
            <a:ext cx="8229240" cy="993600"/>
          </a:xfrm>
          <a:prstGeom prst="rect">
            <a:avLst/>
          </a:prstGeom>
          <a:solidFill>
            <a:srgbClr val="f8cfc8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الحالة النحوية الثانية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457200" y="1556640"/>
            <a:ext cx="7971480" cy="499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الحالة النحوية الثانية لها استعمالات كثيرة. منها استعمالها مع  حرف الجر: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IZ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طريقة السؤال: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OD KOD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 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3200" spc="-1" strike="noStrike">
              <a:latin typeface="Arial"/>
            </a:endParaRPr>
          </a:p>
          <a:p>
            <a:pPr algn="just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أمثلة:</a:t>
            </a:r>
            <a:endParaRPr b="0" lang="sl-SI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                  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Od kod ste? – Sem iz Slovenij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                  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Od kod je Peter? – Peter je iz Maribor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                  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Od kod je Ana? – Ana je iz Celj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sl-SI" sz="2800" spc="-1" strike="noStrike"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1115640" y="2709000"/>
            <a:ext cx="1944000" cy="86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OD KOD?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611640" y="332640"/>
            <a:ext cx="8229240" cy="863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2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لاحقات الحالة النحوية الثانية</a:t>
            </a:r>
            <a:endParaRPr b="0" lang="sl-SI" sz="4400" spc="-1" strike="noStrike">
              <a:latin typeface="Arial"/>
            </a:endParaRPr>
          </a:p>
        </p:txBody>
      </p:sp>
      <p:graphicFrame>
        <p:nvGraphicFramePr>
          <p:cNvPr id="90" name="Table 2"/>
          <p:cNvGraphicFramePr/>
          <p:nvPr/>
        </p:nvGraphicFramePr>
        <p:xfrm>
          <a:off x="354600" y="1412640"/>
          <a:ext cx="8496720" cy="1872000"/>
        </p:xfrm>
        <a:graphic>
          <a:graphicData uri="http://schemas.openxmlformats.org/drawingml/2006/table">
            <a:tbl>
              <a:tblPr/>
              <a:tblGrid>
                <a:gridCol w="720000"/>
                <a:gridCol w="2088000"/>
                <a:gridCol w="2088000"/>
                <a:gridCol w="3600720"/>
              </a:tblGrid>
              <a:tr h="34632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460240"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</a:t>
                      </a: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.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- 2</a:t>
                      </a: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.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- 1</a:t>
                      </a: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- 2.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-2</a:t>
                      </a: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-2</a:t>
                      </a: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ega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velika bloka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ov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veliki bloki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ov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velika hiša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veliki hiši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hiš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velike hiše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hiš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veliko mesto/stanovanje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ega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velika mesta/stanovanja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mest/stanovanj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velika mesta/stanovanja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mest/stanovanj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1" name="Table 3"/>
          <p:cNvGraphicFramePr/>
          <p:nvPr/>
        </p:nvGraphicFramePr>
        <p:xfrm>
          <a:off x="4726440" y="4581000"/>
          <a:ext cx="4104000" cy="1572840"/>
        </p:xfrm>
        <a:graphic>
          <a:graphicData uri="http://schemas.openxmlformats.org/drawingml/2006/table">
            <a:tbl>
              <a:tblPr/>
              <a:tblGrid>
                <a:gridCol w="789120"/>
                <a:gridCol w="1026000"/>
                <a:gridCol w="1104840"/>
                <a:gridCol w="118404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ega  -A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e  -E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ega   -A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  -OV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 -/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 -/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  -OV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 -/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-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ih</a:t>
                      </a:r>
                      <a:r>
                        <a:rPr b="0" lang="sl-SI" sz="1800" spc="-1" strike="noStrike">
                          <a:solidFill>
                            <a:srgbClr val="f79646"/>
                          </a:solidFill>
                          <a:latin typeface="Calibri"/>
                        </a:rPr>
                        <a:t>  -/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5704</TotalTime>
  <Application>LibreOffice/6.2.2.2$Windows_X86_64 LibreOffice_project/2b840030fec2aae0fd2658d8d4f9548af4e3518d</Application>
  <Words>277</Words>
  <Paragraphs>77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2017-09-28T19:14:46Z</dcterms:created>
  <dc:creator>r</dc:creator>
  <dc:description/>
  <dc:language>sl-SI</dc:language>
  <cp:lastModifiedBy>Janja Ban</cp:lastModifiedBy>
  <dcterms:modified xsi:type="dcterms:W3CDTF">2017-11-07T21:03:31Z</dcterms:modified>
  <cp:revision>207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Diaprojekcija na zaslonu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</vt:i4>
  </property>
</Properties>
</file>