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embeddings/oleObject1.pptx" ContentType="application/vnd.openxmlformats-officedocument.presentationml.presentation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26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s/slide24.xml" ContentType="application/vnd.openxmlformats-officedocument.presentationml.slide+xml"/>
  <Override PartName="/ppt/slides/slide7.xml" ContentType="application/vnd.openxmlformats-officedocument.presentationml.slide+xml"/>
  <Override PartName="/ppt/slides/slide25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slides/_rels/slide24.xml.rels" ContentType="application/vnd.openxmlformats-package.relationships+xml"/>
  <Override PartName="/ppt/slides/_rels/slide25.xml.rels" ContentType="application/vnd.openxmlformats-package.relationships+xml"/>
  <Override PartName="/ppt/slides/_rels/slide26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11.png" ContentType="image/png"/>
  <Override PartName="/ppt/media/image5.jpeg" ContentType="image/jpeg"/>
  <Override PartName="/ppt/media/image8.jpeg" ContentType="image/jpeg"/>
  <Override PartName="/ppt/media/image6.png" ContentType="image/png"/>
  <Override PartName="/ppt/media/image9.png" ContentType="image/png"/>
  <Override PartName="/ppt/media/image7.jpeg" ContentType="image/jpeg"/>
  <Override PartName="/ppt/media/image10.png" ContentType="image/png"/>
  <Override PartName="/ppt/media/image12.wmf" ContentType="image/x-wmf"/>
  <Override PartName="/ppt/media/image13.png" ContentType="image/png"/>
  <Override PartName="/ppt/media/image14.png" ContentType="image/png"/>
  <Override PartName="/ppt/media/image1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c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 rtl="1">
              <a:lnSpc>
                <a:spcPct val="100000"/>
              </a:lnSpc>
            </a:pPr>
            <a:r>
              <a:rPr b="0" lang="ar-SA" sz="4400" spc="-1" strike="noStrike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b="0" lang="ar-SA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 rtl="1">
              <a:lnSpc>
                <a:spcPct val="100000"/>
              </a:lnSpc>
            </a:pPr>
            <a:fld id="{3D3F1539-A416-4193-A48E-C87E29CDBBDE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rtl="1">
              <a:lnSpc>
                <a:spcPct val="100000"/>
              </a:lnSpc>
            </a:pPr>
            <a:fld id="{19543088-EA87-4A11-A9E4-8CA98084C961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c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 rtl="1">
              <a:lnSpc>
                <a:spcPct val="100000"/>
              </a:lnSpc>
            </a:pPr>
            <a:r>
              <a:rPr b="0" lang="ar-SA" sz="4400" spc="-1" strike="noStrike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b="0" lang="ar-SA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 algn="r" rt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ar-SA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 algn="r" rt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ar-SA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812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 algn="r" rt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ar-SA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 algn="r" rt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ar-SA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 rtl="1">
              <a:lnSpc>
                <a:spcPct val="100000"/>
              </a:lnSpc>
            </a:pPr>
            <a:fld id="{93B25008-D0E9-4ACA-91BA-B851628CCAF5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rtl="1">
              <a:lnSpc>
                <a:spcPct val="100000"/>
              </a:lnSpc>
            </a:pPr>
            <a:fld id="{A5D9F0E7-D0D9-4B07-B4E6-2C74B0616875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c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dt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 rtl="1">
              <a:lnSpc>
                <a:spcPct val="100000"/>
              </a:lnSpc>
            </a:pPr>
            <a:fld id="{AAECC95F-303C-495C-9950-E6A30C4CE88E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sldNum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rtl="1">
              <a:lnSpc>
                <a:spcPct val="100000"/>
              </a:lnSpc>
            </a:pPr>
            <a:fld id="{029BDDB4-7CC8-439D-B6E5-9E17EBAE2EEF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r" rtl="1"/>
            <a:r>
              <a:rPr b="0" lang="ar-SA" sz="1800" spc="-1" strike="noStrike">
                <a:solidFill>
                  <a:srgbClr val="000000"/>
                </a:solidFill>
                <a:latin typeface="Calibri"/>
              </a:rPr>
              <a:t>Click to edit the title text format</a:t>
            </a:r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 algn="r" rtl="1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 algn="r" rtl="1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 algn="r" rtl="1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 algn="r" rtl="1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 algn="r" rtl="1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 algn="r" rtl="1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 algn="r" rtl="1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package" Target="../embeddings/oleObject1.pptx"/><Relationship Id="rId2" Type="http://schemas.openxmlformats.org/officeDocument/2006/relationships/image" Target="../media/image12.wmf"/><Relationship Id="rId3" Type="http://schemas.openxmlformats.org/officeDocument/2006/relationships/slideLayout" Target="../slideLayouts/slideLayout25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slideLayout" Target="../slideLayouts/slideLayout1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jpeg"/><Relationship Id="rId3" Type="http://schemas.openxmlformats.org/officeDocument/2006/relationships/image" Target="../media/image8.jpe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577800" y="1379160"/>
            <a:ext cx="8229240" cy="5068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الفعل كلمة تدل على حدث (ماذا يحدث) او عمل (ماذا نعمل)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ينتهي الفعل في شكله الاساسي (المصدر) مع 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TI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او  .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ČI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الفعل مكتوب في القاموس في شكله الاساسي (مصدر)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مثلا: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biti, jesti, brati, poslušati, gledati, teči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...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127080" y="1700640"/>
            <a:ext cx="8697960" cy="2692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 fontScale="97000"/>
          </a:bodyPr>
          <a:p>
            <a:pPr marL="343080" indent="-342720" algn="ctr" rtl="1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endParaRPr b="0" lang="sl-SI" sz="32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808080"/>
                </a:solidFill>
                <a:latin typeface="Calibri"/>
              </a:rPr>
              <a:t>  </a:t>
            </a:r>
            <a:endParaRPr b="0" lang="sl-SI" sz="2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808080"/>
                </a:solidFill>
                <a:latin typeface="Calibri"/>
              </a:rPr>
              <a:t>     </a:t>
            </a:r>
            <a:r>
              <a:rPr b="0" lang="sl-SI" sz="2800" spc="-1" strike="noStrike">
                <a:solidFill>
                  <a:srgbClr val="808080"/>
                </a:solidFill>
                <a:latin typeface="Calibri"/>
              </a:rPr>
              <a:t>JESTI            BRATI        POSLUŠATI             GLEDATI              TEČI</a:t>
            </a:r>
            <a:endParaRPr b="0" lang="sl-SI" sz="2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latin typeface="Arial"/>
            </a:endParaRPr>
          </a:p>
        </p:txBody>
      </p:sp>
      <p:pic>
        <p:nvPicPr>
          <p:cNvPr id="126" name="Picture 4" descr=""/>
          <p:cNvPicPr/>
          <p:nvPr/>
        </p:nvPicPr>
        <p:blipFill>
          <a:blip r:embed="rId1"/>
          <a:stretch/>
        </p:blipFill>
        <p:spPr>
          <a:xfrm>
            <a:off x="577800" y="2730240"/>
            <a:ext cx="1079640" cy="1079640"/>
          </a:xfrm>
          <a:prstGeom prst="rect">
            <a:avLst/>
          </a:prstGeom>
          <a:ln>
            <a:noFill/>
          </a:ln>
        </p:spPr>
      </p:pic>
      <p:pic>
        <p:nvPicPr>
          <p:cNvPr id="127" name="Picture 3" descr=""/>
          <p:cNvPicPr/>
          <p:nvPr/>
        </p:nvPicPr>
        <p:blipFill>
          <a:blip r:embed="rId2"/>
          <a:stretch/>
        </p:blipFill>
        <p:spPr>
          <a:xfrm>
            <a:off x="2195640" y="2637000"/>
            <a:ext cx="1218240" cy="1176120"/>
          </a:xfrm>
          <a:prstGeom prst="rect">
            <a:avLst/>
          </a:prstGeom>
          <a:ln>
            <a:noFill/>
          </a:ln>
        </p:spPr>
      </p:pic>
      <p:pic>
        <p:nvPicPr>
          <p:cNvPr id="128" name="Picture 6" descr=""/>
          <p:cNvPicPr/>
          <p:nvPr/>
        </p:nvPicPr>
        <p:blipFill>
          <a:blip r:embed="rId3"/>
          <a:stretch/>
        </p:blipFill>
        <p:spPr>
          <a:xfrm>
            <a:off x="3924000" y="2637000"/>
            <a:ext cx="1007640" cy="1062360"/>
          </a:xfrm>
          <a:prstGeom prst="rect">
            <a:avLst/>
          </a:prstGeom>
          <a:ln>
            <a:noFill/>
          </a:ln>
        </p:spPr>
      </p:pic>
      <p:pic>
        <p:nvPicPr>
          <p:cNvPr id="129" name="Picture 7" descr=""/>
          <p:cNvPicPr/>
          <p:nvPr/>
        </p:nvPicPr>
        <p:blipFill>
          <a:blip r:embed="rId4"/>
          <a:stretch/>
        </p:blipFill>
        <p:spPr>
          <a:xfrm>
            <a:off x="5796000" y="2565000"/>
            <a:ext cx="1328400" cy="1204560"/>
          </a:xfrm>
          <a:prstGeom prst="rect">
            <a:avLst/>
          </a:prstGeom>
          <a:ln>
            <a:noFill/>
          </a:ln>
        </p:spPr>
      </p:pic>
      <p:pic>
        <p:nvPicPr>
          <p:cNvPr id="130" name="Picture 4" descr=""/>
          <p:cNvPicPr/>
          <p:nvPr/>
        </p:nvPicPr>
        <p:blipFill>
          <a:blip r:embed="rId5"/>
          <a:stretch/>
        </p:blipFill>
        <p:spPr>
          <a:xfrm>
            <a:off x="7884360" y="2709000"/>
            <a:ext cx="971640" cy="1115640"/>
          </a:xfrm>
          <a:prstGeom prst="rect">
            <a:avLst/>
          </a:prstGeom>
          <a:ln>
            <a:noFill/>
          </a:ln>
        </p:spPr>
      </p:pic>
      <p:sp>
        <p:nvSpPr>
          <p:cNvPr id="131" name="CustomShape 3"/>
          <p:cNvSpPr/>
          <p:nvPr/>
        </p:nvSpPr>
        <p:spPr>
          <a:xfrm>
            <a:off x="577800" y="34560"/>
            <a:ext cx="8229240" cy="754920"/>
          </a:xfrm>
          <a:prstGeom prst="rect">
            <a:avLst/>
          </a:prstGeom>
          <a:solidFill>
            <a:srgbClr val="ffc000"/>
          </a:solidFill>
          <a:ln w="38160">
            <a:solidFill>
              <a:srgbClr val="ffffff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ffffff"/>
                </a:solidFill>
                <a:latin typeface="Calibri"/>
              </a:rPr>
              <a:t>الفعل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755640" y="835920"/>
            <a:ext cx="8079120" cy="155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 rtl="1">
              <a:lnSpc>
                <a:spcPct val="100000"/>
              </a:lnSpc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في السلوفينية، تنطبق قاعدة التي تحدد الكلمات التي تكون في المركز الثاني في الجملة. ومن بين هذه الكلمات كلمة 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SE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.</a:t>
            </a:r>
            <a:endParaRPr b="0" lang="sl-SI" sz="3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على سبيل المثال في الفعلين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učite se, pogovarjati se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2657880" y="2503440"/>
            <a:ext cx="6170760" cy="106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 rtl="1">
              <a:lnSpc>
                <a:spcPct val="100000"/>
              </a:lnSpc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دعونا نرى كيف يمكننا تغيير ترتيب الكلمات، حيث تبقى كلمة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SE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في المركز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2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في الجملة.</a:t>
            </a:r>
            <a:endParaRPr b="0" lang="sl-SI" sz="3200" spc="-1" strike="noStrike">
              <a:latin typeface="Arial"/>
            </a:endParaRPr>
          </a:p>
        </p:txBody>
      </p:sp>
      <p:sp>
        <p:nvSpPr>
          <p:cNvPr id="158" name="CustomShape 3"/>
          <p:cNvSpPr/>
          <p:nvPr/>
        </p:nvSpPr>
        <p:spPr>
          <a:xfrm>
            <a:off x="0" y="5833080"/>
            <a:ext cx="8581320" cy="1004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 rtl="1">
              <a:lnSpc>
                <a:spcPct val="100000"/>
              </a:lnSpc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في عبارات معينة، يتم انتهاك هذه القاعدة، على سبيل المثال:</a:t>
            </a:r>
            <a:endParaRPr b="0" lang="sl-SI" sz="3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Se vidimo! Se slišimo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!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59" name="CustomShape 4"/>
          <p:cNvSpPr/>
          <p:nvPr/>
        </p:nvSpPr>
        <p:spPr>
          <a:xfrm>
            <a:off x="1094400" y="127080"/>
            <a:ext cx="7733880" cy="66528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 fontScale="87000"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ffc000"/>
                </a:solidFill>
                <a:latin typeface="Calibri"/>
              </a:rPr>
              <a:t>الترتيب في الجملة</a:t>
            </a:r>
            <a:endParaRPr b="0" lang="sl-SI" sz="4400" spc="-1" strike="noStrike">
              <a:latin typeface="Arial"/>
            </a:endParaRPr>
          </a:p>
        </p:txBody>
      </p:sp>
      <p:graphicFrame>
        <p:nvGraphicFramePr>
          <p:cNvPr id="160" name="Table 5"/>
          <p:cNvGraphicFramePr/>
          <p:nvPr/>
        </p:nvGraphicFramePr>
        <p:xfrm>
          <a:off x="1913760" y="3643920"/>
          <a:ext cx="6095520" cy="1439640"/>
        </p:xfrm>
        <a:graphic>
          <a:graphicData uri="http://schemas.openxmlformats.org/drawingml/2006/table">
            <a:tbl>
              <a:tblPr/>
              <a:tblGrid>
                <a:gridCol w="2031840"/>
                <a:gridCol w="2031840"/>
                <a:gridCol w="2031840"/>
              </a:tblGrid>
              <a:tr h="457560"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MESTO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39d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MESTO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e63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39d"/>
                    </a:solidFill>
                  </a:tcPr>
                </a:tc>
              </a:tr>
              <a:tr h="1463400"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Učim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Vsak dan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Učim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Ne učim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39d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e63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učim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učim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vsak dan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vsak dan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39d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457200" y="274680"/>
            <a:ext cx="8229240" cy="77760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ffc000"/>
                </a:solidFill>
                <a:latin typeface="Calibri"/>
              </a:rPr>
              <a:t>(-TI/-ČI)</a:t>
            </a:r>
            <a:r>
              <a:rPr b="1" lang="sl-SI" sz="4400" spc="-1" strike="noStrike">
                <a:solidFill>
                  <a:srgbClr val="ffc000"/>
                </a:solidFill>
                <a:latin typeface="Calibri"/>
              </a:rPr>
              <a:t>استعمال المصدر مع</a:t>
            </a:r>
            <a:r>
              <a:rPr b="1" lang="sl-SI" sz="4400" spc="-1" strike="noStrike">
                <a:solidFill>
                  <a:srgbClr val="ffc000"/>
                </a:solidFill>
                <a:latin typeface="Calibri"/>
              </a:rPr>
              <a:t> </a:t>
            </a:r>
            <a:endParaRPr b="0" lang="sl-SI" sz="4400" spc="-1" strike="noStrike">
              <a:latin typeface="Arial"/>
            </a:endParaRPr>
          </a:p>
        </p:txBody>
      </p:sp>
      <p:sp>
        <p:nvSpPr>
          <p:cNvPr id="162" name="CustomShape 2"/>
          <p:cNvSpPr/>
          <p:nvPr/>
        </p:nvSpPr>
        <p:spPr>
          <a:xfrm>
            <a:off x="457200" y="1700640"/>
            <a:ext cx="8629200" cy="106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 rtl="1">
              <a:lnSpc>
                <a:spcPct val="100000"/>
              </a:lnSpc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في الأفعال الشرطية مثل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MORATI, ŽELETI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, نستعمل المصدر</a:t>
            </a:r>
            <a:endParaRPr b="0" lang="sl-SI" sz="3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( شكل الفعل المدون في القاموس).</a:t>
            </a:r>
            <a:endParaRPr b="0" lang="sl-SI" sz="3200" spc="-1" strike="noStrike">
              <a:latin typeface="Arial"/>
            </a:endParaRPr>
          </a:p>
        </p:txBody>
      </p:sp>
      <p:sp>
        <p:nvSpPr>
          <p:cNvPr id="163" name="CustomShape 3"/>
          <p:cNvSpPr/>
          <p:nvPr/>
        </p:nvSpPr>
        <p:spPr>
          <a:xfrm>
            <a:off x="2915640" y="3213000"/>
            <a:ext cx="5616360" cy="325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343080" indent="-342720" algn="r" rtl="1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أمثلة:</a:t>
            </a:r>
            <a:endParaRPr b="0" lang="sl-SI" sz="26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Moram kupiti 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telefon.</a:t>
            </a:r>
            <a:endParaRPr b="0" lang="sl-SI" sz="26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moraš iti 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na pošto?</a:t>
            </a:r>
            <a:endParaRPr b="0" lang="sl-SI" sz="26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On 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mora jesti 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zdravo hrano.</a:t>
            </a:r>
            <a:endParaRPr b="0" lang="sl-SI" sz="26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Želim iti 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na koncert.</a:t>
            </a:r>
            <a:endParaRPr b="0" lang="sl-SI" sz="26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Želite kupiti 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ta pulover?</a:t>
            </a:r>
            <a:endParaRPr b="0" lang="sl-SI" sz="26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Ana 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želi govoriti 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slovensko.</a:t>
            </a:r>
            <a:endParaRPr b="0" lang="sl-SI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457200" y="188640"/>
            <a:ext cx="8229240" cy="1142640"/>
          </a:xfrm>
          <a:prstGeom prst="rect">
            <a:avLst/>
          </a:prstGeom>
          <a:solidFill>
            <a:srgbClr val="e63636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0" lang="sl-SI" sz="4800" spc="-1" strike="noStrike">
                <a:solidFill>
                  <a:srgbClr val="ffffff"/>
                </a:solidFill>
                <a:latin typeface="Calibri"/>
              </a:rPr>
              <a:t>الحالات النحوية (القواعد)</a:t>
            </a:r>
            <a:endParaRPr b="0" lang="sl-SI" sz="4800" spc="-1" strike="noStrike">
              <a:latin typeface="Arial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26640" y="1701720"/>
            <a:ext cx="4248000" cy="459756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9b9"/>
              </a:gs>
              <a:gs pos="35000">
                <a:srgbClr val="fff0cd"/>
              </a:gs>
              <a:gs pos="100000">
                <a:srgbClr val="fff9eb"/>
              </a:gs>
            </a:gsLst>
            <a:lin ang="16200000"/>
          </a:gradFill>
          <a:ln w="9360">
            <a:solidFill>
              <a:srgbClr val="f4cb27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في اللغة السلوفينية توجد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6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حالات نحوية</a:t>
            </a:r>
            <a:endParaRPr b="0" lang="sl-SI" sz="2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1.sklon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2. sklon 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3. sklon 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4. sklon 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5. sklon 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6.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66" name="CustomShape 3"/>
          <p:cNvSpPr/>
          <p:nvPr/>
        </p:nvSpPr>
        <p:spPr>
          <a:xfrm>
            <a:off x="4570560" y="1700640"/>
            <a:ext cx="4392000" cy="459828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9b9"/>
              </a:gs>
              <a:gs pos="35000">
                <a:srgbClr val="fff0cd"/>
              </a:gs>
              <a:gs pos="100000">
                <a:srgbClr val="fff9eb"/>
              </a:gs>
            </a:gsLst>
            <a:lin ang="16200000"/>
          </a:gradFill>
          <a:ln w="9360">
            <a:solidFill>
              <a:srgbClr val="f4cb27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تتغير لاحقة الأسماء (و الصفات) وفقا لتغيير الحالات النحوية. الحالات النحوية تتغير حسب الأفعال او حروف الجر. </a:t>
            </a:r>
            <a:endParaRPr b="0" lang="sl-SI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l-SI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1. sklon: To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je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2.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Ne vidim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3.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Telefoniram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4.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Vidim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5. sklon: Živim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pri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6. sklon: Pogovarjam se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z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457200" y="1331640"/>
            <a:ext cx="8229240" cy="5409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الحالة النحوية الأولى مكتوبة في القاموس و هي الحالة الأساسية.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غالبا تستخدم مع الأفعال التالية: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مع الفعل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BITI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ar-SA" sz="2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ar-SA" sz="2200" spc="-1" strike="noStrike">
                <a:solidFill>
                  <a:srgbClr val="000000"/>
                </a:solidFill>
                <a:latin typeface="Calibri"/>
              </a:rPr>
              <a:t>To je </a:t>
            </a:r>
            <a:r>
              <a:rPr b="1" i="1" lang="ar-SA" sz="2200" spc="-1" strike="noStrike">
                <a:solidFill>
                  <a:srgbClr val="000000"/>
                </a:solidFill>
                <a:latin typeface="Calibri"/>
              </a:rPr>
              <a:t>Slovenija</a:t>
            </a:r>
            <a:r>
              <a:rPr b="0" i="1" lang="ar-SA" sz="2200" spc="-1" strike="noStrike">
                <a:solidFill>
                  <a:srgbClr val="000000"/>
                </a:solidFill>
                <a:latin typeface="Calibri"/>
              </a:rPr>
              <a:t>. </a:t>
            </a:r>
            <a:r>
              <a:rPr b="1" i="1" lang="ar-SA" sz="2200" spc="-1" strike="noStrike">
                <a:solidFill>
                  <a:srgbClr val="000000"/>
                </a:solidFill>
                <a:latin typeface="Calibri"/>
              </a:rPr>
              <a:t>Jaz</a:t>
            </a:r>
            <a:r>
              <a:rPr b="0" i="1" lang="ar-SA" sz="2200" spc="-1" strike="noStrike">
                <a:solidFill>
                  <a:srgbClr val="000000"/>
                </a:solidFill>
                <a:latin typeface="Calibri"/>
              </a:rPr>
              <a:t> sem iz Slovenije. </a:t>
            </a:r>
            <a:r>
              <a:rPr b="1" i="1" lang="ar-SA" sz="2200" spc="-1" strike="noStrike">
                <a:solidFill>
                  <a:srgbClr val="000000"/>
                </a:solidFill>
                <a:latin typeface="Calibri"/>
              </a:rPr>
              <a:t>Ana </a:t>
            </a:r>
            <a:r>
              <a:rPr b="0" i="1" lang="ar-SA" sz="2200" spc="-1" strike="noStrike">
                <a:solidFill>
                  <a:srgbClr val="000000"/>
                </a:solidFill>
                <a:latin typeface="Calibri"/>
              </a:rPr>
              <a:t>ni </a:t>
            </a:r>
            <a:r>
              <a:rPr b="1" i="1" lang="ar-SA" sz="2200" spc="-1" strike="noStrike">
                <a:solidFill>
                  <a:srgbClr val="000000"/>
                </a:solidFill>
                <a:latin typeface="Calibri"/>
              </a:rPr>
              <a:t>zdravnica</a:t>
            </a:r>
            <a:r>
              <a:rPr b="0" i="1" lang="ar-SA" sz="2200" spc="-1" strike="noStrike">
                <a:solidFill>
                  <a:srgbClr val="000000"/>
                </a:solidFill>
                <a:latin typeface="Calibri"/>
              </a:rPr>
              <a:t>. Všeč mi je </a:t>
            </a:r>
            <a:r>
              <a:rPr b="1" i="1" lang="ar-SA" sz="2200" spc="-1" strike="noStrike">
                <a:solidFill>
                  <a:srgbClr val="000000"/>
                </a:solidFill>
                <a:latin typeface="Calibri"/>
              </a:rPr>
              <a:t>čaj</a:t>
            </a:r>
            <a:r>
              <a:rPr b="0" i="1" lang="ar-SA" sz="22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lang="ar-SA" sz="22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ar-SA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مع الأفعال الأخرى عندما نريد أن نقول:</a:t>
            </a:r>
            <a:r>
              <a:rPr b="0" lang="ar-SA" sz="3200" spc="-1" strike="noStrike" u="sng">
                <a:solidFill>
                  <a:srgbClr val="000000"/>
                </a:solidFill>
                <a:uFillTx/>
                <a:latin typeface="Calibri"/>
              </a:rPr>
              <a:t> من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يعمل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ar-SA" sz="2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1" i="1" lang="ar-SA" sz="2200" spc="-1" strike="noStrike">
                <a:solidFill>
                  <a:srgbClr val="000000"/>
                </a:solidFill>
                <a:latin typeface="Calibri"/>
              </a:rPr>
              <a:t>Jaz</a:t>
            </a:r>
            <a:r>
              <a:rPr b="0" i="1" lang="ar-SA" sz="2200" spc="-1" strike="noStrike">
                <a:solidFill>
                  <a:srgbClr val="000000"/>
                </a:solidFill>
                <a:latin typeface="Calibri"/>
              </a:rPr>
              <a:t> berem. </a:t>
            </a:r>
            <a:r>
              <a:rPr b="1" i="1" lang="ar-SA" sz="2200" spc="-1" strike="noStrike">
                <a:solidFill>
                  <a:srgbClr val="000000"/>
                </a:solidFill>
                <a:latin typeface="Calibri"/>
              </a:rPr>
              <a:t>Mama</a:t>
            </a:r>
            <a:r>
              <a:rPr b="0" i="1" lang="ar-SA" sz="2200" spc="-1" strike="noStrike">
                <a:solidFill>
                  <a:srgbClr val="000000"/>
                </a:solidFill>
                <a:latin typeface="Calibri"/>
              </a:rPr>
              <a:t> kuha. </a:t>
            </a:r>
            <a:r>
              <a:rPr b="1" i="1" lang="ar-SA" sz="2200" spc="-1" strike="noStrike">
                <a:solidFill>
                  <a:srgbClr val="000000"/>
                </a:solidFill>
                <a:latin typeface="Calibri"/>
              </a:rPr>
              <a:t>Moji prijatelji </a:t>
            </a:r>
            <a:r>
              <a:rPr b="0" i="1" lang="ar-SA" sz="2200" spc="-1" strike="noStrike">
                <a:solidFill>
                  <a:srgbClr val="000000"/>
                </a:solidFill>
                <a:latin typeface="Calibri"/>
              </a:rPr>
              <a:t>grejo na koncert.</a:t>
            </a:r>
            <a:r>
              <a:rPr b="0" lang="ar-SA" sz="22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ar-SA" sz="2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نسأل: مَنْ أو ماذا.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827640" y="5735160"/>
            <a:ext cx="1439640" cy="7196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7cad0"/>
              </a:gs>
              <a:gs pos="35000">
                <a:srgbClr val="d7dadd"/>
              </a:gs>
              <a:gs pos="100000">
                <a:srgbClr val="eff2f2"/>
              </a:gs>
            </a:gsLst>
            <a:lin ang="16200000"/>
          </a:gradFill>
          <a:ln w="9360">
            <a:solidFill>
              <a:srgbClr val="747981"/>
            </a:solidFill>
            <a:round/>
          </a:ln>
          <a:effectLst>
            <a:glow rad="101600">
              <a:srgbClr val="9fb4e4">
                <a:alpha val="40000"/>
              </a:srgb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KDO?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69" name="CustomShape 3"/>
          <p:cNvSpPr/>
          <p:nvPr/>
        </p:nvSpPr>
        <p:spPr>
          <a:xfrm>
            <a:off x="3535200" y="5735160"/>
            <a:ext cx="1295640" cy="7196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7cad0"/>
              </a:gs>
              <a:gs pos="35000">
                <a:srgbClr val="d7dadd"/>
              </a:gs>
              <a:gs pos="100000">
                <a:srgbClr val="eff2f2"/>
              </a:gs>
            </a:gsLst>
            <a:lin ang="16200000"/>
          </a:gradFill>
          <a:ln w="9360">
            <a:solidFill>
              <a:srgbClr val="747981"/>
            </a:solidFill>
            <a:round/>
          </a:ln>
          <a:effectLst>
            <a:glow rad="101600">
              <a:srgbClr val="9fb4e4">
                <a:alpha val="40000"/>
              </a:srgb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KAJ?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70" name="CustomShape 4"/>
          <p:cNvSpPr/>
          <p:nvPr/>
        </p:nvSpPr>
        <p:spPr>
          <a:xfrm>
            <a:off x="461160" y="76680"/>
            <a:ext cx="8229240" cy="993600"/>
          </a:xfrm>
          <a:prstGeom prst="rect">
            <a:avLst/>
          </a:prstGeom>
          <a:solidFill>
            <a:srgbClr val="ffcac1"/>
          </a:solidFill>
          <a:ln w="25560">
            <a:solidFill>
              <a:srgbClr val="e6363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200" spc="-1" strike="noStrike">
                <a:solidFill>
                  <a:srgbClr val="e63636"/>
                </a:solidFill>
                <a:latin typeface="Calibri"/>
              </a:rPr>
              <a:t>الحالة النحوية الأولى</a:t>
            </a:r>
            <a:endParaRPr b="0" lang="sl-SI" sz="4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457200" y="274680"/>
            <a:ext cx="8229240" cy="777600"/>
          </a:xfrm>
          <a:prstGeom prst="rect">
            <a:avLst/>
          </a:prstGeom>
          <a:ln>
            <a:solidFill>
              <a:srgbClr val="e63636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>
            <a:normAutofit/>
          </a:bodyPr>
          <a:p>
            <a:pPr algn="ctr" rtl="1">
              <a:lnSpc>
                <a:spcPct val="100000"/>
              </a:lnSpc>
            </a:pP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لاواحق الحالة النحوية الأولى </a:t>
            </a:r>
            <a:endParaRPr b="0" lang="sl-SI" sz="4400" spc="-1" strike="noStrike">
              <a:latin typeface="Arial"/>
            </a:endParaRPr>
          </a:p>
        </p:txBody>
      </p:sp>
      <p:graphicFrame>
        <p:nvGraphicFramePr>
          <p:cNvPr id="172" name="Table 2"/>
          <p:cNvGraphicFramePr/>
          <p:nvPr/>
        </p:nvGraphicFramePr>
        <p:xfrm>
          <a:off x="395640" y="1412640"/>
          <a:ext cx="8496720" cy="1944000"/>
        </p:xfrm>
        <a:graphic>
          <a:graphicData uri="http://schemas.openxmlformats.org/drawingml/2006/table">
            <a:tbl>
              <a:tblPr/>
              <a:tblGrid>
                <a:gridCol w="619200"/>
                <a:gridCol w="1828800"/>
                <a:gridCol w="1800000"/>
                <a:gridCol w="4248720"/>
              </a:tblGrid>
              <a:tr h="39672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db0b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db0b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db0b5"/>
                    </a:solidFill>
                  </a:tcPr>
                </a:tc>
              </a:tr>
              <a:tr h="1616400"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 blok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, velik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, velik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 </a:t>
                      </a: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stanovanj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, velik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3" name="Table 3"/>
          <p:cNvGraphicFramePr/>
          <p:nvPr/>
        </p:nvGraphicFramePr>
        <p:xfrm>
          <a:off x="4480560" y="4197240"/>
          <a:ext cx="4392000" cy="2003760"/>
        </p:xfrm>
        <a:graphic>
          <a:graphicData uri="http://schemas.openxmlformats.org/drawingml/2006/table">
            <a:tbl>
              <a:tblPr/>
              <a:tblGrid>
                <a:gridCol w="844560"/>
                <a:gridCol w="1098000"/>
                <a:gridCol w="1182240"/>
                <a:gridCol w="1267200"/>
              </a:tblGrid>
              <a:tr h="4860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db0b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db0b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db0b5"/>
                    </a:solidFill>
                  </a:tcPr>
                </a:tc>
              </a:tr>
              <a:tr h="545760"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-/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O, -E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486000"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-</a:t>
                      </a: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A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-</a:t>
                      </a: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-</a:t>
                      </a: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486000"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-</a:t>
                      </a: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-</a:t>
                      </a: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E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-</a:t>
                      </a:r>
                      <a:r>
                        <a:rPr b="0" lang="sl-SI" sz="24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A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107640" y="0"/>
            <a:ext cx="8334360" cy="644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أمثلة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:</a:t>
            </a:r>
            <a:endParaRPr b="0" lang="sl-SI" sz="3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Kdo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 je to? – To je </a:t>
            </a: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Peter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Kdo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 je bolan? – </a:t>
            </a: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Moj prijatelj 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je bolan.</a:t>
            </a:r>
            <a:endParaRPr b="0" lang="sl-SI" sz="2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Kdo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 razume slovensko? – </a:t>
            </a: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Moja soseda 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razume slovensko.</a:t>
            </a:r>
            <a:endParaRPr b="0" lang="sl-SI" sz="2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Kdo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 posluša radio? – </a:t>
            </a: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Gospod Novak 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posluša radio.</a:t>
            </a:r>
            <a:endParaRPr b="0" lang="sl-SI" sz="2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 je to? - To je </a:t>
            </a: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čaj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2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 ti je všeč? – Všeč mi je </a:t>
            </a: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čokolada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 ti ni všeč? – Ni mi všeč </a:t>
            </a: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čaj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Peter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 je </a:t>
            </a: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zdravnik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Ljubljana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 je </a:t>
            </a: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lepo mesto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Ana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 je že doma.</a:t>
            </a:r>
            <a:endParaRPr b="0" lang="sl-SI" sz="2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Peter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 ni več </a:t>
            </a: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študent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Moj prijatelj 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je še vedno </a:t>
            </a: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bolan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Danes je </a:t>
            </a: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lep dan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Danes je </a:t>
            </a: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nedelja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200" spc="-1" strike="noStrike">
                <a:solidFill>
                  <a:srgbClr val="000000"/>
                </a:solidFill>
                <a:latin typeface="Calibri"/>
              </a:rPr>
              <a:t>Kava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 stane 1 €. </a:t>
            </a:r>
            <a:endParaRPr b="0" lang="sl-SI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457200" y="274680"/>
            <a:ext cx="8229240" cy="993600"/>
          </a:xfrm>
          <a:prstGeom prst="rect">
            <a:avLst/>
          </a:prstGeom>
          <a:solidFill>
            <a:srgbClr val="f8cfc8"/>
          </a:solidFill>
          <a:ln w="25560">
            <a:solidFill>
              <a:srgbClr val="e6363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الحالة النحوية الثانية</a:t>
            </a:r>
            <a:endParaRPr b="0" lang="sl-SI" sz="4400" spc="-1" strike="noStrike">
              <a:latin typeface="Arial"/>
            </a:endParaRPr>
          </a:p>
        </p:txBody>
      </p:sp>
      <p:sp>
        <p:nvSpPr>
          <p:cNvPr id="176" name="CustomShape 2"/>
          <p:cNvSpPr/>
          <p:nvPr/>
        </p:nvSpPr>
        <p:spPr>
          <a:xfrm>
            <a:off x="457200" y="1556640"/>
            <a:ext cx="7971480" cy="499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 rtl="1">
              <a:lnSpc>
                <a:spcPct val="100000"/>
              </a:lnSpc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الحالة النحوية الثانية لها استعمالات كثيرة. منها استعمالها مع  حرف الجر: 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IZ</a:t>
            </a:r>
            <a:endParaRPr b="0" lang="sl-SI" sz="3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endParaRPr b="0" lang="sl-SI" sz="3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طريقة السؤال: 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OD KOD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  </a:t>
            </a:r>
            <a:endParaRPr b="0" lang="sl-SI" sz="3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endParaRPr b="0" lang="sl-SI" sz="3200" spc="-1" strike="noStrike">
              <a:latin typeface="Arial"/>
            </a:endParaRPr>
          </a:p>
          <a:p>
            <a:pPr algn="just" rtl="1">
              <a:lnSpc>
                <a:spcPct val="100000"/>
              </a:lnSpc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أمثلة:</a:t>
            </a:r>
            <a:endParaRPr b="0" lang="sl-SI" sz="3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                  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Od kod ste? – Sem iz Slovenij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                  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Od kod je Peter? – Peter je iz Maribor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                  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Od kod je Ana? – Ana je iz Celj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sl-SI" sz="2800" spc="-1" strike="noStrike">
              <a:latin typeface="Arial"/>
            </a:endParaRPr>
          </a:p>
        </p:txBody>
      </p:sp>
      <p:sp>
        <p:nvSpPr>
          <p:cNvPr id="177" name="CustomShape 3"/>
          <p:cNvSpPr/>
          <p:nvPr/>
        </p:nvSpPr>
        <p:spPr>
          <a:xfrm>
            <a:off x="1115640" y="2709000"/>
            <a:ext cx="1944000" cy="8636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7cad0"/>
              </a:gs>
              <a:gs pos="35000">
                <a:srgbClr val="d7dadd"/>
              </a:gs>
              <a:gs pos="100000">
                <a:srgbClr val="eff2f2"/>
              </a:gs>
            </a:gsLst>
            <a:lin ang="16200000"/>
          </a:gradFill>
          <a:ln w="9360">
            <a:solidFill>
              <a:srgbClr val="747981"/>
            </a:solidFill>
            <a:round/>
          </a:ln>
          <a:effectLst>
            <a:glow rad="101600">
              <a:srgbClr val="9fb4e4">
                <a:alpha val="40000"/>
              </a:srgb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OD KOD?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ustomShape 1"/>
          <p:cNvSpPr/>
          <p:nvPr/>
        </p:nvSpPr>
        <p:spPr>
          <a:xfrm>
            <a:off x="611640" y="332640"/>
            <a:ext cx="8229240" cy="86364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20000"/>
              </a:lnSpc>
            </a:pP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لاحقات الحالة النحوية الثانية</a:t>
            </a:r>
            <a:endParaRPr b="0" lang="sl-SI" sz="4400" spc="-1" strike="noStrike">
              <a:latin typeface="Arial"/>
            </a:endParaRPr>
          </a:p>
        </p:txBody>
      </p:sp>
      <p:graphicFrame>
        <p:nvGraphicFramePr>
          <p:cNvPr id="179" name="Table 2"/>
          <p:cNvGraphicFramePr/>
          <p:nvPr/>
        </p:nvGraphicFramePr>
        <p:xfrm>
          <a:off x="354600" y="1412640"/>
          <a:ext cx="8496720" cy="1872000"/>
        </p:xfrm>
        <a:graphic>
          <a:graphicData uri="http://schemas.openxmlformats.org/drawingml/2006/table">
            <a:tbl>
              <a:tblPr/>
              <a:tblGrid>
                <a:gridCol w="720000"/>
                <a:gridCol w="2088000"/>
                <a:gridCol w="2088000"/>
                <a:gridCol w="3600720"/>
              </a:tblGrid>
              <a:tr h="34632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460240"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-1</a:t>
                      </a:r>
                      <a:r>
                        <a:rPr b="0" lang="sl-SI" sz="21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.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- 2</a:t>
                      </a:r>
                      <a:r>
                        <a:rPr b="0" lang="sl-SI" sz="21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.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 - 1</a:t>
                      </a: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 - 2.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 -2</a:t>
                      </a: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 -2</a:t>
                      </a: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.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 blok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ega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velika bloka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 blok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ov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veliki bloki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ov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velika hiša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veliki hiši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hiš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velike hiše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hiš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veliko mesto/stanovanje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ega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/stanovanj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velika mesta/stanovanja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mest/stanovanj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velika mesta/stanovanja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mest/stanovanj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0" name="Table 3"/>
          <p:cNvGraphicFramePr/>
          <p:nvPr/>
        </p:nvGraphicFramePr>
        <p:xfrm>
          <a:off x="4726440" y="4581000"/>
          <a:ext cx="4104000" cy="1572840"/>
        </p:xfrm>
        <a:graphic>
          <a:graphicData uri="http://schemas.openxmlformats.org/drawingml/2006/table">
            <a:tbl>
              <a:tblPr/>
              <a:tblGrid>
                <a:gridCol w="789120"/>
                <a:gridCol w="1026000"/>
                <a:gridCol w="1104840"/>
                <a:gridCol w="1184040"/>
              </a:tblGrid>
              <a:tr h="4320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ega  -A</a:t>
                      </a:r>
                      <a:endParaRPr b="0" lang="sl-SI" sz="21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e  -E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b="0" lang="sl-SI" sz="21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ega   -A</a:t>
                      </a:r>
                      <a:endParaRPr b="0" lang="sl-SI" sz="21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-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ih  -OV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-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ih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 -/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-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ih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 -/ 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99600"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-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ih  -OV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-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ih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 -/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-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ih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 -/ 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Shape 1"/>
          <p:cNvSpPr txBox="1"/>
          <p:nvPr/>
        </p:nvSpPr>
        <p:spPr>
          <a:xfrm>
            <a:off x="425160" y="28530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الحالة النحوية الرابعة تستخدم مع بعض الأفعال و مع بعض حروف الجر.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442440" y="404640"/>
            <a:ext cx="8229240" cy="921600"/>
          </a:xfrm>
          <a:prstGeom prst="rect">
            <a:avLst/>
          </a:prstGeom>
          <a:solidFill>
            <a:srgbClr val="ffcac1"/>
          </a:solidFill>
          <a:ln w="25560">
            <a:solidFill>
              <a:srgbClr val="e6363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sl-SI" sz="4400" spc="-1" strike="noStrike">
                <a:solidFill>
                  <a:srgbClr val="ff0000"/>
                </a:solidFill>
                <a:latin typeface="Calibri"/>
              </a:rPr>
              <a:t>الحالة النحوية الرابعة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539640" y="260640"/>
            <a:ext cx="8229240" cy="71964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لاحقات الحالة النحوية الرابعة</a:t>
            </a:r>
            <a:endParaRPr b="0" lang="sl-SI" sz="4400" spc="-1" strike="noStrike">
              <a:latin typeface="Arial"/>
            </a:endParaRPr>
          </a:p>
        </p:txBody>
      </p:sp>
      <p:pic>
        <p:nvPicPr>
          <p:cNvPr id="184" name="Slika 2" descr=""/>
          <p:cNvPicPr/>
          <p:nvPr/>
        </p:nvPicPr>
        <p:blipFill>
          <a:blip r:embed="rId1"/>
          <a:stretch/>
        </p:blipFill>
        <p:spPr>
          <a:xfrm>
            <a:off x="179640" y="1124640"/>
            <a:ext cx="8826840" cy="3672000"/>
          </a:xfrm>
          <a:prstGeom prst="rect">
            <a:avLst/>
          </a:prstGeom>
          <a:ln>
            <a:noFill/>
          </a:ln>
        </p:spPr>
      </p:pic>
      <p:pic>
        <p:nvPicPr>
          <p:cNvPr id="185" name="Slika 3" descr=""/>
          <p:cNvPicPr/>
          <p:nvPr/>
        </p:nvPicPr>
        <p:blipFill>
          <a:blip r:embed="rId2"/>
          <a:stretch/>
        </p:blipFill>
        <p:spPr>
          <a:xfrm>
            <a:off x="179640" y="4803840"/>
            <a:ext cx="3758400" cy="19141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19890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مع الفعل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BITI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نعبر عن الحالات التالية: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الوجود (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Jaz sem Ana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)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الحالة (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Bolan sem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)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التواجد  (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Sem v centru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683640" y="332640"/>
            <a:ext cx="8229240" cy="99360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sl-SI" sz="4400" spc="-1" strike="noStrike">
                <a:solidFill>
                  <a:srgbClr val="ffc000"/>
                </a:solidFill>
                <a:latin typeface="Calibri"/>
              </a:rPr>
              <a:t> </a:t>
            </a:r>
            <a:r>
              <a:rPr b="0" lang="sl-SI" sz="4400" spc="-1" strike="noStrike">
                <a:solidFill>
                  <a:srgbClr val="ffc000"/>
                </a:solidFill>
                <a:latin typeface="Calibri"/>
              </a:rPr>
              <a:t>(BITI ) </a:t>
            </a:r>
            <a:r>
              <a:rPr b="0" lang="sl-SI" sz="4400" spc="-1" strike="noStrike">
                <a:solidFill>
                  <a:srgbClr val="ffc000"/>
                </a:solidFill>
                <a:latin typeface="Calibri"/>
              </a:rPr>
              <a:t>الفعل أكون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251640" y="1268640"/>
            <a:ext cx="8607600" cy="5204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كثير من الأفعال (في صيغة التأكيد) ترتبط بالحالة النحوية الرابعة:</a:t>
            </a:r>
            <a:endParaRPr b="0" lang="sl-SI" sz="3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videti, imeti, igrati, gledati, poslušati, čakati, kupiti, rabiti, vprašati, brati, pisati, klicati, piti, jesti, iskati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…</a:t>
            </a:r>
            <a:endParaRPr b="0" lang="sl-SI" sz="3200" spc="-1" strike="noStrike">
              <a:latin typeface="Arial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و تتشكل الأسئلة من الأسماء في الحالة النحوية الرابعة باستخدام:</a:t>
            </a:r>
            <a:endParaRPr b="0" lang="sl-SI" sz="3200" spc="-1" strike="noStrike">
              <a:latin typeface="Arial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            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KOGA (vidim, poslušam, iščem …)</a:t>
            </a:r>
            <a:endParaRPr b="0" lang="sl-SI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sl-SI" sz="2700" spc="-1" strike="noStrike">
                <a:solidFill>
                  <a:srgbClr val="000000"/>
                </a:solidFill>
                <a:latin typeface="Calibri"/>
              </a:rPr>
              <a:t>                                   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KAJ (vidim, poslušam, iščem …)</a:t>
            </a:r>
            <a:endParaRPr b="0" lang="sl-SI" sz="3200" spc="-1" strike="noStrike">
              <a:latin typeface="Arial"/>
            </a:endParaRPr>
          </a:p>
          <a:p>
            <a:pPr algn="r" rtl="1">
              <a:lnSpc>
                <a:spcPct val="100000"/>
              </a:lnSpc>
              <a:spcBef>
                <a:spcPts val="360"/>
              </a:spcBef>
            </a:pPr>
            <a:endParaRPr b="0" lang="sl-SI" sz="3200" spc="-1" strike="noStrike"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457200" y="274680"/>
            <a:ext cx="8229240" cy="77760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الفعل و الحالة النحوية الرابعة</a:t>
            </a:r>
            <a:endParaRPr b="0" lang="sl-SI" sz="4400" spc="-1" strike="noStrike"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721440" y="4799880"/>
            <a:ext cx="1439640" cy="8636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7cad0"/>
              </a:gs>
              <a:gs pos="35000">
                <a:srgbClr val="d7dadd"/>
              </a:gs>
              <a:gs pos="100000">
                <a:srgbClr val="eff2f2"/>
              </a:gs>
            </a:gsLst>
            <a:lin ang="16200000"/>
          </a:gradFill>
          <a:ln w="9360">
            <a:solidFill>
              <a:srgbClr val="747981"/>
            </a:solidFill>
            <a:round/>
          </a:ln>
          <a:effectLst>
            <a:glow rad="101600">
              <a:srgbClr val="9fb4e4">
                <a:alpha val="40000"/>
              </a:srgb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KOGA?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21440" y="5771880"/>
            <a:ext cx="1439640" cy="8636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7cad0"/>
              </a:gs>
              <a:gs pos="35000">
                <a:srgbClr val="d7dadd"/>
              </a:gs>
              <a:gs pos="100000">
                <a:srgbClr val="eff2f2"/>
              </a:gs>
            </a:gsLst>
            <a:lin ang="16200000"/>
          </a:gradFill>
          <a:ln w="9360">
            <a:solidFill>
              <a:srgbClr val="747981"/>
            </a:solidFill>
            <a:round/>
          </a:ln>
          <a:effectLst>
            <a:glow rad="101600">
              <a:srgbClr val="9fb4e4">
                <a:alpha val="40000"/>
              </a:srgb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KAJ?</a:t>
            </a:r>
            <a:endParaRPr b="0" lang="sl-SI" sz="2800" spc="-1" strike="noStrike">
              <a:latin typeface="Arial"/>
            </a:endParaRPr>
          </a:p>
        </p:txBody>
      </p:sp>
      <p:graphicFrame>
        <p:nvGraphicFramePr>
          <p:cNvPr id="190" name="Object 5"/>
          <p:cNvGraphicFramePr/>
          <p:nvPr/>
        </p:nvGraphicFramePr>
        <p:xfrm>
          <a:off x="2287440" y="1716120"/>
          <a:ext cx="4568400" cy="3425400"/>
        </p:xfrm>
        <a:graphic>
          <a:graphicData uri="http://schemas.openxmlformats.org/presentationml/2006/ole">
            <p:oleObj progId="PowerPoint.Show.12" r:id="rId1" spid="">
              <p:embed/>
              <p:pic>
                <p:nvPicPr>
                  <p:cNvPr id="191" name="Object 2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2287440" y="1716120"/>
                    <a:ext cx="4568400" cy="3425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899640" y="0"/>
            <a:ext cx="7488360" cy="593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 rtl="1">
              <a:lnSpc>
                <a:spcPct val="100000"/>
              </a:lnSpc>
            </a:pPr>
            <a:endParaRPr b="0" lang="sl-SI" sz="18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أمثلة:</a:t>
            </a:r>
            <a:endParaRPr b="0" lang="sl-SI" sz="3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endParaRPr b="0" lang="sl-SI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vidiš? – Vidim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policist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Koga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iščeš? – Iščem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otrok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Koga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vprašaš? – Vprašam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učiteljic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Koga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kličeš? – Kličem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tvoj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ega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 brat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l-SI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vidiš? – Vidim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star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blok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ješ? – Jem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sendvič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pije Peter? – Peter pije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kav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bere oče? – Oče bere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zanimiv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knjig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457200" y="116640"/>
            <a:ext cx="8229240" cy="12099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rtl="1">
              <a:lnSpc>
                <a:spcPct val="100000"/>
              </a:lnSpc>
            </a:pPr>
            <a:r>
              <a:rPr b="1" lang="ar-SA" sz="3600" spc="-1" strike="noStrike">
                <a:solidFill>
                  <a:srgbClr val="000000"/>
                </a:solidFill>
                <a:latin typeface="Calibri"/>
              </a:rPr>
              <a:t>Vidim hiš</a:t>
            </a:r>
            <a:r>
              <a:rPr b="1" lang="ar-SA" sz="36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1" lang="ar-SA" sz="3600" spc="-1" strike="noStrike">
                <a:solidFill>
                  <a:srgbClr val="000000"/>
                </a:solidFill>
                <a:latin typeface="Calibri"/>
              </a:rPr>
              <a:t> in gosp</a:t>
            </a:r>
            <a:r>
              <a:rPr b="1" lang="ar-SA" sz="36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1" lang="ar-SA" sz="3600" spc="-1" strike="noStrike">
                <a:solidFill>
                  <a:srgbClr val="000000"/>
                </a:solidFill>
                <a:latin typeface="Calibri"/>
              </a:rPr>
              <a:t>. </a:t>
            </a:r>
            <a:br/>
            <a:r>
              <a:rPr b="1" lang="ar-SA" sz="3600" spc="-1" strike="noStrike">
                <a:solidFill>
                  <a:srgbClr val="000000"/>
                </a:solidFill>
                <a:latin typeface="Calibri"/>
              </a:rPr>
              <a:t>Vidim blok in policist</a:t>
            </a:r>
            <a:r>
              <a:rPr b="1" lang="ar-SA" sz="36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1" lang="ar-SA" sz="36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ar-SA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4" name="TextShape 2"/>
          <p:cNvSpPr txBox="1"/>
          <p:nvPr/>
        </p:nvSpPr>
        <p:spPr>
          <a:xfrm>
            <a:off x="457200" y="1484640"/>
            <a:ext cx="8229240" cy="5533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5000"/>
          </a:bodyPr>
          <a:p>
            <a:pPr marL="343080" indent="-342720" algn="r" rtl="1">
              <a:lnSpc>
                <a:spcPct val="100000"/>
              </a:lnSpc>
              <a:spcBef>
                <a:spcPts val="799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مثل ما رأينا في الجدول,  تتغير اللاحقة عند الأسماء في النوع المؤنث من </a:t>
            </a:r>
            <a:r>
              <a:rPr b="0" lang="ar-SA" sz="4000" spc="-1" strike="noStrike">
                <a:solidFill>
                  <a:srgbClr val="000000"/>
                </a:solidFill>
                <a:latin typeface="Calibri"/>
              </a:rPr>
              <a:t>(-</a:t>
            </a:r>
            <a:r>
              <a:rPr b="0" lang="ar-SA" sz="4000" spc="-1" strike="noStrike">
                <a:solidFill>
                  <a:srgbClr val="000000"/>
                </a:solidFill>
                <a:latin typeface="Calibri"/>
              </a:rPr>
              <a:t>a  </a:t>
            </a:r>
            <a:r>
              <a:rPr b="0" lang="ar-SA" sz="4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ar-SA" sz="4000" spc="-1" strike="noStrike">
                <a:solidFill>
                  <a:srgbClr val="000000"/>
                </a:solidFill>
                <a:latin typeface="Calibri"/>
              </a:rPr>
              <a:t> -o</a:t>
            </a:r>
            <a:r>
              <a:rPr b="0" lang="ar-SA" sz="4000" spc="-1" strike="noStrike">
                <a:solidFill>
                  <a:srgbClr val="000000"/>
                </a:solidFill>
                <a:latin typeface="Calibri"/>
              </a:rPr>
              <a:t>)  في الحالة النحوية الرابعة. </a:t>
            </a:r>
            <a:endParaRPr b="0" lang="ar-SA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ar-SA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To je hiš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. Vidim hiš</a:t>
            </a:r>
            <a:r>
              <a:rPr b="1" lang="ar-SA" sz="3200" spc="-1" strike="noStrike">
                <a:solidFill>
                  <a:srgbClr val="ff0000"/>
                </a:solidFill>
                <a:latin typeface="Calibri"/>
              </a:rPr>
              <a:t>o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.                                 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To je gosp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. Vidim gosp</a:t>
            </a:r>
            <a:r>
              <a:rPr b="1" lang="ar-SA" sz="3200" spc="-1" strike="noStrike">
                <a:solidFill>
                  <a:srgbClr val="ff0000"/>
                </a:solidFill>
                <a:latin typeface="Calibri"/>
              </a:rPr>
              <a:t>o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.   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                    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في الجدول يمكننا ملاحظة أنه في حالة المفرد المذكر لدينا لاحقتان مختلفتان ( -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أو لا شيء ). نختار الاحقة المناسبة اعتمادا على ما أذا كنا نتكلم عن الأشياء ( من دون لاحقة)  أو عن الأشخاص, الحيوانات  ( الاحقة -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). 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To je blok. Vidim blok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To je policist. Vidim policist</a:t>
            </a:r>
            <a:r>
              <a:rPr b="1" lang="ar-SA" sz="3200" spc="-1" strike="noStrike">
                <a:solidFill>
                  <a:srgbClr val="ff0000"/>
                </a:solidFill>
                <a:latin typeface="Calibri"/>
              </a:rPr>
              <a:t>a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. / To je pes. Vidim ps</a:t>
            </a:r>
            <a:r>
              <a:rPr b="1" lang="ar-SA" sz="3200" spc="-1" strike="noStrike">
                <a:solidFill>
                  <a:srgbClr val="ff0000"/>
                </a:solidFill>
                <a:latin typeface="Calibri"/>
              </a:rPr>
              <a:t>a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323640" y="332640"/>
            <a:ext cx="8229240" cy="6264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أمثلة أخرى:</a:t>
            </a:r>
            <a:endParaRPr b="0" lang="sl-SI" sz="3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čakaš? – Čakam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prijatelja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vidiš? – Vidim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Andreja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kličeš? – Kličem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mamo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obiščeš? – Obiščem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sosedo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piješ? – Pijem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pivo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rabiš? – Rabim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dežnik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bereš? – Berem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knjigo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3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ješ? – Jem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meso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الحالة النحوية الرابعة تستخدم مع بعض حروف الجر: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ZA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NA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V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ČEZ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457200" y="188640"/>
            <a:ext cx="8229240" cy="84960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sl-SI" sz="4200" spc="-1" strike="noStrike">
                <a:solidFill>
                  <a:srgbClr val="e63636"/>
                </a:solidFill>
                <a:latin typeface="Calibri"/>
              </a:rPr>
              <a:t>الحالة النحوية الرابعة و حروف الجر</a:t>
            </a:r>
            <a:endParaRPr b="0" lang="sl-SI" sz="4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الحالة النحوية الرابعة تستخدم بعد حرف الجر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ZA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و تتشكل الأسئلة من الأسماء بعد حرف الجر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ZA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بالطريقة التالية: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ZA KOGA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 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                   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ZA KAJ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     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</a:pP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                                              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Roža je za mamo.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50000"/>
              </a:lnSpc>
              <a:spcBef>
                <a:spcPts val="641"/>
              </a:spcBef>
            </a:pP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To je račun za elektriko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9" name="CustomShape 2"/>
          <p:cNvSpPr/>
          <p:nvPr/>
        </p:nvSpPr>
        <p:spPr>
          <a:xfrm>
            <a:off x="756720" y="4517640"/>
            <a:ext cx="2016000" cy="71028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7cad0"/>
              </a:gs>
              <a:gs pos="35000">
                <a:srgbClr val="d7dadd"/>
              </a:gs>
              <a:gs pos="100000">
                <a:srgbClr val="eff2f2"/>
              </a:gs>
            </a:gsLst>
            <a:lin ang="16200000"/>
          </a:gradFill>
          <a:ln w="9360">
            <a:solidFill>
              <a:srgbClr val="747981"/>
            </a:solidFill>
            <a:round/>
          </a:ln>
          <a:effectLst>
            <a:glow rad="101600">
              <a:srgbClr val="9fb4e4">
                <a:alpha val="40000"/>
              </a:srgb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ZA  KOGA?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200" name="CustomShape 3"/>
          <p:cNvSpPr/>
          <p:nvPr/>
        </p:nvSpPr>
        <p:spPr>
          <a:xfrm>
            <a:off x="756720" y="5441760"/>
            <a:ext cx="2016000" cy="7754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7cad0"/>
              </a:gs>
              <a:gs pos="35000">
                <a:srgbClr val="d7dadd"/>
              </a:gs>
              <a:gs pos="100000">
                <a:srgbClr val="eff2f2"/>
              </a:gs>
            </a:gsLst>
            <a:lin ang="16200000"/>
          </a:gradFill>
          <a:ln w="9360">
            <a:solidFill>
              <a:srgbClr val="747981"/>
            </a:solidFill>
            <a:round/>
          </a:ln>
          <a:effectLst>
            <a:glow rad="101600">
              <a:srgbClr val="9fb4e4">
                <a:alpha val="40000"/>
              </a:srgb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ZA   KAJ?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201" name="CustomShape 4"/>
          <p:cNvSpPr/>
          <p:nvPr/>
        </p:nvSpPr>
        <p:spPr>
          <a:xfrm>
            <a:off x="457200" y="306360"/>
            <a:ext cx="8229240" cy="79164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حرف الجر  </a:t>
            </a: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ZA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Shape 1"/>
          <p:cNvSpPr txBox="1"/>
          <p:nvPr/>
        </p:nvSpPr>
        <p:spPr>
          <a:xfrm>
            <a:off x="107640" y="1435680"/>
            <a:ext cx="9036000" cy="50173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000"/>
          </a:bodyPr>
          <a:p>
            <a:pPr marL="343080" indent="-342720" algn="r" rtl="1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500" spc="-1" strike="noStrike">
                <a:solidFill>
                  <a:srgbClr val="000000"/>
                </a:solidFill>
                <a:latin typeface="Calibri"/>
              </a:rPr>
              <a:t>الحالة النحوية الرابعة تستخدم بعد حرف الجر </a:t>
            </a:r>
            <a:r>
              <a:rPr b="0" lang="ar-SA" sz="35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lang="ar-SA" sz="3500" spc="-1" strike="noStrike">
                <a:solidFill>
                  <a:srgbClr val="000000"/>
                </a:solidFill>
                <a:latin typeface="Calibri"/>
              </a:rPr>
              <a:t> و حرف الجر </a:t>
            </a:r>
            <a:r>
              <a:rPr b="0" lang="ar-SA" sz="3500" spc="-1" strike="noStrike">
                <a:solidFill>
                  <a:srgbClr val="000000"/>
                </a:solidFill>
                <a:latin typeface="Calibri"/>
              </a:rPr>
              <a:t>NA</a:t>
            </a:r>
            <a:r>
              <a:rPr b="0" lang="ar-SA" sz="3500" spc="-1" strike="noStrike">
                <a:solidFill>
                  <a:srgbClr val="000000"/>
                </a:solidFill>
                <a:latin typeface="Calibri"/>
              </a:rPr>
              <a:t> عند استخدام الفعل </a:t>
            </a:r>
            <a:r>
              <a:rPr b="0" lang="ar-SA" sz="3500" spc="-1" strike="noStrike">
                <a:solidFill>
                  <a:srgbClr val="000000"/>
                </a:solidFill>
                <a:latin typeface="Calibri"/>
              </a:rPr>
              <a:t>ITI</a:t>
            </a:r>
            <a:r>
              <a:rPr b="0" lang="ar-SA" sz="3500" spc="-1" strike="noStrike">
                <a:solidFill>
                  <a:srgbClr val="000000"/>
                </a:solidFill>
                <a:latin typeface="Calibri"/>
              </a:rPr>
              <a:t> او أي فعل أخر الذي يشير إلى الحركة (</a:t>
            </a:r>
            <a:r>
              <a:rPr b="0" lang="ar-SA" sz="3500" spc="-1" strike="noStrike">
                <a:solidFill>
                  <a:srgbClr val="000000"/>
                </a:solidFill>
                <a:latin typeface="Calibri"/>
              </a:rPr>
              <a:t>HODITI, PRITI</a:t>
            </a:r>
            <a:r>
              <a:rPr b="0" lang="ar-SA" sz="3500" spc="-1" strike="noStrike">
                <a:solidFill>
                  <a:srgbClr val="000000"/>
                </a:solidFill>
                <a:latin typeface="Calibri"/>
              </a:rPr>
              <a:t>)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500" spc="-1" strike="noStrike">
                <a:solidFill>
                  <a:srgbClr val="000000"/>
                </a:solidFill>
                <a:latin typeface="Calibri"/>
              </a:rPr>
              <a:t>و يتشكل السؤال بعد حرف الجر </a:t>
            </a:r>
            <a:r>
              <a:rPr b="0" lang="ar-SA" sz="3500" spc="-1" strike="noStrike">
                <a:solidFill>
                  <a:srgbClr val="000000"/>
                </a:solidFill>
                <a:latin typeface="Calibri"/>
              </a:rPr>
              <a:t>V/NA</a:t>
            </a:r>
            <a:r>
              <a:rPr b="0" lang="ar-SA" sz="3500" spc="-1" strike="noStrike">
                <a:solidFill>
                  <a:srgbClr val="000000"/>
                </a:solidFill>
                <a:latin typeface="Calibri"/>
              </a:rPr>
              <a:t> بالكلمة 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KAM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b="1" i="1" lang="ar-SA" sz="3000" spc="-1" strike="noStrike">
                <a:solidFill>
                  <a:srgbClr val="000000"/>
                </a:solidFill>
                <a:latin typeface="Calibri"/>
              </a:rPr>
              <a:t>         </a:t>
            </a:r>
            <a:endParaRPr b="0" lang="ar-SA" sz="3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b="1" i="1" lang="ar-SA" sz="3000" spc="-1" strike="noStrike">
                <a:solidFill>
                  <a:srgbClr val="000000"/>
                </a:solidFill>
                <a:latin typeface="Calibri"/>
              </a:rPr>
              <a:t>                   </a:t>
            </a:r>
            <a:r>
              <a:rPr b="1" i="1" lang="ar-SA" sz="30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ar-SA" sz="3000" spc="-1" strike="noStrike">
                <a:solidFill>
                  <a:srgbClr val="000000"/>
                </a:solidFill>
                <a:latin typeface="Calibri"/>
              </a:rPr>
              <a:t> greš? – Grem v </a:t>
            </a:r>
            <a:r>
              <a:rPr b="1" i="1" lang="ar-SA" sz="3000" spc="-1" strike="noStrike">
                <a:solidFill>
                  <a:srgbClr val="000000"/>
                </a:solidFill>
                <a:latin typeface="Calibri"/>
              </a:rPr>
              <a:t>šol</a:t>
            </a:r>
            <a:r>
              <a:rPr b="1" lang="ar-SA" sz="30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ar-SA" sz="3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ar-SA" sz="3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b="1" i="1" lang="ar-SA" sz="3000" spc="-1" strike="noStrike">
                <a:solidFill>
                  <a:srgbClr val="000000"/>
                </a:solidFill>
                <a:latin typeface="Calibri"/>
              </a:rPr>
              <a:t>                   </a:t>
            </a:r>
            <a:r>
              <a:rPr b="1" i="1" lang="ar-SA" sz="30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ar-SA" sz="3000" spc="-1" strike="noStrike">
                <a:solidFill>
                  <a:srgbClr val="000000"/>
                </a:solidFill>
                <a:latin typeface="Calibri"/>
              </a:rPr>
              <a:t> greš? – Grem na </a:t>
            </a:r>
            <a:r>
              <a:rPr b="1" i="1" lang="ar-SA" sz="3000" spc="-1" strike="noStrike">
                <a:solidFill>
                  <a:srgbClr val="000000"/>
                </a:solidFill>
                <a:latin typeface="Calibri"/>
              </a:rPr>
              <a:t>koncert</a:t>
            </a:r>
            <a:r>
              <a:rPr b="0" i="1" lang="ar-SA" sz="3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ar-SA" sz="3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b="1" i="1" lang="ar-SA" sz="3000" spc="-1" strike="noStrike">
                <a:solidFill>
                  <a:srgbClr val="000000"/>
                </a:solidFill>
                <a:latin typeface="Calibri"/>
              </a:rPr>
              <a:t>                   </a:t>
            </a:r>
            <a:r>
              <a:rPr b="1" i="1" lang="ar-SA" sz="30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ar-SA" sz="3000" spc="-1" strike="noStrike">
                <a:solidFill>
                  <a:srgbClr val="000000"/>
                </a:solidFill>
                <a:latin typeface="Calibri"/>
              </a:rPr>
              <a:t> greš? – Grem v </a:t>
            </a:r>
            <a:r>
              <a:rPr b="1" i="1" lang="ar-SA" sz="3000" spc="-1" strike="noStrike">
                <a:solidFill>
                  <a:srgbClr val="000000"/>
                </a:solidFill>
                <a:latin typeface="Calibri"/>
              </a:rPr>
              <a:t>mesto</a:t>
            </a:r>
            <a:r>
              <a:rPr b="0" i="1" lang="ar-SA" sz="3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ar-SA" sz="30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0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03" name="Picture 2" descr=""/>
          <p:cNvPicPr/>
          <p:nvPr/>
        </p:nvPicPr>
        <p:blipFill>
          <a:blip r:embed="rId1"/>
          <a:stretch/>
        </p:blipFill>
        <p:spPr>
          <a:xfrm>
            <a:off x="5890680" y="2930400"/>
            <a:ext cx="746640" cy="767880"/>
          </a:xfrm>
          <a:prstGeom prst="rect">
            <a:avLst/>
          </a:prstGeom>
          <a:ln>
            <a:noFill/>
          </a:ln>
        </p:spPr>
      </p:pic>
      <p:pic>
        <p:nvPicPr>
          <p:cNvPr id="204" name="Slika 4" descr=""/>
          <p:cNvPicPr/>
          <p:nvPr/>
        </p:nvPicPr>
        <p:blipFill>
          <a:blip r:embed="rId2"/>
          <a:stretch/>
        </p:blipFill>
        <p:spPr>
          <a:xfrm flipH="1">
            <a:off x="4078440" y="3023640"/>
            <a:ext cx="384120" cy="674640"/>
          </a:xfrm>
          <a:prstGeom prst="rect">
            <a:avLst/>
          </a:prstGeom>
          <a:ln w="9360">
            <a:noFill/>
          </a:ln>
        </p:spPr>
      </p:pic>
      <p:pic>
        <p:nvPicPr>
          <p:cNvPr id="205" name="Slika 5" descr=""/>
          <p:cNvPicPr/>
          <p:nvPr/>
        </p:nvPicPr>
        <p:blipFill>
          <a:blip r:embed="rId3"/>
          <a:stretch/>
        </p:blipFill>
        <p:spPr>
          <a:xfrm>
            <a:off x="4821840" y="2966400"/>
            <a:ext cx="819000" cy="789120"/>
          </a:xfrm>
          <a:prstGeom prst="rect">
            <a:avLst/>
          </a:prstGeom>
          <a:ln>
            <a:noFill/>
          </a:ln>
        </p:spPr>
      </p:pic>
      <p:sp>
        <p:nvSpPr>
          <p:cNvPr id="206" name="CustomShape 2"/>
          <p:cNvSpPr/>
          <p:nvPr/>
        </p:nvSpPr>
        <p:spPr>
          <a:xfrm>
            <a:off x="457200" y="293040"/>
            <a:ext cx="8229240" cy="79164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e73d3d"/>
                </a:solidFill>
                <a:latin typeface="Calibri"/>
              </a:rPr>
              <a:t>NA </a:t>
            </a:r>
            <a:r>
              <a:rPr b="1" lang="sl-SI" sz="4400" spc="-1" strike="noStrike">
                <a:solidFill>
                  <a:srgbClr val="e73d3d"/>
                </a:solidFill>
                <a:latin typeface="Calibri"/>
              </a:rPr>
              <a:t> </a:t>
            </a:r>
            <a:r>
              <a:rPr b="1" lang="sl-SI" sz="4400" spc="-1" strike="noStrike">
                <a:solidFill>
                  <a:srgbClr val="e73d3d"/>
                </a:solidFill>
                <a:latin typeface="Calibri"/>
              </a:rPr>
              <a:t>و</a:t>
            </a:r>
            <a:r>
              <a:rPr b="1" lang="sl-SI" sz="4400" spc="-1" strike="noStrike">
                <a:solidFill>
                  <a:srgbClr val="e73d3d"/>
                </a:solidFill>
                <a:latin typeface="Calibri"/>
              </a:rPr>
              <a:t>V </a:t>
            </a:r>
            <a:r>
              <a:rPr b="1" lang="sl-SI" sz="4400" spc="-1" strike="noStrike">
                <a:solidFill>
                  <a:srgbClr val="e73d3d"/>
                </a:solidFill>
                <a:latin typeface="Calibri"/>
              </a:rPr>
              <a:t>حرفا الجر</a:t>
            </a:r>
            <a:r>
              <a:rPr b="1" lang="sl-SI" sz="4400" spc="-1" strike="noStrike">
                <a:solidFill>
                  <a:srgbClr val="e73d3d"/>
                </a:solidFill>
                <a:latin typeface="Calibri"/>
              </a:rPr>
              <a:t> </a:t>
            </a:r>
            <a:endParaRPr b="0" lang="sl-SI" sz="4400" spc="-1" strike="noStrike">
              <a:latin typeface="Arial"/>
            </a:endParaRPr>
          </a:p>
        </p:txBody>
      </p:sp>
      <p:sp>
        <p:nvSpPr>
          <p:cNvPr id="207" name="CustomShape 3"/>
          <p:cNvSpPr/>
          <p:nvPr/>
        </p:nvSpPr>
        <p:spPr>
          <a:xfrm>
            <a:off x="1228680" y="2930400"/>
            <a:ext cx="1728000" cy="8636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7cad0"/>
              </a:gs>
              <a:gs pos="35000">
                <a:srgbClr val="d7dadd"/>
              </a:gs>
              <a:gs pos="100000">
                <a:srgbClr val="eff2f2"/>
              </a:gs>
            </a:gsLst>
            <a:lin ang="16200000"/>
          </a:gradFill>
          <a:ln w="9360">
            <a:solidFill>
              <a:srgbClr val="747981"/>
            </a:solidFill>
            <a:round/>
          </a:ln>
          <a:effectLst>
            <a:glow rad="101600">
              <a:srgbClr val="9fb4e4">
                <a:alpha val="40000"/>
              </a:srgb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KAM?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حرف الجر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يستخدم في الحالة النحوية الرابعة عند أيام الأسبوع  وعند نطرح السؤال    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متى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KDAJ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     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               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Kdaj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 greš na izlet? – V 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nedeljo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9" name="CustomShape 2"/>
          <p:cNvSpPr/>
          <p:nvPr/>
        </p:nvSpPr>
        <p:spPr>
          <a:xfrm>
            <a:off x="467640" y="404640"/>
            <a:ext cx="8229240" cy="79164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1" lang="sl-SI" sz="4400" spc="-1" strike="noStrike">
                <a:solidFill>
                  <a:srgbClr val="e73d3d"/>
                </a:solidFill>
                <a:latin typeface="Calibri"/>
              </a:rPr>
              <a:t>حرف الجر </a:t>
            </a:r>
            <a:r>
              <a:rPr b="1" lang="sl-SI" sz="4400" spc="-1" strike="noStrike">
                <a:solidFill>
                  <a:srgbClr val="e73d3d"/>
                </a:solidFill>
                <a:latin typeface="Calibri"/>
              </a:rPr>
              <a:t>V</a:t>
            </a:r>
            <a:endParaRPr b="0" lang="sl-SI" sz="4400" spc="-1" strike="noStrike">
              <a:latin typeface="Arial"/>
            </a:endParaRPr>
          </a:p>
        </p:txBody>
      </p:sp>
      <p:sp>
        <p:nvSpPr>
          <p:cNvPr id="210" name="CustomShape 3"/>
          <p:cNvSpPr/>
          <p:nvPr/>
        </p:nvSpPr>
        <p:spPr>
          <a:xfrm>
            <a:off x="827640" y="2971440"/>
            <a:ext cx="1728000" cy="8636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7cad0"/>
              </a:gs>
              <a:gs pos="35000">
                <a:srgbClr val="d7dadd"/>
              </a:gs>
              <a:gs pos="100000">
                <a:srgbClr val="eff2f2"/>
              </a:gs>
            </a:gsLst>
            <a:lin ang="16200000"/>
          </a:gradFill>
          <a:ln w="9360">
            <a:solidFill>
              <a:srgbClr val="747981"/>
            </a:solidFill>
            <a:round/>
          </a:ln>
          <a:effectLst>
            <a:glow rad="101600">
              <a:srgbClr val="9fb4e4">
                <a:alpha val="40000"/>
              </a:srgb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KDAJ?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تستخدم الحالة النحوية الرابعة بعد حرف الجر 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ČEZ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   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         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Grem čez cest</a:t>
            </a:r>
            <a:r>
              <a:rPr b="1" i="1" lang="ar-SA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           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Pridem čez en</a:t>
            </a:r>
            <a:r>
              <a:rPr b="1" i="1" lang="ar-SA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 ur</a:t>
            </a:r>
            <a:r>
              <a:rPr b="1" i="1" lang="ar-SA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424440" y="332640"/>
            <a:ext cx="8229240" cy="79164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حرف الجر </a:t>
            </a:r>
            <a:r>
              <a:rPr b="1" lang="sl-SI" sz="4400" spc="-1" strike="noStrike">
                <a:solidFill>
                  <a:srgbClr val="e73d3d"/>
                </a:solidFill>
                <a:latin typeface="Calibri"/>
              </a:rPr>
              <a:t>ČEZ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611640" y="188640"/>
            <a:ext cx="8229240" cy="57564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ffc000"/>
                </a:solidFill>
                <a:latin typeface="Calibri"/>
              </a:rPr>
              <a:t> </a:t>
            </a:r>
            <a:r>
              <a:rPr b="1" lang="sl-SI" sz="4400" spc="-1" strike="noStrike">
                <a:solidFill>
                  <a:srgbClr val="ffc000"/>
                </a:solidFill>
                <a:latin typeface="Calibri"/>
              </a:rPr>
              <a:t>BITI  </a:t>
            </a:r>
            <a:r>
              <a:rPr b="1" lang="sl-SI" sz="4400" spc="-1" strike="noStrike">
                <a:solidFill>
                  <a:srgbClr val="ffc000"/>
                </a:solidFill>
                <a:latin typeface="Calibri"/>
              </a:rPr>
              <a:t>تصريف الفعل</a:t>
            </a:r>
            <a:endParaRPr b="0" lang="sl-SI" sz="4400" spc="-1" strike="noStrike"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5627880" y="935640"/>
            <a:ext cx="3024000" cy="494280"/>
          </a:xfrm>
          <a:prstGeom prst="rect">
            <a:avLst/>
          </a:prstGeom>
          <a:solidFill>
            <a:srgbClr val="fee448"/>
          </a:solidFill>
          <a:ln>
            <a:solidFill>
              <a:srgbClr val="fee448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rtl="1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صيغة التأكيد</a:t>
            </a:r>
            <a:endParaRPr b="0" lang="sl-SI" sz="2400" spc="-1" strike="noStrike">
              <a:latin typeface="Arial"/>
            </a:endParaRPr>
          </a:p>
        </p:txBody>
      </p:sp>
      <p:graphicFrame>
        <p:nvGraphicFramePr>
          <p:cNvPr id="136" name="Table 3"/>
          <p:cNvGraphicFramePr/>
          <p:nvPr/>
        </p:nvGraphicFramePr>
        <p:xfrm>
          <a:off x="446760" y="1553400"/>
          <a:ext cx="8229240" cy="74124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370800"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SEM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midva (jaz +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)      </a:t>
                      </a:r>
                      <a:r>
                        <a:rPr b="1" lang="sl-SI" sz="20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SVA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vidva (ti +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)         </a:t>
                      </a:r>
                      <a:r>
                        <a:rPr b="1" lang="sl-SI" sz="20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onadva (on +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STA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SMO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STE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SO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7" name="Table 4"/>
          <p:cNvGraphicFramePr/>
          <p:nvPr/>
        </p:nvGraphicFramePr>
        <p:xfrm>
          <a:off x="446760" y="4567320"/>
          <a:ext cx="8229240" cy="5202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346320"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545480"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NISEM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zi 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midva (jaz  +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NISVA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vidva (ti  +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NISTA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onadva (on  +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NISTA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NISMO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NISTE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NISO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sp>
        <p:nvSpPr>
          <p:cNvPr id="138" name="CustomShape 5"/>
          <p:cNvSpPr/>
          <p:nvPr/>
        </p:nvSpPr>
        <p:spPr>
          <a:xfrm>
            <a:off x="5627880" y="3930840"/>
            <a:ext cx="3024000" cy="483840"/>
          </a:xfrm>
          <a:prstGeom prst="rect">
            <a:avLst/>
          </a:prstGeom>
          <a:solidFill>
            <a:srgbClr val="fee448"/>
          </a:solidFill>
          <a:ln>
            <a:solidFill>
              <a:srgbClr val="fee448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rtl="1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صيغة النفي</a:t>
            </a:r>
            <a:endParaRPr b="0" lang="sl-SI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492840" y="1268640"/>
            <a:ext cx="8229240" cy="5472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14000"/>
          </a:bodyPr>
          <a:p>
            <a:pPr algn="r" rtl="1">
              <a:lnSpc>
                <a:spcPct val="100000"/>
              </a:lnSpc>
              <a:spcBef>
                <a:spcPts val="1599"/>
              </a:spcBef>
            </a:pPr>
            <a:r>
              <a:rPr b="0" lang="ar-SA" sz="8000" spc="-1" strike="noStrike">
                <a:solidFill>
                  <a:srgbClr val="000000"/>
                </a:solidFill>
                <a:latin typeface="Calibri"/>
              </a:rPr>
              <a:t>في الزمن المضارع نلحق الفعل لواحق مختلفة, و ذلك حسب الضمير (</a:t>
            </a:r>
            <a:r>
              <a:rPr b="0" lang="ar-SA" sz="8000" spc="-1" strike="noStrike">
                <a:solidFill>
                  <a:srgbClr val="000000"/>
                </a:solidFill>
                <a:latin typeface="Calibri"/>
              </a:rPr>
              <a:t>jaz, ti, on</a:t>
            </a:r>
            <a:r>
              <a:rPr b="0" lang="ar-SA" sz="8000" spc="-1" strike="noStrike">
                <a:solidFill>
                  <a:srgbClr val="000000"/>
                </a:solidFill>
                <a:latin typeface="Calibri"/>
              </a:rPr>
              <a:t>…).</a:t>
            </a:r>
            <a:endParaRPr b="0" lang="ar-SA" sz="80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1599"/>
              </a:spcBef>
            </a:pPr>
            <a:endParaRPr b="0" lang="ar-SA" sz="80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1599"/>
              </a:spcBef>
            </a:pPr>
            <a:endParaRPr b="0" lang="ar-SA" sz="80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2560"/>
              </a:spcBef>
            </a:pPr>
            <a:endParaRPr b="0" lang="ar-SA" sz="80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80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80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80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80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80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921"/>
              </a:spcBef>
            </a:pPr>
            <a:endParaRPr b="0" lang="ar-SA" sz="80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921"/>
              </a:spcBef>
            </a:pPr>
            <a:endParaRPr b="0" lang="ar-SA" sz="8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1100"/>
              </a:spcBef>
            </a:pPr>
            <a:r>
              <a:rPr b="0" i="1" lang="ar-SA" sz="5500" spc="-1" strike="noStrike">
                <a:solidFill>
                  <a:srgbClr val="000000"/>
                </a:solidFill>
                <a:latin typeface="Calibri"/>
              </a:rPr>
              <a:t>Jaz gleda</a:t>
            </a:r>
            <a:r>
              <a:rPr b="0" i="1" lang="ar-SA" sz="5500" spc="-1" strike="noStrike">
                <a:solidFill>
                  <a:srgbClr val="c00000"/>
                </a:solidFill>
                <a:latin typeface="Calibri"/>
              </a:rPr>
              <a:t>m</a:t>
            </a:r>
            <a:r>
              <a:rPr b="0" i="1" lang="ar-SA" sz="5500" spc="-1" strike="noStrike">
                <a:solidFill>
                  <a:srgbClr val="000000"/>
                </a:solidFill>
                <a:latin typeface="Calibri"/>
              </a:rPr>
              <a:t>.                                                Jaz bere</a:t>
            </a:r>
            <a:r>
              <a:rPr b="0" i="1" lang="ar-SA" sz="5500" spc="-1" strike="noStrike">
                <a:solidFill>
                  <a:srgbClr val="c00000"/>
                </a:solidFill>
                <a:latin typeface="Calibri"/>
              </a:rPr>
              <a:t>m</a:t>
            </a:r>
            <a:r>
              <a:rPr b="0" i="1" lang="ar-SA" sz="5500" spc="-1" strike="noStrike">
                <a:solidFill>
                  <a:srgbClr val="000000"/>
                </a:solidFill>
                <a:latin typeface="Calibri"/>
              </a:rPr>
              <a:t>.                                      </a:t>
            </a:r>
            <a:endParaRPr b="0" lang="ar-SA" sz="5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1100"/>
              </a:spcBef>
            </a:pPr>
            <a:r>
              <a:rPr b="0" i="1" lang="ar-SA" sz="5500" spc="-1" strike="noStrike">
                <a:solidFill>
                  <a:srgbClr val="000000"/>
                </a:solidFill>
                <a:latin typeface="Calibri"/>
              </a:rPr>
              <a:t>Ti gleda</a:t>
            </a:r>
            <a:r>
              <a:rPr b="0" i="1" lang="ar-SA" sz="5500" spc="-1" strike="noStrike">
                <a:solidFill>
                  <a:srgbClr val="c00000"/>
                </a:solidFill>
                <a:latin typeface="Calibri"/>
              </a:rPr>
              <a:t>š</a:t>
            </a:r>
            <a:r>
              <a:rPr b="0" i="1" lang="ar-SA" sz="5500" spc="-1" strike="noStrike">
                <a:solidFill>
                  <a:srgbClr val="000000"/>
                </a:solidFill>
                <a:latin typeface="Calibri"/>
              </a:rPr>
              <a:t>.                                                    Ti bere</a:t>
            </a:r>
            <a:r>
              <a:rPr b="0" i="1" lang="ar-SA" sz="5500" spc="-1" strike="noStrike">
                <a:solidFill>
                  <a:srgbClr val="c00000"/>
                </a:solidFill>
                <a:latin typeface="Calibri"/>
              </a:rPr>
              <a:t>š</a:t>
            </a:r>
            <a:r>
              <a:rPr b="0" i="1" lang="ar-SA" sz="55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ar-SA" sz="5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1100"/>
              </a:spcBef>
            </a:pPr>
            <a:r>
              <a:rPr b="0" i="1" lang="ar-SA" sz="5500" spc="-1" strike="noStrike">
                <a:solidFill>
                  <a:srgbClr val="000000"/>
                </a:solidFill>
                <a:latin typeface="Calibri"/>
              </a:rPr>
              <a:t>On/ona gleda.                                           On/ona bere.</a:t>
            </a:r>
            <a:endParaRPr b="0" lang="ar-SA" sz="55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55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55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55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55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55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55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55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55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55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55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55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55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55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55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55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467640" y="188640"/>
            <a:ext cx="8229240" cy="93564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ffc000"/>
                </a:solidFill>
                <a:latin typeface="Calibri"/>
              </a:rPr>
              <a:t>تصريف الأفعال الأخرى</a:t>
            </a:r>
            <a:endParaRPr b="0" lang="sl-SI" sz="4400" spc="-1" strike="noStrike">
              <a:latin typeface="Arial"/>
            </a:endParaRPr>
          </a:p>
        </p:txBody>
      </p:sp>
      <p:pic>
        <p:nvPicPr>
          <p:cNvPr id="141" name="Slika 4" descr=""/>
          <p:cNvPicPr/>
          <p:nvPr/>
        </p:nvPicPr>
        <p:blipFill>
          <a:blip r:embed="rId1"/>
          <a:stretch/>
        </p:blipFill>
        <p:spPr>
          <a:xfrm>
            <a:off x="399960" y="2349000"/>
            <a:ext cx="8364240" cy="2522520"/>
          </a:xfrm>
          <a:prstGeom prst="rect">
            <a:avLst/>
          </a:prstGeom>
          <a:ln>
            <a:noFill/>
          </a:ln>
        </p:spPr>
      </p:pic>
      <p:pic>
        <p:nvPicPr>
          <p:cNvPr id="142" name="Picture 7" descr=""/>
          <p:cNvPicPr/>
          <p:nvPr/>
        </p:nvPicPr>
        <p:blipFill>
          <a:blip r:embed="rId2"/>
          <a:stretch/>
        </p:blipFill>
        <p:spPr>
          <a:xfrm>
            <a:off x="2411640" y="5229360"/>
            <a:ext cx="1328400" cy="1204560"/>
          </a:xfrm>
          <a:prstGeom prst="rect">
            <a:avLst/>
          </a:prstGeom>
          <a:ln>
            <a:noFill/>
          </a:ln>
        </p:spPr>
      </p:pic>
      <p:pic>
        <p:nvPicPr>
          <p:cNvPr id="143" name="Picture 2" descr=""/>
          <p:cNvPicPr/>
          <p:nvPr/>
        </p:nvPicPr>
        <p:blipFill>
          <a:blip r:embed="rId3"/>
          <a:stretch/>
        </p:blipFill>
        <p:spPr>
          <a:xfrm>
            <a:off x="6516360" y="5256360"/>
            <a:ext cx="1287000" cy="13060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251640" y="1050120"/>
            <a:ext cx="8229240" cy="5805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 algn="r" rtl="1">
              <a:lnSpc>
                <a:spcPct val="11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عند الأفعال </a:t>
            </a:r>
            <a:r>
              <a:rPr b="0" lang="ar-SA" sz="3200" spc="-1" strike="noStrike">
                <a:solidFill>
                  <a:srgbClr val="00b050"/>
                </a:solidFill>
                <a:latin typeface="Calibri"/>
              </a:rPr>
              <a:t>النظامية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نحذف حرفي -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TI (-ČI)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من الشكل الأساسي و بدلا منهما نضيف إلى الفعل لاحقة مناسبة.</a:t>
            </a:r>
            <a:r>
              <a:rPr b="1" i="1" lang="ar-SA" sz="2600" spc="-1" strike="noStrike">
                <a:solidFill>
                  <a:srgbClr val="808080"/>
                </a:solidFill>
                <a:latin typeface="Calibri"/>
              </a:rPr>
              <a:t>                                </a:t>
            </a:r>
            <a:r>
              <a:rPr b="1" i="1" lang="ar-SA" sz="2600" spc="-1" strike="noStrike">
                <a:solidFill>
                  <a:srgbClr val="808080"/>
                </a:solidFill>
                <a:latin typeface="Calibri"/>
              </a:rPr>
              <a:t>DELA</a:t>
            </a:r>
            <a:r>
              <a:rPr b="0" i="1" lang="ar-SA" sz="2600" spc="-1" strike="noStrike">
                <a:solidFill>
                  <a:srgbClr val="808080"/>
                </a:solidFill>
                <a:latin typeface="Calibri"/>
              </a:rPr>
              <a:t>TI </a:t>
            </a:r>
            <a:r>
              <a:rPr b="0" i="1" lang="ar-SA" sz="2600" spc="-1" strike="noStrike">
                <a:solidFill>
                  <a:srgbClr val="808080"/>
                </a:solidFill>
                <a:latin typeface="Wingdings"/>
              </a:rPr>
              <a:t></a:t>
            </a:r>
            <a:r>
              <a:rPr b="0" i="1" lang="ar-SA" sz="2600" spc="-1" strike="noStrike">
                <a:solidFill>
                  <a:srgbClr val="808080"/>
                </a:solidFill>
                <a:latin typeface="Calibri"/>
              </a:rPr>
              <a:t>  jaz </a:t>
            </a:r>
            <a:r>
              <a:rPr b="1" i="1" lang="ar-SA" sz="2600" spc="-1" strike="noStrike">
                <a:solidFill>
                  <a:srgbClr val="808080"/>
                </a:solidFill>
                <a:latin typeface="Calibri"/>
              </a:rPr>
              <a:t>DELA</a:t>
            </a:r>
            <a:r>
              <a:rPr b="0" i="1" lang="ar-SA" sz="2600" spc="-1" strike="noStrike">
                <a:solidFill>
                  <a:srgbClr val="808080"/>
                </a:solidFill>
                <a:latin typeface="Calibri"/>
              </a:rPr>
              <a:t>M, ti </a:t>
            </a:r>
            <a:r>
              <a:rPr b="1" i="1" lang="ar-SA" sz="2600" spc="-1" strike="noStrike">
                <a:solidFill>
                  <a:srgbClr val="808080"/>
                </a:solidFill>
                <a:latin typeface="Calibri"/>
              </a:rPr>
              <a:t>DELA</a:t>
            </a:r>
            <a:r>
              <a:rPr b="0" i="1" lang="ar-SA" sz="2600" spc="-1" strike="noStrike">
                <a:solidFill>
                  <a:srgbClr val="808080"/>
                </a:solidFill>
                <a:latin typeface="Calibri"/>
              </a:rPr>
              <a:t>Š, on </a:t>
            </a:r>
            <a:r>
              <a:rPr b="1" i="1" lang="ar-SA" sz="2600" spc="-1" strike="noStrike">
                <a:solidFill>
                  <a:srgbClr val="808080"/>
                </a:solidFill>
                <a:latin typeface="Calibri"/>
              </a:rPr>
              <a:t>DELA</a:t>
            </a:r>
            <a:endParaRPr b="0" lang="ar-SA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عند الأفعال </a:t>
            </a:r>
            <a:r>
              <a:rPr b="0" lang="ar-SA" sz="3200" spc="-1" strike="noStrike">
                <a:solidFill>
                  <a:srgbClr val="00b050"/>
                </a:solidFill>
                <a:latin typeface="Calibri"/>
              </a:rPr>
              <a:t>الغير نظامية 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نحذف حرفي -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TI (-ČI)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من الشكل الأساسي و بدلا منهما نضيف إلى  الفعل لاحقة مناسبة.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  لذلك الشكل الأساسي من الفعل يتغير: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479"/>
              </a:spcBef>
            </a:pPr>
            <a:r>
              <a:rPr b="1" i="1" lang="ar-SA" sz="2400" spc="-1" strike="noStrike">
                <a:solidFill>
                  <a:srgbClr val="808080"/>
                </a:solidFill>
                <a:latin typeface="Calibri"/>
              </a:rPr>
              <a:t>BRA</a:t>
            </a:r>
            <a:r>
              <a:rPr b="0" i="1" lang="ar-SA" sz="2400" spc="-1" strike="noStrike">
                <a:solidFill>
                  <a:srgbClr val="808080"/>
                </a:solidFill>
                <a:latin typeface="Calibri"/>
              </a:rPr>
              <a:t>TI </a:t>
            </a:r>
            <a:r>
              <a:rPr b="0" i="1" lang="ar-SA" sz="2400" spc="-1" strike="noStrike">
                <a:solidFill>
                  <a:srgbClr val="808080"/>
                </a:solidFill>
                <a:latin typeface="Wingdings"/>
              </a:rPr>
              <a:t></a:t>
            </a:r>
            <a:r>
              <a:rPr b="0" i="1" lang="ar-SA" sz="2400" spc="-1" strike="noStrike">
                <a:solidFill>
                  <a:srgbClr val="808080"/>
                </a:solidFill>
                <a:latin typeface="Calibri"/>
              </a:rPr>
              <a:t> jaz </a:t>
            </a:r>
            <a:r>
              <a:rPr b="1" i="1" lang="ar-SA" sz="2400" spc="-1" strike="noStrike">
                <a:solidFill>
                  <a:srgbClr val="808080"/>
                </a:solidFill>
                <a:latin typeface="Calibri"/>
              </a:rPr>
              <a:t>BERE</a:t>
            </a:r>
            <a:r>
              <a:rPr b="0" i="1" lang="ar-SA" sz="2400" spc="-1" strike="noStrike">
                <a:solidFill>
                  <a:srgbClr val="808080"/>
                </a:solidFill>
                <a:latin typeface="Calibri"/>
              </a:rPr>
              <a:t>M, ti </a:t>
            </a:r>
            <a:r>
              <a:rPr b="1" i="1" lang="ar-SA" sz="2400" spc="-1" strike="noStrike">
                <a:solidFill>
                  <a:srgbClr val="808080"/>
                </a:solidFill>
                <a:latin typeface="Calibri"/>
              </a:rPr>
              <a:t>BERE</a:t>
            </a:r>
            <a:r>
              <a:rPr b="0" i="1" lang="ar-SA" sz="2400" spc="-1" strike="noStrike">
                <a:solidFill>
                  <a:srgbClr val="808080"/>
                </a:solidFill>
                <a:latin typeface="Calibri"/>
              </a:rPr>
              <a:t>Š, on </a:t>
            </a:r>
            <a:r>
              <a:rPr b="1" i="1" lang="ar-SA" sz="2400" spc="-1" strike="noStrike">
                <a:solidFill>
                  <a:srgbClr val="808080"/>
                </a:solidFill>
                <a:latin typeface="Calibri"/>
              </a:rPr>
              <a:t>BERE</a:t>
            </a:r>
            <a:r>
              <a:rPr b="1" i="1" lang="ar-SA" sz="2400" spc="-1" strike="noStrike">
                <a:solidFill>
                  <a:srgbClr val="808080"/>
                </a:solidFill>
                <a:latin typeface="Calibri"/>
              </a:rPr>
              <a:t>  </a:t>
            </a: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479"/>
              </a:spcBef>
            </a:pPr>
            <a:r>
              <a:rPr b="0" lang="ar-SA" sz="2400" spc="-1" strike="noStrike">
                <a:solidFill>
                  <a:srgbClr val="808080"/>
                </a:solidFill>
                <a:latin typeface="Calibri"/>
              </a:rPr>
              <a:t> </a:t>
            </a:r>
            <a:r>
              <a:rPr b="0" lang="ar-SA" sz="1800" spc="-1" strike="noStrike">
                <a:solidFill>
                  <a:srgbClr val="000000"/>
                </a:solidFill>
                <a:latin typeface="Calibri"/>
              </a:rPr>
              <a:t>من المنطقي أن نتعلم صيغة المصدر  و صيغة الضمير </a:t>
            </a:r>
            <a:r>
              <a:rPr b="0" lang="ar-SA" sz="1800" spc="-1" strike="noStrike">
                <a:solidFill>
                  <a:srgbClr val="000000"/>
                </a:solidFill>
                <a:latin typeface="Calibri"/>
              </a:rPr>
              <a:t>JAZ</a:t>
            </a:r>
            <a:r>
              <a:rPr b="0" lang="ar-SA" sz="1800" spc="-1" strike="noStrike">
                <a:solidFill>
                  <a:srgbClr val="000000"/>
                </a:solidFill>
                <a:latin typeface="Calibri"/>
              </a:rPr>
              <a:t>   في نفس الوقت، لأن خلاف ذلك لا يمكننا معرفة ما إذا كان  الفعل هو صحيح أم  لا.  يجب أن نعرف صيغة المصدر كي  نصيغ الفغل الماضي، المستقبل</a:t>
            </a:r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360"/>
              </a:spcBef>
            </a:pPr>
            <a:r>
              <a:rPr b="0" lang="ar-SA" sz="1800" spc="-1" strike="noStrike">
                <a:solidFill>
                  <a:srgbClr val="000000"/>
                </a:solidFill>
                <a:latin typeface="Calibri"/>
              </a:rPr>
              <a:t>   و الافعال المشروطة، و نستخدمه أيضا على فعل الأمر  </a:t>
            </a:r>
            <a:r>
              <a:rPr b="0" lang="ar-SA" sz="1800" spc="-1" strike="noStrike">
                <a:solidFill>
                  <a:srgbClr val="000000"/>
                </a:solidFill>
                <a:latin typeface="Calibri"/>
              </a:rPr>
              <a:t>Moram delati</a:t>
            </a:r>
            <a:r>
              <a:rPr b="0" lang="ar-SA" sz="1800" spc="-1" strike="noStrike">
                <a:solidFill>
                  <a:srgbClr val="000000"/>
                </a:solidFill>
                <a:latin typeface="Calibri"/>
              </a:rPr>
              <a:t>(يجب أن أعمل).</a:t>
            </a:r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539640" y="121680"/>
            <a:ext cx="8229240" cy="84960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ffc000"/>
                </a:solidFill>
                <a:latin typeface="Calibri"/>
              </a:rPr>
              <a:t>الأفعال النظامية و الأفعال الغير نظامية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467640" y="476640"/>
            <a:ext cx="8229240" cy="849600"/>
          </a:xfrm>
          <a:prstGeom prst="rect">
            <a:avLst/>
          </a:prstGeom>
          <a:solidFill>
            <a:srgbClr val="fff8c1"/>
          </a:solidFill>
          <a:ln w="25560">
            <a:solidFill>
              <a:srgbClr val="bfbfb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3200" spc="-1" strike="noStrike">
                <a:solidFill>
                  <a:srgbClr val="777c84"/>
                </a:solidFill>
                <a:latin typeface="Calibri"/>
              </a:rPr>
              <a:t>بعض الأفعال الصحيحة و الغير صحيحة</a:t>
            </a:r>
            <a:endParaRPr b="0" lang="sl-SI" sz="3200" spc="-1" strike="noStrike">
              <a:latin typeface="Arial"/>
            </a:endParaRPr>
          </a:p>
        </p:txBody>
      </p:sp>
      <p:graphicFrame>
        <p:nvGraphicFramePr>
          <p:cNvPr id="147" name="Table 2"/>
          <p:cNvGraphicFramePr/>
          <p:nvPr/>
        </p:nvGraphicFramePr>
        <p:xfrm>
          <a:off x="467640" y="1700640"/>
          <a:ext cx="8229240" cy="51768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47560"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32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الأفعال الصحيحة </a:t>
                      </a:r>
                      <a:endParaRPr b="0" lang="sl-SI" sz="3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f39d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32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الأفعال الغير الصحيحة </a:t>
                      </a:r>
                      <a:endParaRPr b="0" lang="sl-SI" sz="3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f39d"/>
                    </a:solidFill>
                  </a:tcPr>
                </a:tc>
              </a:tr>
              <a:tr h="3434040"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50000"/>
                        </a:lnSpc>
                      </a:pP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DELA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 – dela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 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5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GLEDA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 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gleda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 </a:t>
                      </a:r>
                      <a:br/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POSLUŠA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 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posluša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br/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KUHA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 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kuha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br/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VOZI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 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vozi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br/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ČAKA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čaka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br/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RAZUME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razume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50000"/>
                        </a:lnSpc>
                      </a:pP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BRA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bere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5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PI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pije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br/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JES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je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br/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PISA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piše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br/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VIDE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vidi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br/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gre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br/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TE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ČI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teče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1763640" y="212760"/>
            <a:ext cx="6984360" cy="13050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بعض الأفعال تضاف إليها الاحقة –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STE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إذا سبقها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vi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      ( لـ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vidva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و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onadva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نلحقهما بـ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STA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4572000" y="1518120"/>
            <a:ext cx="3993480" cy="2162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مثلاً: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              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JESTI </a:t>
            </a:r>
            <a:r>
              <a:rPr b="0" i="1" lang="sl-SI" sz="24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vi je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ste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              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ITI </a:t>
            </a:r>
            <a:r>
              <a:rPr b="0" i="1" lang="sl-SI" sz="24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vi gre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ste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              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VEDETI </a:t>
            </a:r>
            <a:r>
              <a:rPr b="0" i="1" lang="sl-SI" sz="24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vi ve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ste</a:t>
            </a:r>
            <a:endParaRPr b="0" lang="sl-SI" sz="24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لنرى على سبيل المثال الفعل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ITI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    </a:t>
            </a:r>
            <a:endParaRPr b="0" lang="sl-SI" sz="2400" spc="-1" strike="noStrike">
              <a:latin typeface="Arial"/>
            </a:endParaRPr>
          </a:p>
        </p:txBody>
      </p:sp>
      <p:pic>
        <p:nvPicPr>
          <p:cNvPr id="150" name="Slika 4" descr=""/>
          <p:cNvPicPr/>
          <p:nvPr/>
        </p:nvPicPr>
        <p:blipFill>
          <a:blip r:embed="rId1"/>
          <a:stretch/>
        </p:blipFill>
        <p:spPr>
          <a:xfrm>
            <a:off x="579600" y="3857400"/>
            <a:ext cx="8272800" cy="2243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لنفي الفعل نستخدام كلمة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NE: </a:t>
            </a:r>
            <a:r>
              <a:rPr b="1" i="1" lang="ar-SA" sz="3200" spc="-1" strike="noStrike">
                <a:solidFill>
                  <a:srgbClr val="c00000"/>
                </a:solidFill>
                <a:latin typeface="Calibri"/>
              </a:rPr>
              <a:t>ne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 delam, </a:t>
            </a:r>
            <a:r>
              <a:rPr b="1" i="1" lang="ar-SA" sz="3200" spc="-1" strike="noStrike">
                <a:solidFill>
                  <a:srgbClr val="c00000"/>
                </a:solidFill>
                <a:latin typeface="Calibri"/>
              </a:rPr>
              <a:t>ne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 govorim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في اللغة السلوفينية يوجد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3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استثناءات في حالة النفي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BITI (sem – </a:t>
            </a:r>
            <a:r>
              <a:rPr b="0" lang="ar-SA" sz="3200" spc="-1" strike="noStrike">
                <a:solidFill>
                  <a:srgbClr val="c00000"/>
                </a:solidFill>
                <a:latin typeface="Calibri"/>
              </a:rPr>
              <a:t>nisem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IMETI (imam – </a:t>
            </a:r>
            <a:r>
              <a:rPr b="0" lang="ar-SA" sz="3200" spc="-1" strike="noStrike">
                <a:solidFill>
                  <a:srgbClr val="c00000"/>
                </a:solidFill>
                <a:latin typeface="Calibri"/>
              </a:rPr>
              <a:t>nimam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HOTETI (hočem – </a:t>
            </a:r>
            <a:r>
              <a:rPr b="0" lang="ar-SA" sz="3200" spc="-1" strike="noStrike">
                <a:solidFill>
                  <a:srgbClr val="c00000"/>
                </a:solidFill>
                <a:latin typeface="Calibri"/>
              </a:rPr>
              <a:t>nočem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471960" y="260640"/>
            <a:ext cx="8229240" cy="86364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ffc000"/>
                </a:solidFill>
                <a:latin typeface="Calibri"/>
              </a:rPr>
              <a:t>النفي</a:t>
            </a:r>
            <a:r>
              <a:rPr b="1" lang="sl-SI" sz="4400" spc="-1" strike="noStrike">
                <a:solidFill>
                  <a:srgbClr val="ffc000"/>
                </a:solidFill>
                <a:latin typeface="Calibri"/>
              </a:rPr>
              <a:t> 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" name="Table 1"/>
          <p:cNvGraphicFramePr/>
          <p:nvPr/>
        </p:nvGraphicFramePr>
        <p:xfrm>
          <a:off x="323640" y="260640"/>
          <a:ext cx="8424720" cy="520200"/>
        </p:xfrm>
        <a:graphic>
          <a:graphicData uri="http://schemas.openxmlformats.org/drawingml/2006/table">
            <a:tbl>
              <a:tblPr/>
              <a:tblGrid>
                <a:gridCol w="2653560"/>
                <a:gridCol w="2962800"/>
                <a:gridCol w="2808360"/>
              </a:tblGrid>
              <a:tr h="346320"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bfbfbf"/>
                          </a:solidFill>
                          <a:latin typeface="Calibri"/>
                        </a:rPr>
                        <a:t>DVOJINA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315440"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NISEM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midva (jaz  +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NISVA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vidva (ti  +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NISTA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onadva (on  +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NISTA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NISMO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NISTE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NISO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4" name="Table 2"/>
          <p:cNvGraphicFramePr/>
          <p:nvPr/>
        </p:nvGraphicFramePr>
        <p:xfrm>
          <a:off x="323640" y="2529000"/>
          <a:ext cx="8280720" cy="664200"/>
        </p:xfrm>
        <a:graphic>
          <a:graphicData uri="http://schemas.openxmlformats.org/drawingml/2006/table">
            <a:tbl>
              <a:tblPr/>
              <a:tblGrid>
                <a:gridCol w="2557800"/>
                <a:gridCol w="3010320"/>
                <a:gridCol w="2712600"/>
              </a:tblGrid>
              <a:tr h="346320"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DVOJINA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315440"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NIMAM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NIMAŠ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midva (jaz  +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NIMAVA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vidva (ti  +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NIMATA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onadva (on  +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NIMATA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NIMAMO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NIMATE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NIMAJO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5" name="Table 3"/>
          <p:cNvGraphicFramePr/>
          <p:nvPr/>
        </p:nvGraphicFramePr>
        <p:xfrm>
          <a:off x="359640" y="4797000"/>
          <a:ext cx="8352720" cy="664200"/>
        </p:xfrm>
        <a:graphic>
          <a:graphicData uri="http://schemas.openxmlformats.org/drawingml/2006/table">
            <a:tbl>
              <a:tblPr/>
              <a:tblGrid>
                <a:gridCol w="2557800"/>
                <a:gridCol w="3010320"/>
                <a:gridCol w="2784600"/>
              </a:tblGrid>
              <a:tr h="346320"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bfbfbf"/>
                          </a:solidFill>
                          <a:latin typeface="Calibri"/>
                        </a:rPr>
                        <a:t>DVOJINA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315440"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NIMAM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NIMAŠ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midva (jaz  +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NIMAVA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vidva (ti  +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NIMATA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onadva (on  +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NIMATA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bfbfbf"/>
                          </a:solidFill>
                          <a:latin typeface="Calibri"/>
                        </a:rPr>
                        <a:t>m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i (jaz +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NIMAMO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NIMATE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bfbfbf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ni (on +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NIMAJO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5706</TotalTime>
  <Application>LibreOffice/6.2.2.2$Windows_X86_64 LibreOffice_project/2b840030fec2aae0fd2658d8d4f9548af4e3518d</Application>
  <Words>1878</Words>
  <Paragraphs>433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2017-09-28T19:14:46Z</dcterms:created>
  <dc:creator>r</dc:creator>
  <dc:description/>
  <dc:language>sl-SI</dc:language>
  <cp:lastModifiedBy>Janja Ban</cp:lastModifiedBy>
  <dcterms:modified xsi:type="dcterms:W3CDTF">2017-11-07T20:25:54Z</dcterms:modified>
  <cp:revision>208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Diaprojekcija na zaslonu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28</vt:i4>
  </property>
</Properties>
</file>