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975B9B4-D9D8-4B03-AED5-BE633D072E39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B969619-9A54-4FE1-A505-13BC2CA98A3E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7030a0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800" spc="-1" strike="noStrike">
                <a:solidFill>
                  <a:srgbClr val="ffffff"/>
                </a:solidFill>
                <a:latin typeface="Calibri"/>
              </a:rPr>
              <a:t>POZDRAVI</a:t>
            </a:r>
            <a:br/>
            <a:r>
              <a:rPr b="1" lang="sl-SI" sz="3100" spc="-1" strike="noStrike">
                <a:solidFill>
                  <a:srgbClr val="ffffff"/>
                </a:solidFill>
                <a:latin typeface="Calibri"/>
              </a:rPr>
              <a:t>عرض ادب کردن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457200" y="1600200"/>
            <a:ext cx="86864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6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Vljudno je, da ob srečanju pozdravimo.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مودبانه است، که هنگام ملاقات کردن به یکدیگر سلام(درود) بگوییم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Izbira pozdrava je odvisna od tega,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KDAJ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pozdravimo.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زمان عرض ادب کردن بستگی به، چه وقتی و چه کسی دارد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Ob srečanju ali poslavljanju pozdravimo s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formalnimi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neformalnimi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pozdravi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در هنگام ملاقات کردن و خداحافظی کردن به صورت رسمی و غیر رسمی سلام و خداحافظی می کنیم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457200" y="274680"/>
            <a:ext cx="8290800" cy="993600"/>
          </a:xfrm>
          <a:prstGeom prst="rect">
            <a:avLst/>
          </a:prstGeom>
          <a:solidFill>
            <a:srgbClr val="ead5ff"/>
          </a:solidFill>
          <a:ln w="25560">
            <a:solidFill>
              <a:srgbClr val="cc99ff"/>
            </a:solidFill>
            <a:round/>
          </a:ln>
        </p:spPr>
        <p:txBody>
          <a:bodyPr anchor="ctr">
            <a:normAutofit fontScale="84000"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7030a0"/>
                </a:solidFill>
                <a:latin typeface="Calibri"/>
              </a:rPr>
              <a:t>FORMALNI POZDRAVI</a:t>
            </a:r>
            <a:br/>
            <a:r>
              <a:rPr b="1" lang="sl-SI" sz="3100" spc="-1" strike="noStrike">
                <a:solidFill>
                  <a:srgbClr val="7030a0"/>
                </a:solidFill>
                <a:latin typeface="Calibri"/>
              </a:rPr>
              <a:t>عرض ادب کردن رسمی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251640" y="1268640"/>
            <a:ext cx="8712720" cy="540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1000"/>
          </a:bodyPr>
          <a:p>
            <a:pPr marL="343080" indent="-342720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S formalnimi pozdravi (na primer </a:t>
            </a:r>
            <a:r>
              <a:rPr b="0" i="1" lang="sl-SI" sz="4000" spc="-1" strike="noStrike">
                <a:solidFill>
                  <a:srgbClr val="000000"/>
                </a:solidFill>
                <a:latin typeface="Calibri"/>
              </a:rPr>
              <a:t>dober dan, nasvidenje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) pozdravimo v situaciji: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در حالت رسمی(به طور مثال:روز بخیر، خداحافظ) درچه زمان هایی عرض ادب می کنیم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če osebe ne poznamo, 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اگر فرد را نمی شناسیم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،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če so osebe starejše,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اگر فرد بزرگتر باشد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،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če so osebe na delovnem mestu na višjem položaju.  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اگر شخص در سر کار دارای مرتبه ی بالایی می باشد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Ustrezen pozdrav ob srečanju izberemo glede na del dneva.  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زمان مناسب برای عرض ادب کردن را با توجه به ساعات روز انتخاب می کنیم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4000" spc="-1" strike="noStrike">
                <a:solidFill>
                  <a:srgbClr val="000000"/>
                </a:solidFill>
                <a:latin typeface="Calibri"/>
              </a:rPr>
              <a:t>Dobro jutro 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pozdravimo do 9.00.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صبح بخیر را تا ساعت 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9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 صبح می گوییم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4000" spc="-1" strike="noStrike">
                <a:solidFill>
                  <a:srgbClr val="000000"/>
                </a:solidFill>
                <a:latin typeface="Calibri"/>
              </a:rPr>
              <a:t>Dober dan 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pozdravimo od 9.00 do teme (na primer: pozimi do 18.00, poleti pa do 20.00).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روز بخیر را از ساعت 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9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 صبح به بعد می گوییم.(به طور مثال:زمستان تا ساعت 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18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، تابستان تا ساعت 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20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4000" spc="-1" strike="noStrike">
                <a:solidFill>
                  <a:srgbClr val="000000"/>
                </a:solidFill>
                <a:latin typeface="Calibri"/>
              </a:rPr>
              <a:t>Dober večer 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pozdravimo, od teme dalje (na primer: pozimi od 18.00, poleti pa od 20.00).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عصر بخیر را از زمان تاریکی می گوییم.(به طور مثال: زمستان از ساعت 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18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 و تابستان از ساعت 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20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 به بعد)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81"/>
              </a:spcBef>
            </a:pP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Na del dneva so vezani tudi nekateri pozdravi ob slovesu, na primer </a:t>
            </a:r>
            <a:r>
              <a:rPr b="0" i="1" lang="sl-SI" sz="4000" spc="-1" strike="noStrike">
                <a:solidFill>
                  <a:srgbClr val="000000"/>
                </a:solidFill>
                <a:latin typeface="Calibri"/>
              </a:rPr>
              <a:t>lep dan, lep večer, lahko noč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799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در بخشی از شبانه روز می توانیم برای عرض ادب کردن ، به عنوان مثال روز بخیر، شب زیبایی داشته باشید، شب بخیر استفاده کنیم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457200" y="274680"/>
            <a:ext cx="8290800" cy="921600"/>
          </a:xfrm>
          <a:prstGeom prst="rect">
            <a:avLst/>
          </a:prstGeom>
          <a:solidFill>
            <a:srgbClr val="ead5ff"/>
          </a:solidFill>
          <a:ln w="25560">
            <a:solidFill>
              <a:srgbClr val="cc99ff"/>
            </a:solidFill>
            <a:round/>
          </a:ln>
        </p:spPr>
        <p:txBody>
          <a:bodyPr anchor="ctr">
            <a:normAutofit fontScale="74000"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7030a0"/>
                </a:solidFill>
                <a:latin typeface="Calibri"/>
              </a:rPr>
              <a:t>NEFORMALNI POZDRAVI</a:t>
            </a:r>
            <a:br/>
            <a:r>
              <a:rPr b="1" lang="sl-SI" sz="3100" spc="-1" strike="noStrike">
                <a:solidFill>
                  <a:srgbClr val="7030a0"/>
                </a:solidFill>
                <a:latin typeface="Calibri"/>
              </a:rPr>
              <a:t>عرض ادب کردن غیر رسمی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467640" y="1412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3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Z neformalnimi pozdravi (na primer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živjo, adijo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pozdravimo v situaciji: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عرض ادب کردن غیر رسمی(سلام، خداحافظ) در چه زمان هایی عرض ادب می کنیم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če osebe dobro poznamo,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اگر شخصی را خیلی خوب می شناسیم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،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če so osebe mlajše (na primer otroci),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اگر شخصی از ما کوچکتر باشد(به عنوان مثال بچه ها)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،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če so osebe na delovnem mestu na enakovrednem položaju.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اگر شخصی در محل کار مرتبه اش برابر با شما باشد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Na del dneva so vezani tudi nekateri pozdravi ob slovesu, na primer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lep dan, lep večer, lahko noč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در بخشی از شبانه روز می توانیم برای عرض ادب کردن ، به عنوان مثال روز بخیر ، شب زیبایی داشته باشید، شب بخیر استفاده کنیم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457200" y="764640"/>
            <a:ext cx="8229240" cy="5361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3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Pozdravimo lahko tudi z naslavljanjem.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با مشخصات دادن می توانیم عرض ادب کنیم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Naslavljamo lahko: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مشخصات دادن می تواند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z imenom (Živjo, Peter!)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با اسم شخص(سلام، پی تر!)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z vljudnostnimi frazami (Dober dan, gospa! Dober večer, gospod!)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شب خوش، آقا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! )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با عباراتی که حسن نیت را نشان می دهد(روز بخیر، خانم!)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z nazivi (Dobro jutro, gospa učiteljica)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با اسامی و القاب(صبح بخیر، خانم معلم)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4680"/>
            <a:ext cx="8290800" cy="993600"/>
          </a:xfrm>
          <a:prstGeom prst="rect">
            <a:avLst/>
          </a:prstGeom>
          <a:gradFill rotWithShape="0">
            <a:gsLst>
              <a:gs pos="0">
                <a:srgbClr val="d9caee"/>
              </a:gs>
              <a:gs pos="100000">
                <a:srgbClr val="f1eaf8"/>
              </a:gs>
            </a:gsLst>
            <a:lin ang="16200000"/>
          </a:gradFill>
          <a:ln w="9360">
            <a:solidFill>
              <a:srgbClr val="7d5fa0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 fontScale="91000"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604a7b"/>
                </a:solidFill>
                <a:latin typeface="Calibri"/>
              </a:rPr>
              <a:t>OPROSTI(TE)</a:t>
            </a:r>
            <a:br/>
            <a:r>
              <a:rPr b="1" lang="sl-SI" sz="2700" spc="-1" strike="noStrike">
                <a:solidFill>
                  <a:srgbClr val="604a7b"/>
                </a:solidFill>
                <a:latin typeface="Calibri"/>
              </a:rPr>
              <a:t> </a:t>
            </a:r>
            <a:r>
              <a:rPr b="1" lang="sl-SI" sz="2700" spc="-1" strike="noStrike">
                <a:solidFill>
                  <a:srgbClr val="604a7b"/>
                </a:solidFill>
                <a:latin typeface="Calibri"/>
              </a:rPr>
              <a:t>عذر خواهی(معذرت خواهی کردن)</a:t>
            </a:r>
            <a:endParaRPr b="0" lang="sl-SI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2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Opravičimo se: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معذرت خواهی می کنیم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če neprimerno (namerno ali nenamerno) ravnamo,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اگر کار نامناسبی کردیم(عمدی یا غیر عمدی)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če nekaj ali nekoga zmotimo (npr. če nam zazvoni telefon).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اگر برای شخصی یا چیزی مزاحمت ایجاد کردیم(به عنوان مثال اگر تلفن مان بی موقع زنگ خورد)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Paziti moramo na vikanje 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Oprostite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.) oziroma tikanje 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Oprosti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.).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مراقبت میکنیم در حالت رسمی بگوییم(معذرت می خواهم) در حالت غیر رسمی (ببخشید)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gradFill rotWithShape="0">
            <a:gsLst>
              <a:gs pos="0">
                <a:srgbClr val="d9caee"/>
              </a:gs>
              <a:gs pos="100000">
                <a:srgbClr val="f1eaf8"/>
              </a:gs>
            </a:gsLst>
            <a:lin ang="16200000"/>
          </a:gradFill>
          <a:ln w="9360">
            <a:solidFill>
              <a:srgbClr val="7d5fa0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 fontScale="65000"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604a7b"/>
                </a:solidFill>
                <a:latin typeface="Calibri"/>
              </a:rPr>
              <a:t>VSE NAJBOLJŠE</a:t>
            </a:r>
            <a:br/>
            <a:r>
              <a:rPr b="1" lang="sl-SI" sz="3100" spc="-1" strike="noStrike">
                <a:solidFill>
                  <a:srgbClr val="604a7b"/>
                </a:solidFill>
                <a:latin typeface="Calibri"/>
              </a:rPr>
              <a:t>تبریک گفتن</a:t>
            </a:r>
            <a:r>
              <a:rPr b="1" lang="sl-SI" sz="3100" spc="-1" strike="noStrike">
                <a:solidFill>
                  <a:srgbClr val="604a7b"/>
                </a:solidFill>
                <a:latin typeface="Calibri"/>
              </a:rPr>
              <a:t> 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8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 Sloveniji je navada, da ob praznikih, rojstnih dnevih, obletnicah in porokah voščim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زاد روزها، سالگردها وعروسی ها تبریک بگوییم  در اسلوونیا معمول است که درجشنها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،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Voščimo govorno ali pisno.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می توانیم به صورت لفظی و نوشتاری تبریک بگوییم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Če voščilnico pošljemo, moramo paziti, da jo pošljemo pravočasno (pred praznovanjem).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اگر می خواهید کارت تبریک بفرستید، باید مراقب باشید در زمان مناسب بفرستید(قبل از .جشن)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Imena praznikov pišemo z malo začetnico.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اسم جشن را با حروف کوچک می نویسیم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br/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457200" y="274680"/>
            <a:ext cx="8290800" cy="993600"/>
          </a:xfrm>
          <a:prstGeom prst="rect">
            <a:avLst/>
          </a:prstGeom>
          <a:gradFill rotWithShape="0">
            <a:gsLst>
              <a:gs pos="0">
                <a:srgbClr val="d9caee"/>
              </a:gs>
              <a:gs pos="100000">
                <a:srgbClr val="f1eaf8"/>
              </a:gs>
            </a:gsLst>
            <a:lin ang="16200000"/>
          </a:gradFill>
          <a:ln w="9360">
            <a:solidFill>
              <a:srgbClr val="7d5fa0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 fontScale="76000"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604a7b"/>
                </a:solidFill>
                <a:latin typeface="Calibri"/>
              </a:rPr>
              <a:t>KO NEKOGA SPOZNAMO</a:t>
            </a:r>
            <a:br/>
            <a:r>
              <a:rPr b="1" lang="sl-SI" sz="3600" spc="-1" strike="noStrike">
                <a:solidFill>
                  <a:srgbClr val="604a7b"/>
                </a:solidFill>
                <a:latin typeface="Calibri"/>
              </a:rPr>
              <a:t>وقتی کسی را ملاقات می کنیم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395640" y="1484640"/>
            <a:ext cx="8229240" cy="4857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1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Pri predstavljanju najprej povemo ime, nato priimek. Predstavimo se razločno in dovolj glasno.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با نام یا نام خانوادگی خود را معرفی می کنیم. خود را با صدای رسا و خوانا معرفی می کنیم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20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Ko nekoga spoznamo in se drug drugemu predstavimo, se lahko, </a:t>
            </a:r>
            <a:r>
              <a:rPr b="0" lang="sl-SI" sz="3200" spc="-1" strike="noStrike" u="sng">
                <a:solidFill>
                  <a:srgbClr val="000000"/>
                </a:solidFill>
                <a:uFillTx/>
                <a:latin typeface="Calibri"/>
              </a:rPr>
              <a:t>če je sogovornik za to pripravljen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, rokujemo.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وقتی که کسی را برای اولین بار ملاقات می کنیم بعد از اینکه یکدیگر را معرفی کردیم،</a:t>
            </a:r>
            <a:r>
              <a:rPr b="0" lang="sl-SI" sz="2800" spc="-1" strike="noStrike" u="sng">
                <a:solidFill>
                  <a:srgbClr val="000000"/>
                </a:solidFill>
                <a:uFillTx/>
                <a:latin typeface="Calibri"/>
              </a:rPr>
              <a:t>اگر شخص ملاقات کننده بخواهد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با هم دست می دهیم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Med prijatelji in znanci ob vsakodnevnih srečanjih rokovanje ni običajno.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اگر دوست یا فردی را می شناسید و هرروز می بینید معمول نیست با هم دست دهید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Application>LibreOffice/6.2.2.2$Windows_X86_64 LibreOffice_project/2b840030fec2aae0fd2658d8d4f9548af4e3518d</Application>
  <Words>673</Words>
  <Paragraphs>85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2017-10-04T13:49:57Z</dcterms:created>
  <dc:creator>Janja Ban</dc:creator>
  <dc:description/>
  <dc:language>sl-SI</dc:language>
  <cp:lastModifiedBy>PIRaya</cp:lastModifiedBy>
  <dcterms:modified xsi:type="dcterms:W3CDTF">2017-11-13T20:56:12Z</dcterms:modified>
  <cp:revision>33</cp:revision>
  <dc:subject/>
  <dc:title>Diapozitiv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Diaprojekcija na zaslonu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